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359" r:id="rId2"/>
    <p:sldId id="257" r:id="rId3"/>
    <p:sldId id="258" r:id="rId4"/>
    <p:sldId id="339" r:id="rId5"/>
    <p:sldId id="259" r:id="rId6"/>
    <p:sldId id="340" r:id="rId7"/>
    <p:sldId id="341" r:id="rId8"/>
    <p:sldId id="342" r:id="rId9"/>
    <p:sldId id="261" r:id="rId10"/>
    <p:sldId id="262" r:id="rId11"/>
    <p:sldId id="263" r:id="rId12"/>
    <p:sldId id="338" r:id="rId13"/>
    <p:sldId id="267" r:id="rId14"/>
    <p:sldId id="264" r:id="rId15"/>
    <p:sldId id="357" r:id="rId16"/>
    <p:sldId id="265" r:id="rId17"/>
    <p:sldId id="358" r:id="rId18"/>
    <p:sldId id="266" r:id="rId19"/>
    <p:sldId id="343" r:id="rId20"/>
    <p:sldId id="355" r:id="rId21"/>
    <p:sldId id="356" r:id="rId22"/>
    <p:sldId id="344" r:id="rId23"/>
    <p:sldId id="306" r:id="rId24"/>
    <p:sldId id="307" r:id="rId25"/>
    <p:sldId id="268" r:id="rId26"/>
    <p:sldId id="269" r:id="rId27"/>
    <p:sldId id="270" r:id="rId28"/>
    <p:sldId id="305" r:id="rId29"/>
    <p:sldId id="271" r:id="rId30"/>
    <p:sldId id="272" r:id="rId31"/>
    <p:sldId id="308" r:id="rId32"/>
    <p:sldId id="274" r:id="rId33"/>
    <p:sldId id="345" r:id="rId34"/>
    <p:sldId id="276" r:id="rId35"/>
    <p:sldId id="309" r:id="rId36"/>
    <p:sldId id="346" r:id="rId37"/>
    <p:sldId id="277" r:id="rId38"/>
    <p:sldId id="278" r:id="rId39"/>
    <p:sldId id="281" r:id="rId40"/>
    <p:sldId id="347" r:id="rId41"/>
    <p:sldId id="348" r:id="rId42"/>
    <p:sldId id="295" r:id="rId43"/>
    <p:sldId id="279" r:id="rId44"/>
    <p:sldId id="349" r:id="rId45"/>
    <p:sldId id="350" r:id="rId46"/>
    <p:sldId id="351" r:id="rId47"/>
    <p:sldId id="280" r:id="rId48"/>
    <p:sldId id="283" r:id="rId49"/>
    <p:sldId id="284" r:id="rId50"/>
    <p:sldId id="285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9" autoAdjust="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1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917AC-0C16-3C4A-8966-A3C1D5799F66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AC88A-92E6-4147-9829-DAD198860B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2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387222-FB50-4E41-886F-E34679494E5B}" type="slidenum">
              <a:rPr lang="en-US"/>
              <a:pPr/>
              <a:t>19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A61675-205D-5047-A95E-B4752C57E227}" type="slidenum">
              <a:rPr lang="en-US"/>
              <a:pPr/>
              <a:t>22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2EAF49-C94D-DC42-BF39-EAA99AA87858}" type="slidenum">
              <a:rPr lang="en-US"/>
              <a:pPr/>
              <a:t>33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82341F-9548-5D4C-B127-616A678754DC}" type="slidenum">
              <a:rPr lang="en-US"/>
              <a:pPr/>
              <a:t>4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5088D-8E16-734F-A681-F688A765784F}" type="slidenum">
              <a:rPr lang="en-US"/>
              <a:pPr/>
              <a:t>36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13459F-D671-B242-A37E-F707C08F2651}" type="slidenum">
              <a:rPr lang="en-US"/>
              <a:pPr/>
              <a:t>40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FA9CE3-5319-AE4C-A31A-EA5280945966}" type="slidenum">
              <a:rPr lang="en-US"/>
              <a:pPr/>
              <a:t>41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8B33C9-5C67-EE4D-BE52-DC79F8C6A1DB}" type="slidenum">
              <a:rPr lang="en-US"/>
              <a:pPr/>
              <a:t>44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6B956D-603A-3B49-8987-FFF925CA1EB4}" type="slidenum">
              <a:rPr lang="en-US"/>
              <a:pPr/>
              <a:t>45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6E9159-1B2D-8D47-B8A0-6720667AD052}" type="slidenum">
              <a:rPr lang="en-US"/>
              <a:pPr/>
              <a:t>46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4BABD9-01F3-B649-82FB-3605ACC123BF}" type="slidenum">
              <a:rPr lang="en-US"/>
              <a:pPr/>
              <a:t>6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FBC1A-9B20-824D-9DDC-DDF08F6E3116}" type="slidenum">
              <a:rPr lang="en-US"/>
              <a:pPr/>
              <a:t>7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748F67-A910-A040-A0FD-236DEE75A4FB}" type="slidenum">
              <a:rPr lang="en-US"/>
              <a:pPr/>
              <a:t>8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387E-33EA-CF46-B159-81CEDE2F4820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6D59-E598-CA40-995F-50B9A3EE77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7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387E-33EA-CF46-B159-81CEDE2F4820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6D59-E598-CA40-995F-50B9A3EE77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3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387E-33EA-CF46-B159-81CEDE2F4820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6D59-E598-CA40-995F-50B9A3EE77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0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387E-33EA-CF46-B159-81CEDE2F4820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6D59-E598-CA40-995F-50B9A3EE77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76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387E-33EA-CF46-B159-81CEDE2F4820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6D59-E598-CA40-995F-50B9A3EE77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387E-33EA-CF46-B159-81CEDE2F4820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6D59-E598-CA40-995F-50B9A3EE77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73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387E-33EA-CF46-B159-81CEDE2F4820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6D59-E598-CA40-995F-50B9A3EE77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2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387E-33EA-CF46-B159-81CEDE2F4820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6D59-E598-CA40-995F-50B9A3EE77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8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387E-33EA-CF46-B159-81CEDE2F4820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6D59-E598-CA40-995F-50B9A3EE77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6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387E-33EA-CF46-B159-81CEDE2F4820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6D59-E598-CA40-995F-50B9A3EE77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75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387E-33EA-CF46-B159-81CEDE2F4820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6D59-E598-CA40-995F-50B9A3EE77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1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387E-33EA-CF46-B159-81CEDE2F4820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C6D59-E598-CA40-995F-50B9A3EE77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8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549"/>
            <a:ext cx="8229600" cy="829632"/>
          </a:xfrm>
        </p:spPr>
        <p:txBody>
          <a:bodyPr/>
          <a:lstStyle/>
          <a:p>
            <a:r>
              <a:rPr lang="en-US" b="1" dirty="0" smtClean="0"/>
              <a:t>Announcements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2951"/>
            <a:ext cx="8229600" cy="5603128"/>
          </a:xfrm>
        </p:spPr>
        <p:txBody>
          <a:bodyPr>
            <a:noAutofit/>
          </a:bodyPr>
          <a:lstStyle/>
          <a:p>
            <a:r>
              <a:rPr lang="en-US" dirty="0" smtClean="0"/>
              <a:t>Midterm grades </a:t>
            </a:r>
            <a:r>
              <a:rPr lang="en-US" dirty="0" smtClean="0"/>
              <a:t>available next week</a:t>
            </a:r>
            <a:endParaRPr lang="en-US" sz="3200" dirty="0" smtClean="0"/>
          </a:p>
          <a:p>
            <a:r>
              <a:rPr lang="en-US" dirty="0" smtClean="0"/>
              <a:t>Quiz 8B on Chapter 13 due </a:t>
            </a:r>
            <a:r>
              <a:rPr lang="en-US" dirty="0" smtClean="0"/>
              <a:t>Monday, practice problems in Problem Set 8B</a:t>
            </a:r>
            <a:endParaRPr lang="en-US" dirty="0" smtClean="0"/>
          </a:p>
          <a:p>
            <a:r>
              <a:rPr lang="en-US" dirty="0" smtClean="0"/>
              <a:t>Next topic: the </a:t>
            </a:r>
            <a:r>
              <a:rPr lang="en-US" b="1" dirty="0" smtClean="0"/>
              <a:t>Solar System </a:t>
            </a:r>
            <a:r>
              <a:rPr lang="en-US" dirty="0" smtClean="0"/>
              <a:t>(Chapters </a:t>
            </a:r>
            <a:r>
              <a:rPr lang="en-US" dirty="0" smtClean="0"/>
              <a:t>4-8, but we won’t cover all of it )</a:t>
            </a:r>
            <a:endParaRPr lang="en-US" dirty="0" smtClean="0"/>
          </a:p>
          <a:p>
            <a:r>
              <a:rPr lang="en-US" dirty="0" smtClean="0"/>
              <a:t>Upcoming schedule:</a:t>
            </a:r>
          </a:p>
          <a:p>
            <a:pPr lvl="1"/>
            <a:r>
              <a:rPr lang="en-US" sz="3200" dirty="0" smtClean="0"/>
              <a:t>Today: Chapter 4 Sections 4.1 and 4.2</a:t>
            </a:r>
          </a:p>
          <a:p>
            <a:pPr lvl="1"/>
            <a:r>
              <a:rPr lang="en-US" sz="3200" dirty="0" smtClean="0"/>
              <a:t>Monday </a:t>
            </a:r>
            <a:r>
              <a:rPr lang="en-US" sz="3200" dirty="0" smtClean="0"/>
              <a:t>March 31</a:t>
            </a:r>
            <a:r>
              <a:rPr lang="en-US" sz="3200" dirty="0" smtClean="0"/>
              <a:t>: </a:t>
            </a:r>
            <a:r>
              <a:rPr lang="en-US" sz="3200" dirty="0" smtClean="0"/>
              <a:t>Section </a:t>
            </a:r>
            <a:r>
              <a:rPr lang="en-US" sz="3200" dirty="0" smtClean="0"/>
              <a:t>4.3</a:t>
            </a:r>
          </a:p>
          <a:p>
            <a:pPr lvl="1"/>
            <a:r>
              <a:rPr lang="en-US" sz="3200" dirty="0" smtClean="0"/>
              <a:t>Wednesday April 2: Start Chapter 6 (+ a bit of </a:t>
            </a:r>
            <a:r>
              <a:rPr lang="en-US" sz="3200" dirty="0" err="1" smtClean="0"/>
              <a:t>Ch</a:t>
            </a:r>
            <a:r>
              <a:rPr lang="en-US" sz="3200" dirty="0" smtClean="0"/>
              <a:t> 5)</a:t>
            </a:r>
            <a:endParaRPr lang="en-US" sz="32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An Inventory of the Solar System</a:t>
            </a:r>
          </a:p>
          <a:p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31800" y="769205"/>
            <a:ext cx="8712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dirty="0" smtClean="0"/>
              <a:t>The planets orbit the sun from W to E along the plane of the ecliptic – looking down from Earth’s North pole, planets orbit counterclockwise. </a:t>
            </a:r>
            <a:endParaRPr lang="en-US" sz="3000" dirty="0"/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Orbits are nearly circular – yes, </a:t>
            </a:r>
            <a:r>
              <a:rPr lang="en-US" sz="3000" dirty="0" err="1" smtClean="0"/>
              <a:t>Kepler</a:t>
            </a:r>
            <a:r>
              <a:rPr lang="en-US" sz="3000" dirty="0" smtClean="0"/>
              <a:t> says that they are ellipses, and they are, but they are nearly perfectly circular ellipses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Nearly all in the same plane – without Pluto, they are perfect to 1%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Inner planets are called </a:t>
            </a:r>
            <a:r>
              <a:rPr lang="en-US" sz="3000" dirty="0" smtClean="0">
                <a:solidFill>
                  <a:srgbClr val="FF0000"/>
                </a:solidFill>
              </a:rPr>
              <a:t>terrestrial planets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Outer planets are called </a:t>
            </a:r>
            <a:r>
              <a:rPr lang="en-US" sz="3000" dirty="0" smtClean="0">
                <a:solidFill>
                  <a:srgbClr val="FF0000"/>
                </a:solidFill>
              </a:rPr>
              <a:t>Jovian planets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6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Planets of the Solar System</a:t>
            </a:r>
          </a:p>
          <a:p>
            <a:endParaRPr lang="en-US" sz="16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8600" y="554543"/>
            <a:ext cx="871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Planets vary a bit in size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Jupiter is 1/10 the diameter of the sun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Earth is 1/10 the diameter of Jupiter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82646"/>
            <a:ext cx="82169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47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13740_10151486624310155_19444762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25" y="-1"/>
            <a:ext cx="734695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Density</a:t>
            </a:r>
          </a:p>
          <a:p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28600" y="769205"/>
            <a:ext cx="8712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Density of a object is:</a:t>
            </a:r>
            <a:endParaRPr lang="en-US" sz="3200" dirty="0"/>
          </a:p>
          <a:p>
            <a:r>
              <a:rPr lang="en-US" sz="3200" dirty="0" smtClean="0"/>
              <a:t>Density = mass / volume</a:t>
            </a:r>
          </a:p>
          <a:p>
            <a:endParaRPr lang="en-US" sz="3200" dirty="0"/>
          </a:p>
          <a:p>
            <a:r>
              <a:rPr lang="en-US" sz="3200" dirty="0" smtClean="0"/>
              <a:t>Density of some common materials:</a:t>
            </a:r>
          </a:p>
          <a:p>
            <a:r>
              <a:rPr lang="en-US" sz="3200" dirty="0" smtClean="0"/>
              <a:t>Water ~ 1000 kg/m</a:t>
            </a:r>
            <a:r>
              <a:rPr lang="en-US" sz="3200" baseline="30000" dirty="0" smtClean="0"/>
              <a:t>3</a:t>
            </a:r>
          </a:p>
          <a:p>
            <a:r>
              <a:rPr lang="en-US" sz="3200" dirty="0" smtClean="0"/>
              <a:t>Rock ~ 2000-3000 </a:t>
            </a:r>
            <a:r>
              <a:rPr lang="en-US" sz="3200" dirty="0"/>
              <a:t>kg/m</a:t>
            </a:r>
            <a:r>
              <a:rPr lang="en-US" sz="3200" baseline="30000" dirty="0"/>
              <a:t>3</a:t>
            </a:r>
            <a:endParaRPr lang="en-US" sz="3200" dirty="0"/>
          </a:p>
          <a:p>
            <a:r>
              <a:rPr lang="en-US" sz="3200" dirty="0" smtClean="0"/>
              <a:t>Iron ~ 8000 kg/m</a:t>
            </a:r>
            <a:r>
              <a:rPr lang="en-US" sz="3200" baseline="30000" dirty="0" smtClean="0"/>
              <a:t>3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For objects like the Sun, Jupiter, Saturn: density is   ~ 1000 </a:t>
            </a:r>
            <a:r>
              <a:rPr lang="en-US" sz="3200" dirty="0"/>
              <a:t>k</a:t>
            </a:r>
            <a:r>
              <a:rPr lang="en-US" sz="3200" dirty="0" smtClean="0"/>
              <a:t>g/m</a:t>
            </a:r>
            <a:r>
              <a:rPr lang="en-US" sz="3200" baseline="30000" dirty="0" smtClean="0"/>
              <a:t>3</a:t>
            </a:r>
            <a:endParaRPr lang="en-US" sz="3200" dirty="0" smtClean="0"/>
          </a:p>
          <a:p>
            <a:r>
              <a:rPr lang="en-US" sz="3200" dirty="0" smtClean="0"/>
              <a:t>For terrestrial bodies like Earth, Mercury, Venus:  density is around 5000 kg/m</a:t>
            </a:r>
            <a:r>
              <a:rPr lang="en-US" sz="3200" baseline="30000" dirty="0" smtClean="0"/>
              <a:t>3</a:t>
            </a:r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625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Terrestrial Planets</a:t>
            </a:r>
          </a:p>
          <a:p>
            <a:endParaRPr lang="en-US" sz="16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8600" y="554543"/>
            <a:ext cx="871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Close to the Sun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Made of rocks (silicon) and iron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High density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Small (~10,000 km in diameter)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32" y="2589715"/>
            <a:ext cx="7909719" cy="365336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848583" y="4758339"/>
            <a:ext cx="57233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957168" y="2370425"/>
            <a:ext cx="3146730" cy="23879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991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Terrestrial Planets</a:t>
            </a:r>
          </a:p>
          <a:p>
            <a:endParaRPr lang="en-US" sz="16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8600" y="554543"/>
            <a:ext cx="871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Close to the Sun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Made of rocks (silicon) and iron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High density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Small (~10000 km in diameter)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6279"/>
            <a:ext cx="9144000" cy="3975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5762" y="255627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Mercury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1811" y="2556279"/>
            <a:ext cx="75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Venus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8703" y="2556279"/>
            <a:ext cx="68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Earth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96145" y="2556279"/>
            <a:ext cx="65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91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Jovian Planets</a:t>
            </a:r>
          </a:p>
          <a:p>
            <a:endParaRPr lang="en-US" sz="16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835610"/>
            <a:ext cx="3692191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Farther from the Sun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Made of gases (hydrogen, helium, methane, water, ammonia)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lower density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large (~100,000 km in diameter)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191" y="835610"/>
            <a:ext cx="5378626" cy="500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7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276042" y="76200"/>
            <a:ext cx="2591917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Jovian Planets</a:t>
            </a:r>
          </a:p>
          <a:p>
            <a:endParaRPr lang="en-US" sz="16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59" y="769205"/>
            <a:ext cx="8179683" cy="5648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8674" y="5922751"/>
            <a:ext cx="160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 comparison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7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Comparison of Terrestrial and Jovian Planets</a:t>
            </a:r>
          </a:p>
          <a:p>
            <a:endParaRPr lang="en-US" sz="16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2164520"/>
            <a:ext cx="90932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04800" y="977900"/>
            <a:ext cx="3462338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</a:rPr>
              <a:t>Terrestrial planets</a:t>
            </a:r>
            <a:r>
              <a:rPr lang="en-US" sz="2800" b="1"/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/>
              <a:t>Mercury, Venus, Earth, Mars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</a:rPr>
              <a:t>Jovian planets</a:t>
            </a:r>
            <a:r>
              <a:rPr lang="en-US" sz="2800" b="1"/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/>
              <a:t>Jupiter, Saturn, Uranus, Neptune</a:t>
            </a:r>
          </a:p>
        </p:txBody>
      </p:sp>
      <p:sp>
        <p:nvSpPr>
          <p:cNvPr id="17920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An </a:t>
            </a:r>
            <a:r>
              <a:rPr lang="en-US" sz="3600" b="1" dirty="0">
                <a:solidFill>
                  <a:schemeClr val="tx1"/>
                </a:solidFill>
              </a:rPr>
              <a:t>Inventory of the Solar System</a:t>
            </a:r>
            <a:endParaRPr lang="en-US" dirty="0"/>
          </a:p>
        </p:txBody>
      </p:sp>
      <p:pic>
        <p:nvPicPr>
          <p:cNvPr id="179206" name="Picture 6" descr="04_Table02"/>
          <p:cNvPicPr>
            <a:picLocks noChangeAspect="1" noChangeArrowheads="1"/>
          </p:cNvPicPr>
          <p:nvPr/>
        </p:nvPicPr>
        <p:blipFill>
          <a:blip r:embed="rId3"/>
          <a:srcRect b="2777"/>
          <a:stretch>
            <a:fillRect/>
          </a:stretch>
        </p:blipFill>
        <p:spPr bwMode="auto">
          <a:xfrm>
            <a:off x="3733800" y="1819275"/>
            <a:ext cx="5181600" cy="4568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Astronomy 103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356" y="3886200"/>
            <a:ext cx="8045844" cy="1752600"/>
          </a:xfrm>
        </p:spPr>
        <p:txBody>
          <a:bodyPr/>
          <a:lstStyle/>
          <a:p>
            <a:r>
              <a:rPr lang="en-US" dirty="0" smtClean="0"/>
              <a:t>The Solar System</a:t>
            </a:r>
          </a:p>
          <a:p>
            <a:r>
              <a:rPr lang="en-US" dirty="0" smtClean="0"/>
              <a:t>Please read chapter </a:t>
            </a:r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308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40172" y="240735"/>
            <a:ext cx="7001810" cy="156966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Compared with terrestrial planets,</a:t>
            </a:r>
            <a:r>
              <a:rPr lang="en-US" sz="3200" b="1" dirty="0" smtClean="0"/>
              <a:t> </a:t>
            </a:r>
            <a:r>
              <a:rPr lang="en-US" sz="3200" b="1" dirty="0"/>
              <a:t>J</a:t>
            </a:r>
            <a:r>
              <a:rPr lang="en-US" sz="3200" b="1" dirty="0" smtClean="0"/>
              <a:t>ovian </a:t>
            </a:r>
            <a:r>
              <a:rPr lang="en-US" sz="3200" b="1" dirty="0"/>
              <a:t>planets</a:t>
            </a:r>
            <a:r>
              <a:rPr lang="en-US" sz="3200" b="1" dirty="0" smtClean="0"/>
              <a:t> have all </a:t>
            </a:r>
            <a:r>
              <a:rPr lang="en-US" sz="3200" b="1" dirty="0"/>
              <a:t>of the following characteristics EXCEPT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171" y="1956644"/>
            <a:ext cx="1220575" cy="913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171" y="3115690"/>
            <a:ext cx="1221983" cy="91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171" y="4265199"/>
            <a:ext cx="1225431" cy="90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171" y="5392253"/>
            <a:ext cx="1220575" cy="9075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8935" y="2078845"/>
            <a:ext cx="21713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Low density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768935" y="3233356"/>
            <a:ext cx="23553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Many moons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768935" y="4404360"/>
            <a:ext cx="19327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Larger size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768935" y="5525884"/>
            <a:ext cx="27544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Slower rotation</a:t>
            </a:r>
            <a:endParaRPr lang="en-US" sz="3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40172" y="240735"/>
            <a:ext cx="7001810" cy="156966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Compared with terrestrial planets,</a:t>
            </a:r>
            <a:r>
              <a:rPr lang="en-US" sz="3200" b="1" dirty="0" smtClean="0"/>
              <a:t> </a:t>
            </a:r>
            <a:r>
              <a:rPr lang="en-US" sz="3200" b="1" dirty="0"/>
              <a:t>J</a:t>
            </a:r>
            <a:r>
              <a:rPr lang="en-US" sz="3200" b="1" dirty="0" smtClean="0"/>
              <a:t>ovian </a:t>
            </a:r>
            <a:r>
              <a:rPr lang="en-US" sz="3200" b="1" dirty="0"/>
              <a:t>planets</a:t>
            </a:r>
            <a:r>
              <a:rPr lang="en-US" sz="3200" b="1" dirty="0" smtClean="0"/>
              <a:t> have all </a:t>
            </a:r>
            <a:r>
              <a:rPr lang="en-US" sz="3200" b="1" dirty="0"/>
              <a:t>of the following characteristics EXCEPT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171" y="1956644"/>
            <a:ext cx="1220575" cy="913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171" y="3115690"/>
            <a:ext cx="1221983" cy="91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171" y="4265199"/>
            <a:ext cx="1225431" cy="90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171" y="5392253"/>
            <a:ext cx="1220575" cy="9075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8935" y="2078845"/>
            <a:ext cx="21713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Low density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768935" y="3233356"/>
            <a:ext cx="23553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Many moons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768935" y="4404360"/>
            <a:ext cx="19327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Larger size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768935" y="5525884"/>
            <a:ext cx="27544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Slower rotation</a:t>
            </a:r>
            <a:endParaRPr lang="en-US" sz="3200" dirty="0"/>
          </a:p>
        </p:txBody>
      </p:sp>
      <p:sp>
        <p:nvSpPr>
          <p:cNvPr id="12" name="Oval 11"/>
          <p:cNvSpPr/>
          <p:nvPr/>
        </p:nvSpPr>
        <p:spPr>
          <a:xfrm>
            <a:off x="3426542" y="5301536"/>
            <a:ext cx="3319605" cy="1115946"/>
          </a:xfrm>
          <a:prstGeom prst="ellipse">
            <a:avLst/>
          </a:prstGeom>
          <a:noFill/>
          <a:ln w="101600">
            <a:solidFill>
              <a:srgbClr val="029D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1800" y="838200"/>
            <a:ext cx="8661400" cy="489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40000"/>
              </a:spcBef>
            </a:pPr>
            <a:r>
              <a:rPr lang="en-US" sz="2600" b="1" dirty="0"/>
              <a:t>Differences between the terrestrial planets: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en-US" sz="2600" b="1" dirty="0"/>
              <a:t> Atmospheres and surface conditions are very </a:t>
            </a:r>
            <a:r>
              <a:rPr lang="en-US" sz="2600" b="1" dirty="0" smtClean="0"/>
              <a:t>dissimilar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en-US" sz="2600" b="1" dirty="0"/>
              <a:t> Only Earth has oxygen in atmosphere and liquid water on </a:t>
            </a:r>
            <a:r>
              <a:rPr lang="en-US" sz="2600" b="1" dirty="0" smtClean="0"/>
              <a:t>surface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en-US" sz="2600" b="1" dirty="0"/>
              <a:t> Earth and Mars rotate at about the same rate; Venus and Mercury are much slower, and Venus rotates in the opposite </a:t>
            </a:r>
            <a:r>
              <a:rPr lang="en-US" sz="2600" b="1" dirty="0" smtClean="0"/>
              <a:t>direction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en-US" sz="2600" b="1" dirty="0"/>
              <a:t> Earth and Mars have moons; Mercury and Venus </a:t>
            </a:r>
            <a:r>
              <a:rPr lang="en-US" sz="2600" b="1" dirty="0" smtClean="0"/>
              <a:t>don’t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en-US" sz="2600" b="1" dirty="0"/>
              <a:t> Earth and Mercury have magnetic fields; Venus and Mars </a:t>
            </a:r>
            <a:r>
              <a:rPr lang="en-US" sz="2600" b="1" dirty="0" smtClean="0"/>
              <a:t>don’t</a:t>
            </a:r>
            <a:endParaRPr lang="en-US" sz="2600" b="1" dirty="0"/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77800"/>
            <a:ext cx="8229600" cy="482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An </a:t>
            </a:r>
            <a:r>
              <a:rPr lang="en-US" sz="3600" b="1" dirty="0">
                <a:solidFill>
                  <a:schemeClr val="tx1"/>
                </a:solidFill>
              </a:rPr>
              <a:t>Inventory of the Solar System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History of the Solar System</a:t>
            </a:r>
          </a:p>
          <a:p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28600" y="557565"/>
            <a:ext cx="87122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We want to understand the history of the solar system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However, large bodies like planets </a:t>
            </a:r>
            <a:r>
              <a:rPr lang="en-US" sz="3200" dirty="0" smtClean="0">
                <a:solidFill>
                  <a:srgbClr val="FF0000"/>
                </a:solidFill>
              </a:rPr>
              <a:t>evolve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/>
              <a:t>Volcanism, erosion, plate tectonics…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So it is important to look at things that hold a better record of the past: small bodies that don’t change much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The small bodies that have the best clues are </a:t>
            </a:r>
            <a:r>
              <a:rPr lang="en-US" sz="3200" b="1" dirty="0" smtClean="0"/>
              <a:t>asteroids, comets, meteoroids </a:t>
            </a:r>
            <a:r>
              <a:rPr lang="en-US" sz="3200" dirty="0" smtClean="0"/>
              <a:t>(coming from asteroids and comets) and </a:t>
            </a:r>
            <a:r>
              <a:rPr lang="en-US" sz="3200" b="1" dirty="0" err="1" smtClean="0"/>
              <a:t>plutoids</a:t>
            </a:r>
            <a:r>
              <a:rPr lang="en-US" sz="3200" b="1" dirty="0" smtClean="0"/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The age and chemical composition of these things can tell us about the early solar system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8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Asteroids</a:t>
            </a:r>
          </a:p>
          <a:p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28600" y="928934"/>
            <a:ext cx="8712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Rocky bodies that are held together by gravity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Most live in a belt between Mars and Jupiter at 2.8 A.U. called the asteroid belt 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/>
              <a:t>about 100,000 rocky objects bigger than 1km exist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Ceres is the largest asteroid with a diameter of ~1000 km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 A few thousand have orbits that cross Earth’s orbit – called near-Earth asteroids (</a:t>
            </a:r>
            <a:r>
              <a:rPr lang="en-US" sz="3200" dirty="0" err="1" smtClean="0"/>
              <a:t>NEAs</a:t>
            </a:r>
            <a:r>
              <a:rPr lang="en-US" sz="3200" dirty="0" smtClean="0"/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Some are near Jupiter (60 degrees ahead and behind) and are called Trojans</a:t>
            </a:r>
          </a:p>
        </p:txBody>
      </p:sp>
    </p:spTree>
    <p:extLst>
      <p:ext uri="{BB962C8B-B14F-4D97-AF65-F5344CB8AC3E}">
        <p14:creationId xmlns:p14="http://schemas.microsoft.com/office/powerpoint/2010/main" val="330093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Asteroids</a:t>
            </a:r>
          </a:p>
          <a:p>
            <a:endParaRPr lang="en-US" sz="16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128" y="769204"/>
            <a:ext cx="6088795" cy="6088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89" y="1221009"/>
            <a:ext cx="17746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Trojans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480457"/>
            <a:ext cx="1774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Asteroid Belt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391110"/>
            <a:ext cx="2012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Near Earth Asteroids</a:t>
            </a:r>
            <a:endParaRPr lang="en-US" sz="32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03265" y="1514051"/>
            <a:ext cx="943655" cy="96640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50573" y="1666451"/>
            <a:ext cx="4159549" cy="461767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750573" y="2828219"/>
            <a:ext cx="2384884" cy="49292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003265" y="4391110"/>
            <a:ext cx="3369573" cy="584293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64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97931" y="5911943"/>
            <a:ext cx="8712200" cy="125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 smtClean="0"/>
              <a:t>Over a long exposure, they appear as streaks.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73133"/>
            <a:ext cx="5060182" cy="3500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094" y="1853135"/>
            <a:ext cx="3044106" cy="405880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228600"/>
            <a:ext cx="8712200" cy="125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 smtClean="0"/>
              <a:t>Asteroids are faint because they shine only in reflected light and they are small.  But they can be differentiated from stars because they move.</a:t>
            </a:r>
          </a:p>
        </p:txBody>
      </p:sp>
    </p:spTree>
    <p:extLst>
      <p:ext uri="{BB962C8B-B14F-4D97-AF65-F5344CB8AC3E}">
        <p14:creationId xmlns:p14="http://schemas.microsoft.com/office/powerpoint/2010/main" val="188864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0" y="5911943"/>
            <a:ext cx="8712200" cy="125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sz="3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304800"/>
            <a:ext cx="56896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1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Asteroids</a:t>
            </a:r>
          </a:p>
          <a:p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28600" y="928934"/>
            <a:ext cx="8712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Their composition is not well known, but it is believed that some of them have iron cores and rocky or icy exteriors, or are rocky all the way through.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Some are dark and have lots of water ices and organic material on the surface – known as carbonaceous asteroids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Others are more reflective and are mainly bare rock – known as silicate asteroids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Total amount of mass in asteroids is about the mass of the </a:t>
            </a:r>
            <a:r>
              <a:rPr lang="en-US" sz="3200" dirty="0"/>
              <a:t>M</a:t>
            </a:r>
            <a:r>
              <a:rPr lang="en-US" sz="3200" dirty="0" smtClean="0"/>
              <a:t>oon</a:t>
            </a:r>
          </a:p>
        </p:txBody>
      </p:sp>
    </p:spTree>
    <p:extLst>
      <p:ext uri="{BB962C8B-B14F-4D97-AF65-F5344CB8AC3E}">
        <p14:creationId xmlns:p14="http://schemas.microsoft.com/office/powerpoint/2010/main" val="332821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0" y="5911943"/>
            <a:ext cx="8712200" cy="125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25400"/>
            <a:ext cx="90805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14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Inventory of the Solar System</a:t>
            </a:r>
          </a:p>
          <a:p>
            <a:endParaRPr lang="en-US" sz="16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1000824"/>
            <a:ext cx="90170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16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0" y="5911943"/>
            <a:ext cx="8712200" cy="125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9118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1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More Asteroid Properties</a:t>
            </a:r>
          </a:p>
          <a:p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35813" y="733087"/>
            <a:ext cx="848861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Measurements of their density from Galileo (the space probe) and NEAR (Near Earth Asteroid Rendezvous) gives asteroid densities from 1000 – 3000 kg/m</a:t>
            </a:r>
            <a:r>
              <a:rPr lang="en-US" sz="3200" baseline="30000" dirty="0" smtClean="0"/>
              <a:t>3</a:t>
            </a: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Remember that the terrestrial planets have densities of about 5000 kg/m</a:t>
            </a:r>
            <a:r>
              <a:rPr lang="en-US" sz="3200" baseline="30000" dirty="0" smtClean="0"/>
              <a:t>3</a:t>
            </a: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This means that while these object are rocky, they are probably very porous – sometimes referred to as “rubble piles”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Might be important to know if you want to stop a killer asteroid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4619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0" y="5911943"/>
            <a:ext cx="8712200" cy="125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1397000"/>
            <a:ext cx="6883400" cy="546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124" y="133672"/>
            <a:ext cx="8559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Picture from NEAR/Shoemaker spacecraft right before landing/crashing on an asteroid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483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3" name="Picture 11" descr="04_06Figure"/>
          <p:cNvPicPr>
            <a:picLocks noChangeAspect="1" noChangeArrowheads="1"/>
          </p:cNvPicPr>
          <p:nvPr/>
        </p:nvPicPr>
        <p:blipFill>
          <a:blip r:embed="rId3"/>
          <a:srcRect r="67670" b="11060"/>
          <a:stretch>
            <a:fillRect/>
          </a:stretch>
        </p:blipFill>
        <p:spPr bwMode="auto">
          <a:xfrm>
            <a:off x="3260725" y="4213225"/>
            <a:ext cx="2682875" cy="2378075"/>
          </a:xfrm>
          <a:prstGeom prst="rect">
            <a:avLst/>
          </a:prstGeom>
          <a:noFill/>
        </p:spPr>
      </p:pic>
      <p:pic>
        <p:nvPicPr>
          <p:cNvPr id="187404" name="Picture 12" descr="04_06Figure"/>
          <p:cNvPicPr>
            <a:picLocks noChangeAspect="1" noChangeArrowheads="1"/>
          </p:cNvPicPr>
          <p:nvPr/>
        </p:nvPicPr>
        <p:blipFill>
          <a:blip r:embed="rId3"/>
          <a:srcRect l="33871" r="33723" b="11060"/>
          <a:stretch>
            <a:fillRect/>
          </a:stretch>
        </p:blipFill>
        <p:spPr bwMode="auto">
          <a:xfrm>
            <a:off x="457200" y="2054225"/>
            <a:ext cx="2689225" cy="2378075"/>
          </a:xfrm>
          <a:prstGeom prst="rect">
            <a:avLst/>
          </a:prstGeom>
          <a:noFill/>
        </p:spPr>
      </p:pic>
      <p:pic>
        <p:nvPicPr>
          <p:cNvPr id="187405" name="Picture 13" descr="04_06Figure"/>
          <p:cNvPicPr>
            <a:picLocks noChangeAspect="1" noChangeArrowheads="1"/>
          </p:cNvPicPr>
          <p:nvPr/>
        </p:nvPicPr>
        <p:blipFill>
          <a:blip r:embed="rId3"/>
          <a:srcRect l="67836" b="5991"/>
          <a:stretch>
            <a:fillRect/>
          </a:stretch>
        </p:blipFill>
        <p:spPr bwMode="auto">
          <a:xfrm>
            <a:off x="6111875" y="2060575"/>
            <a:ext cx="2667000" cy="2511425"/>
          </a:xfrm>
          <a:prstGeom prst="rect">
            <a:avLst/>
          </a:prstGeom>
          <a:noFill/>
        </p:spPr>
      </p:pic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457200" y="971550"/>
            <a:ext cx="8636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Asteroids and meteoroids have rocky composition; asteroids are bigger.</a:t>
            </a:r>
          </a:p>
        </p:txBody>
      </p:sp>
      <p:sp>
        <p:nvSpPr>
          <p:cNvPr id="187396" name="Text Box 4"/>
          <p:cNvSpPr txBox="1">
            <a:spLocks noChangeArrowheads="1"/>
          </p:cNvSpPr>
          <p:nvPr/>
        </p:nvSpPr>
        <p:spPr bwMode="auto">
          <a:xfrm>
            <a:off x="428625" y="4600575"/>
            <a:ext cx="27717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(above) Asteroid Ida with its moon, Dactyl</a:t>
            </a:r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3811588" y="2705100"/>
            <a:ext cx="1687512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(below) Asteroid Gaspra</a:t>
            </a:r>
          </a:p>
        </p:txBody>
      </p:sp>
      <p:sp>
        <p:nvSpPr>
          <p:cNvPr id="187398" name="Text Box 6"/>
          <p:cNvSpPr txBox="1">
            <a:spLocks noChangeArrowheads="1"/>
          </p:cNvSpPr>
          <p:nvPr/>
        </p:nvSpPr>
        <p:spPr bwMode="auto">
          <a:xfrm>
            <a:off x="6705600" y="4799013"/>
            <a:ext cx="173196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(above) Asteroid Mathilde</a:t>
            </a:r>
          </a:p>
        </p:txBody>
      </p:sp>
      <p:sp>
        <p:nvSpPr>
          <p:cNvPr id="18740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Asteroids and Meteoroids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Comets</a:t>
            </a:r>
          </a:p>
          <a:p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28600" y="928934"/>
            <a:ext cx="8712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Icy bodies – called “dirty snowballs” – made of rocks, water ice, frozen methane, frozen ammonia, and frozen carbon dioxide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~1 – 10 km in size.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When they pass close to the sun, the ices sublimate: solid -&gt; gas.  Blows out a halo of gas and rocks (pebbles), which is called a </a:t>
            </a:r>
            <a:r>
              <a:rPr lang="en-US" sz="3200" b="1" dirty="0" smtClean="0"/>
              <a:t>coma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Sunlight and the solar wind push on the gas and dust blowing the tail away from the sun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Comet tails point away from the sun, NOT opposite of direction of motion</a:t>
            </a:r>
          </a:p>
        </p:txBody>
      </p:sp>
    </p:spTree>
    <p:extLst>
      <p:ext uri="{BB962C8B-B14F-4D97-AF65-F5344CB8AC3E}">
        <p14:creationId xmlns:p14="http://schemas.microsoft.com/office/powerpoint/2010/main" val="57070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Comets</a:t>
            </a:r>
          </a:p>
          <a:p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28600" y="928934"/>
            <a:ext cx="87122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Consist of the </a:t>
            </a:r>
            <a:r>
              <a:rPr lang="en-US" sz="3200" b="1" dirty="0" smtClean="0"/>
              <a:t>nucleus </a:t>
            </a:r>
            <a:r>
              <a:rPr lang="en-US" sz="3200" dirty="0" smtClean="0"/>
              <a:t>– main solid body of the comet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And the </a:t>
            </a:r>
            <a:r>
              <a:rPr lang="en-US" sz="3200" b="1" dirty="0" smtClean="0"/>
              <a:t>coma </a:t>
            </a:r>
            <a:r>
              <a:rPr lang="en-US" sz="3200" dirty="0" smtClean="0"/>
              <a:t>– diffuse halo of gas and dust around it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Very low density ~ 100 kg/m</a:t>
            </a:r>
            <a:r>
              <a:rPr lang="en-US" sz="3200" baseline="30000" dirty="0" smtClean="0"/>
              <a:t>3</a:t>
            </a:r>
            <a:r>
              <a:rPr lang="en-US" sz="3200" dirty="0" smtClean="0"/>
              <a:t> &lt;&lt; water ice (1000 kg/m</a:t>
            </a:r>
            <a:r>
              <a:rPr lang="en-US" sz="3200" baseline="30000" dirty="0" smtClean="0"/>
              <a:t>3</a:t>
            </a:r>
            <a:r>
              <a:rPr lang="en-US" sz="3200" dirty="0" smtClean="0"/>
              <a:t>), so they are loosely packed </a:t>
            </a:r>
            <a:r>
              <a:rPr lang="en-US" sz="3200" i="1" dirty="0" smtClean="0"/>
              <a:t>snowballs</a:t>
            </a: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Orbits are typically 1000s of years and originate far beyond the orbit of Pluto in the </a:t>
            </a:r>
            <a:r>
              <a:rPr lang="en-US" sz="3200" dirty="0" err="1" smtClean="0">
                <a:solidFill>
                  <a:srgbClr val="FF0000"/>
                </a:solidFill>
              </a:rPr>
              <a:t>Oort</a:t>
            </a:r>
            <a:r>
              <a:rPr lang="en-US" sz="3200" dirty="0" smtClean="0">
                <a:solidFill>
                  <a:srgbClr val="FF0000"/>
                </a:solidFill>
              </a:rPr>
              <a:t> cloud</a:t>
            </a:r>
            <a:r>
              <a:rPr lang="en-US" sz="32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Short period comets (&lt;200 years) originate in the region near Pluto known as the</a:t>
            </a:r>
            <a:r>
              <a:rPr lang="en-US" sz="3200" dirty="0" smtClean="0">
                <a:solidFill>
                  <a:srgbClr val="FF0000"/>
                </a:solidFill>
              </a:rPr>
              <a:t> Kuiper belt</a:t>
            </a:r>
          </a:p>
        </p:txBody>
      </p:sp>
    </p:spTree>
    <p:extLst>
      <p:ext uri="{BB962C8B-B14F-4D97-AF65-F5344CB8AC3E}">
        <p14:creationId xmlns:p14="http://schemas.microsoft.com/office/powerpoint/2010/main" val="122838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3" name="Picture 7" descr="04_08Figure"/>
          <p:cNvPicPr>
            <a:picLocks noChangeAspect="1" noChangeArrowheads="1"/>
          </p:cNvPicPr>
          <p:nvPr/>
        </p:nvPicPr>
        <p:blipFill>
          <a:blip r:embed="rId3"/>
          <a:srcRect b="2893"/>
          <a:stretch>
            <a:fillRect/>
          </a:stretch>
        </p:blipFill>
        <p:spPr bwMode="auto">
          <a:xfrm>
            <a:off x="754063" y="1531938"/>
            <a:ext cx="7627937" cy="4945062"/>
          </a:xfrm>
          <a:prstGeom prst="rect">
            <a:avLst/>
          </a:prstGeom>
          <a:noFill/>
        </p:spPr>
      </p:pic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431800" y="985838"/>
            <a:ext cx="82550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40000"/>
              </a:spcBef>
            </a:pPr>
            <a:r>
              <a:rPr lang="en-US" sz="2800" b="1"/>
              <a:t>Comets are icy, with some rocky parts.</a:t>
            </a:r>
          </a:p>
          <a:p>
            <a:pPr eaLnBrk="1" hangingPunct="1">
              <a:spcBef>
                <a:spcPct val="40000"/>
              </a:spcBef>
            </a:pPr>
            <a:r>
              <a:rPr lang="en-US" sz="2800" b="1"/>
              <a:t>The basic components of a comet</a:t>
            </a:r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381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Comets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Comets</a:t>
            </a:r>
          </a:p>
          <a:p>
            <a:endParaRPr lang="en-US" sz="16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25400"/>
            <a:ext cx="88138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5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Comets</a:t>
            </a:r>
          </a:p>
          <a:p>
            <a:endParaRPr lang="en-US" sz="16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0"/>
            <a:ext cx="89408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/>
              <a:t>C</a:t>
            </a:r>
            <a:r>
              <a:rPr lang="en-US" sz="3200" b="1" dirty="0" smtClean="0"/>
              <a:t>omet’s tail</a:t>
            </a:r>
          </a:p>
          <a:p>
            <a:endParaRPr lang="en-US" sz="16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64" y="769205"/>
            <a:ext cx="7931158" cy="4532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033" y="5486400"/>
            <a:ext cx="8384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Comet tails point away from the sun due to the solar wind and the light from the Sun.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313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431800" y="979488"/>
            <a:ext cx="8483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/>
              <a:t>Early astronomers knew Moon, stars, Mercury, Venus, Mars, Jupiter, Saturn, comets</a:t>
            </a:r>
            <a:r>
              <a:rPr lang="en-US" sz="2800" b="1" dirty="0" smtClean="0"/>
              <a:t>, </a:t>
            </a:r>
            <a:r>
              <a:rPr lang="en-US" sz="2800" b="1" dirty="0"/>
              <a:t>and meteors.</a:t>
            </a:r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427038" y="2514600"/>
            <a:ext cx="3878262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Now known: Solar system has 166 moons, one star, eight planets (added Uranus and Neptune), asteroids, comets, meteoroids, dwarf planets, and Kuiper Belt objects.</a:t>
            </a:r>
          </a:p>
        </p:txBody>
      </p:sp>
      <p:pic>
        <p:nvPicPr>
          <p:cNvPr id="168966" name="Picture 6" descr="04_01FigureA"/>
          <p:cNvPicPr>
            <a:picLocks noChangeAspect="1" noChangeArrowheads="1"/>
          </p:cNvPicPr>
          <p:nvPr/>
        </p:nvPicPr>
        <p:blipFill>
          <a:blip r:embed="rId3"/>
          <a:srcRect b="2507"/>
          <a:stretch>
            <a:fillRect/>
          </a:stretch>
        </p:blipFill>
        <p:spPr bwMode="auto">
          <a:xfrm>
            <a:off x="4572000" y="2222500"/>
            <a:ext cx="4356100" cy="4381500"/>
          </a:xfrm>
          <a:prstGeom prst="rect">
            <a:avLst/>
          </a:prstGeom>
          <a:noFill/>
        </p:spPr>
      </p:pic>
      <p:sp>
        <p:nvSpPr>
          <p:cNvPr id="1689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5461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An </a:t>
            </a:r>
            <a:r>
              <a:rPr lang="en-US" sz="3600" b="1" dirty="0">
                <a:solidFill>
                  <a:schemeClr val="tx1"/>
                </a:solidFill>
              </a:rPr>
              <a:t>Inventory of the Solar System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7000"/>
            <a:ext cx="8229600" cy="584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Comets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436563" y="990600"/>
            <a:ext cx="4376737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The solar wind means the ion tail always points away from the Sun.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/>
              <a:t>The dust tail also tends to point away from the Sun, but the dust particles are more massive and lag somewhat, forming a curved tail.</a:t>
            </a:r>
          </a:p>
        </p:txBody>
      </p:sp>
      <p:pic>
        <p:nvPicPr>
          <p:cNvPr id="195589" name="Picture 5" descr="04_10Figure"/>
          <p:cNvPicPr>
            <a:picLocks noChangeAspect="1" noChangeArrowheads="1"/>
          </p:cNvPicPr>
          <p:nvPr/>
        </p:nvPicPr>
        <p:blipFill>
          <a:blip r:embed="rId3"/>
          <a:srcRect b="2507"/>
          <a:stretch>
            <a:fillRect/>
          </a:stretch>
        </p:blipFill>
        <p:spPr bwMode="auto">
          <a:xfrm>
            <a:off x="4849813" y="1143000"/>
            <a:ext cx="3917950" cy="5448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7000"/>
            <a:ext cx="8229600" cy="584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Comets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436563" y="990600"/>
            <a:ext cx="8326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The internal structure of the cometary nucleus</a:t>
            </a:r>
          </a:p>
        </p:txBody>
      </p:sp>
      <p:pic>
        <p:nvPicPr>
          <p:cNvPr id="197637" name="Picture 5" descr="04_11Figure"/>
          <p:cNvPicPr>
            <a:picLocks noChangeAspect="1" noChangeArrowheads="1"/>
          </p:cNvPicPr>
          <p:nvPr/>
        </p:nvPicPr>
        <p:blipFill>
          <a:blip r:embed="rId3"/>
          <a:srcRect b="3993"/>
          <a:stretch>
            <a:fillRect/>
          </a:stretch>
        </p:blipFill>
        <p:spPr bwMode="auto">
          <a:xfrm>
            <a:off x="185738" y="2152650"/>
            <a:ext cx="8769350" cy="4070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Comet Hartley 2 – showing plumes of material from Deep Impact spacecraft</a:t>
            </a:r>
          </a:p>
          <a:p>
            <a:endParaRPr lang="en-US" sz="16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34" y="1629897"/>
            <a:ext cx="7138860" cy="399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3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2121970" cy="5554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Halley’s </a:t>
            </a:r>
          </a:p>
          <a:p>
            <a:r>
              <a:rPr lang="en-US" sz="3200" b="1" dirty="0" smtClean="0"/>
              <a:t>Comet</a:t>
            </a:r>
            <a:endParaRPr lang="en-US" sz="3200" dirty="0" smtClean="0"/>
          </a:p>
          <a:p>
            <a:endParaRPr lang="en-US" sz="3200" b="1" dirty="0"/>
          </a:p>
          <a:p>
            <a:r>
              <a:rPr lang="en-US" sz="3200" dirty="0" smtClean="0"/>
              <a:t>Nucleus ~ 10 km across</a:t>
            </a:r>
          </a:p>
          <a:p>
            <a:endParaRPr lang="en-US" sz="16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76200"/>
            <a:ext cx="61849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1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8900"/>
            <a:ext cx="8229600" cy="682625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Orbits of Comets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99683" name="Text Box 3"/>
          <p:cNvSpPr txBox="1">
            <a:spLocks noChangeArrowheads="1"/>
          </p:cNvSpPr>
          <p:nvPr/>
        </p:nvSpPr>
        <p:spPr bwMode="auto">
          <a:xfrm>
            <a:off x="441325" y="989013"/>
            <a:ext cx="84867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The size, shape, and orientation of cometary orbits depend on their location. Oort cloud comets rarely enter the inner solar system.</a:t>
            </a:r>
          </a:p>
        </p:txBody>
      </p:sp>
      <p:pic>
        <p:nvPicPr>
          <p:cNvPr id="199685" name="Picture 5" descr="04_13Figure"/>
          <p:cNvPicPr>
            <a:picLocks noChangeAspect="1" noChangeArrowheads="1"/>
          </p:cNvPicPr>
          <p:nvPr/>
        </p:nvPicPr>
        <p:blipFill>
          <a:blip r:embed="rId3"/>
          <a:srcRect b="3645"/>
          <a:stretch>
            <a:fillRect/>
          </a:stretch>
        </p:blipFill>
        <p:spPr bwMode="auto">
          <a:xfrm>
            <a:off x="911225" y="2514600"/>
            <a:ext cx="7318375" cy="402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8113"/>
            <a:ext cx="8229600" cy="573087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Comets and Meteor Showers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422275" y="990600"/>
            <a:ext cx="392112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Meteor showers are associated with comets – they are the debris left over when a comet breaks up.</a:t>
            </a:r>
          </a:p>
        </p:txBody>
      </p:sp>
      <p:pic>
        <p:nvPicPr>
          <p:cNvPr id="201733" name="Picture 5" descr="04_15Figure"/>
          <p:cNvPicPr>
            <a:picLocks noChangeAspect="1" noChangeArrowheads="1"/>
          </p:cNvPicPr>
          <p:nvPr/>
        </p:nvPicPr>
        <p:blipFill>
          <a:blip r:embed="rId3"/>
          <a:srcRect b="2507"/>
          <a:stretch>
            <a:fillRect/>
          </a:stretch>
        </p:blipFill>
        <p:spPr bwMode="auto">
          <a:xfrm>
            <a:off x="4741863" y="990600"/>
            <a:ext cx="3814762" cy="5524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8900"/>
            <a:ext cx="8229600" cy="669925"/>
          </a:xfrm>
        </p:spPr>
        <p:txBody>
          <a:bodyPr/>
          <a:lstStyle/>
          <a:p>
            <a:r>
              <a:rPr lang="en-US" sz="3600" b="1" dirty="0" smtClean="0"/>
              <a:t>Comets and Meteor Showers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03780" name="Picture 4" descr="04_Table03"/>
          <p:cNvPicPr>
            <a:picLocks noChangeAspect="1" noChangeArrowheads="1"/>
          </p:cNvPicPr>
          <p:nvPr/>
        </p:nvPicPr>
        <p:blipFill>
          <a:blip r:embed="rId3"/>
          <a:srcRect b="2507"/>
          <a:stretch>
            <a:fillRect/>
          </a:stretch>
        </p:blipFill>
        <p:spPr bwMode="auto">
          <a:xfrm>
            <a:off x="1260475" y="1066800"/>
            <a:ext cx="6619875" cy="5302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Meteoroids</a:t>
            </a:r>
          </a:p>
          <a:p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28600" y="928934"/>
            <a:ext cx="82659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Small rocks in the solar system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Asteroid: &gt;100 </a:t>
            </a:r>
            <a:r>
              <a:rPr lang="en-US" sz="3200" b="1" dirty="0" err="1" smtClean="0"/>
              <a:t>m</a:t>
            </a:r>
            <a:r>
              <a:rPr lang="en-US" sz="3200" b="1" dirty="0" smtClean="0"/>
              <a:t> in size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err="1" smtClean="0"/>
              <a:t>Meteroid</a:t>
            </a:r>
            <a:r>
              <a:rPr lang="en-US" sz="3200" b="1" dirty="0" smtClean="0"/>
              <a:t>: &lt;100 </a:t>
            </a:r>
            <a:r>
              <a:rPr lang="en-US" sz="3200" b="1" dirty="0" err="1" smtClean="0"/>
              <a:t>m</a:t>
            </a:r>
            <a:r>
              <a:rPr lang="en-US" sz="3200" b="1" dirty="0" smtClean="0"/>
              <a:t> in size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If they enter the Earth’s atmosphere and burn up they are called </a:t>
            </a:r>
            <a:r>
              <a:rPr lang="en-US" sz="3200" b="1" dirty="0" smtClean="0"/>
              <a:t>meteors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Meteorites </a:t>
            </a:r>
            <a:r>
              <a:rPr lang="en-US" sz="3200" dirty="0" smtClean="0"/>
              <a:t>are meteors that penetrate though the atmosphere to hit the ground</a:t>
            </a:r>
          </a:p>
        </p:txBody>
      </p:sp>
    </p:spTree>
    <p:extLst>
      <p:ext uri="{BB962C8B-B14F-4D97-AF65-F5344CB8AC3E}">
        <p14:creationId xmlns:p14="http://schemas.microsoft.com/office/powerpoint/2010/main" val="767874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256" y="0"/>
            <a:ext cx="84355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Most meteorites (95%) are rocky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98810"/>
            <a:ext cx="8991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0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256" y="0"/>
            <a:ext cx="84355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Most of the rest are iron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673100"/>
            <a:ext cx="9093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7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An Inventory of the Solar System</a:t>
            </a:r>
          </a:p>
          <a:p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618488"/>
            <a:ext cx="87122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dirty="0" smtClean="0"/>
              <a:t>The Solar System consists of the sun and everything in orbit around it.</a:t>
            </a:r>
          </a:p>
          <a:p>
            <a:pPr marL="914400" lvl="1" indent="-457200">
              <a:buFont typeface="Arial"/>
              <a:buChar char="•"/>
            </a:pPr>
            <a:r>
              <a:rPr lang="en-US" sz="3000" dirty="0" smtClean="0"/>
              <a:t>Nearly all the mass is in the Sun (~ 99.8%)</a:t>
            </a:r>
          </a:p>
          <a:p>
            <a:pPr marL="914400" lvl="1" indent="-457200">
              <a:buFont typeface="Arial"/>
              <a:buChar char="•"/>
            </a:pPr>
            <a:r>
              <a:rPr lang="en-US" sz="3000" dirty="0" smtClean="0"/>
              <a:t>Nearly all the rest is in the planets and moons</a:t>
            </a:r>
          </a:p>
          <a:p>
            <a:pPr marL="914400" lvl="1" indent="-457200">
              <a:buFont typeface="Arial"/>
              <a:buChar char="•"/>
            </a:pPr>
            <a:r>
              <a:rPr lang="en-US" sz="3000" dirty="0" smtClean="0"/>
              <a:t>The rest are</a:t>
            </a:r>
          </a:p>
          <a:p>
            <a:pPr marL="1371600" lvl="2" indent="-457200">
              <a:buFont typeface="Arial"/>
              <a:buChar char="•"/>
            </a:pPr>
            <a:r>
              <a:rPr lang="en-US" sz="3000" dirty="0" err="1" smtClean="0"/>
              <a:t>Plutoids</a:t>
            </a:r>
            <a:r>
              <a:rPr lang="en-US" sz="3000" dirty="0" smtClean="0"/>
              <a:t> – balls of ice and rock in the Kuiper belt</a:t>
            </a:r>
          </a:p>
          <a:p>
            <a:pPr marL="1371600" lvl="2" indent="-457200">
              <a:buFont typeface="Arial"/>
              <a:buChar char="•"/>
            </a:pPr>
            <a:r>
              <a:rPr lang="en-US" sz="3000" dirty="0" smtClean="0"/>
              <a:t>Asteroids – rocky piles mostly between Mars and Jupiter</a:t>
            </a:r>
          </a:p>
          <a:p>
            <a:pPr marL="1371600" lvl="2" indent="-457200">
              <a:buFont typeface="Arial"/>
              <a:buChar char="•"/>
            </a:pPr>
            <a:r>
              <a:rPr lang="en-US" sz="3000" dirty="0" smtClean="0"/>
              <a:t>Comets – Piles of ice and rocks</a:t>
            </a:r>
          </a:p>
          <a:p>
            <a:pPr marL="1371600" lvl="2" indent="-457200">
              <a:buFont typeface="Arial"/>
              <a:buChar char="•"/>
            </a:pPr>
            <a:r>
              <a:rPr lang="en-US" sz="3000" dirty="0" smtClean="0"/>
              <a:t>Meteoroids – pebbles from comets that got ejected when comets came close to the Sun and fragments of asteroids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5737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256" y="0"/>
            <a:ext cx="8435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rarest are carbonaceous </a:t>
            </a:r>
            <a:r>
              <a:rPr lang="en-US" sz="3200" dirty="0" err="1" smtClean="0"/>
              <a:t>chondrite</a:t>
            </a:r>
            <a:r>
              <a:rPr lang="en-US" sz="3200" dirty="0" smtClean="0"/>
              <a:t> – lots of carbon and hydrocarbons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077218"/>
            <a:ext cx="82804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5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An </a:t>
            </a:r>
            <a:r>
              <a:rPr lang="en-US" sz="3600" b="1" dirty="0">
                <a:solidFill>
                  <a:schemeClr val="tx1"/>
                </a:solidFill>
              </a:rPr>
              <a:t>Inventory of the Solar System</a:t>
            </a:r>
            <a:endParaRPr lang="en-US" dirty="0"/>
          </a:p>
        </p:txBody>
      </p:sp>
      <p:pic>
        <p:nvPicPr>
          <p:cNvPr id="171013" name="Picture 5" descr="04_Table01"/>
          <p:cNvPicPr>
            <a:picLocks noChangeAspect="1" noChangeArrowheads="1"/>
          </p:cNvPicPr>
          <p:nvPr/>
        </p:nvPicPr>
        <p:blipFill>
          <a:blip r:embed="rId3"/>
          <a:srcRect b="4208"/>
          <a:stretch>
            <a:fillRect/>
          </a:stretch>
        </p:blipFill>
        <p:spPr bwMode="auto">
          <a:xfrm>
            <a:off x="195263" y="1577975"/>
            <a:ext cx="8737600" cy="354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31800" y="977900"/>
            <a:ext cx="8229600" cy="440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 How do we measure the Solar System?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 smtClean="0"/>
              <a:t> Distance </a:t>
            </a:r>
            <a:r>
              <a:rPr lang="en-US" sz="2800" b="1" dirty="0"/>
              <a:t>from Sun known by </a:t>
            </a:r>
            <a:r>
              <a:rPr lang="en-US" sz="2800" b="1" dirty="0" err="1"/>
              <a:t>Kepler’s</a:t>
            </a:r>
            <a:r>
              <a:rPr lang="en-US" sz="2800" b="1" dirty="0"/>
              <a:t> </a:t>
            </a:r>
            <a:r>
              <a:rPr lang="en-US" sz="2800" b="1" dirty="0" smtClean="0"/>
              <a:t>laws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/>
              <a:t> Orbital period can be </a:t>
            </a:r>
            <a:r>
              <a:rPr lang="en-US" sz="2800" b="1" dirty="0" smtClean="0"/>
              <a:t>observed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/>
              <a:t> Radius known from angular </a:t>
            </a:r>
            <a:r>
              <a:rPr lang="en-US" sz="2800" b="1" dirty="0" smtClean="0"/>
              <a:t>size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/>
              <a:t> Masses known from Newton’s </a:t>
            </a:r>
            <a:r>
              <a:rPr lang="en-US" sz="2800" b="1" dirty="0" smtClean="0"/>
              <a:t>laws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/>
              <a:t> Rotation period known from </a:t>
            </a:r>
            <a:r>
              <a:rPr lang="en-US" sz="2800" b="1" dirty="0" smtClean="0"/>
              <a:t>observations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/>
              <a:t> Density can be calculated knowing radius and </a:t>
            </a:r>
            <a:r>
              <a:rPr lang="en-US" sz="2800" b="1" dirty="0" smtClean="0"/>
              <a:t>mass</a:t>
            </a:r>
            <a:endParaRPr lang="en-US" sz="2800" b="1" dirty="0"/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3500"/>
            <a:ext cx="8229600" cy="7112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An </a:t>
            </a:r>
            <a:r>
              <a:rPr lang="en-US" sz="3600" b="1" dirty="0">
                <a:solidFill>
                  <a:schemeClr val="tx1"/>
                </a:solidFill>
              </a:rPr>
              <a:t>Inventory of the Solar System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457200" y="977900"/>
            <a:ext cx="8458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/>
              <a:t>All</a:t>
            </a:r>
            <a:r>
              <a:rPr lang="en-US" sz="2800" b="1" dirty="0" smtClean="0"/>
              <a:t> planetary orbits except Mercury’s </a:t>
            </a:r>
            <a:r>
              <a:rPr lang="en-US" sz="2800" b="1" dirty="0"/>
              <a:t>are close to the same plane.</a:t>
            </a:r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5461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An </a:t>
            </a:r>
            <a:r>
              <a:rPr lang="en-US" sz="3600" b="1" dirty="0">
                <a:solidFill>
                  <a:schemeClr val="tx1"/>
                </a:solidFill>
              </a:rPr>
              <a:t>Inventory of the Solar System</a:t>
            </a:r>
            <a:endParaRPr lang="en-US" dirty="0"/>
          </a:p>
        </p:txBody>
      </p:sp>
      <p:pic>
        <p:nvPicPr>
          <p:cNvPr id="175110" name="Picture 6" descr="04_01FigureB"/>
          <p:cNvPicPr>
            <a:picLocks noChangeAspect="1" noChangeArrowheads="1"/>
          </p:cNvPicPr>
          <p:nvPr/>
        </p:nvPicPr>
        <p:blipFill>
          <a:blip r:embed="rId3"/>
          <a:srcRect b="8121"/>
          <a:stretch>
            <a:fillRect/>
          </a:stretch>
        </p:blipFill>
        <p:spPr bwMode="auto">
          <a:xfrm>
            <a:off x="225425" y="2540000"/>
            <a:ext cx="8689975" cy="295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An Inventory of the Solar System</a:t>
            </a:r>
          </a:p>
          <a:p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31800" y="769205"/>
            <a:ext cx="871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dirty="0" smtClean="0"/>
              <a:t>The planets orbit the sun from W to E along the plane of the ecliptic – looking down from Earth’s North pole, planets orbit counterclockwise. 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537" y="2383787"/>
            <a:ext cx="6683833" cy="422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1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7399</TotalTime>
  <Words>1676</Words>
  <Application>Microsoft Macintosh PowerPoint</Application>
  <PresentationFormat>On-screen Show (4:3)</PresentationFormat>
  <Paragraphs>227</Paragraphs>
  <Slides>50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Announcements</vt:lpstr>
      <vt:lpstr>Astronomy 103</vt:lpstr>
      <vt:lpstr>PowerPoint Presentation</vt:lpstr>
      <vt:lpstr>An Inventory of the Solar System</vt:lpstr>
      <vt:lpstr>PowerPoint Presentation</vt:lpstr>
      <vt:lpstr>An Inventory of the Solar System</vt:lpstr>
      <vt:lpstr>An Inventory of the Solar System</vt:lpstr>
      <vt:lpstr>An Inventory of the Solar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Inventory of the Solar System</vt:lpstr>
      <vt:lpstr>PowerPoint Presentation</vt:lpstr>
      <vt:lpstr>PowerPoint Presentation</vt:lpstr>
      <vt:lpstr>An Inventory of the Solar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Asteroids and Meteoroids</vt:lpstr>
      <vt:lpstr>PowerPoint Presentation</vt:lpstr>
      <vt:lpstr>PowerPoint Presentation</vt:lpstr>
      <vt:lpstr>Comets</vt:lpstr>
      <vt:lpstr>PowerPoint Presentation</vt:lpstr>
      <vt:lpstr>PowerPoint Presentation</vt:lpstr>
      <vt:lpstr>PowerPoint Presentation</vt:lpstr>
      <vt:lpstr>Comets</vt:lpstr>
      <vt:lpstr>Comets</vt:lpstr>
      <vt:lpstr>PowerPoint Presentation</vt:lpstr>
      <vt:lpstr>PowerPoint Presentation</vt:lpstr>
      <vt:lpstr>Orbits of Comets</vt:lpstr>
      <vt:lpstr>Comets and Meteor Showers</vt:lpstr>
      <vt:lpstr>Comets and Meteor Showers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Astronomy 103</dc:title>
  <dc:creator>Philip Chang</dc:creator>
  <cp:lastModifiedBy>Dawn Erb</cp:lastModifiedBy>
  <cp:revision>108</cp:revision>
  <dcterms:created xsi:type="dcterms:W3CDTF">2013-03-29T16:56:49Z</dcterms:created>
  <dcterms:modified xsi:type="dcterms:W3CDTF">2014-03-28T19:23:46Z</dcterms:modified>
</cp:coreProperties>
</file>