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492" r:id="rId2"/>
    <p:sldId id="630" r:id="rId3"/>
    <p:sldId id="617" r:id="rId4"/>
    <p:sldId id="618" r:id="rId5"/>
    <p:sldId id="626" r:id="rId6"/>
    <p:sldId id="619" r:id="rId7"/>
    <p:sldId id="625" r:id="rId8"/>
    <p:sldId id="621" r:id="rId9"/>
    <p:sldId id="622" r:id="rId10"/>
    <p:sldId id="623" r:id="rId11"/>
    <p:sldId id="624" r:id="rId12"/>
    <p:sldId id="517" r:id="rId13"/>
    <p:sldId id="616" r:id="rId14"/>
    <p:sldId id="565" r:id="rId15"/>
    <p:sldId id="518" r:id="rId16"/>
    <p:sldId id="519" r:id="rId17"/>
    <p:sldId id="520" r:id="rId18"/>
    <p:sldId id="521" r:id="rId19"/>
    <p:sldId id="522" r:id="rId20"/>
    <p:sldId id="523" r:id="rId21"/>
    <p:sldId id="524" r:id="rId22"/>
    <p:sldId id="525" r:id="rId23"/>
    <p:sldId id="571" r:id="rId24"/>
    <p:sldId id="572" r:id="rId25"/>
    <p:sldId id="573" r:id="rId26"/>
    <p:sldId id="526" r:id="rId27"/>
    <p:sldId id="527" r:id="rId28"/>
    <p:sldId id="528" r:id="rId29"/>
    <p:sldId id="529" r:id="rId30"/>
    <p:sldId id="530" r:id="rId31"/>
    <p:sldId id="531" r:id="rId32"/>
    <p:sldId id="532" r:id="rId33"/>
    <p:sldId id="627" r:id="rId34"/>
    <p:sldId id="533" r:id="rId35"/>
    <p:sldId id="534" r:id="rId36"/>
    <p:sldId id="5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8AB38"/>
    <a:srgbClr val="658AFF"/>
    <a:srgbClr val="409DD6"/>
    <a:srgbClr val="215B80"/>
    <a:srgbClr val="FADE2D"/>
    <a:srgbClr val="DDD826"/>
    <a:srgbClr val="C6C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130" d="100"/>
          <a:sy n="130" d="100"/>
        </p:scale>
        <p:origin x="-1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51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6054A-33AE-A848-BE76-A63568DBB513}" type="datetimeFigureOut">
              <a:rPr lang="en-US" smtClean="0"/>
              <a:pPr/>
              <a:t>3/10/14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432A3A-95B2-0B4C-AE12-36CEB8906D85}" type="slidenum">
              <a:rPr lang="en-US" smtClean="0"/>
              <a:pPr/>
              <a:t>‹#›</a:t>
            </a:fld>
            <a:endParaRPr lang="en-US"/>
          </a:p>
        </p:txBody>
      </p:sp>
    </p:spTree>
    <p:extLst>
      <p:ext uri="{BB962C8B-B14F-4D97-AF65-F5344CB8AC3E}">
        <p14:creationId xmlns:p14="http://schemas.microsoft.com/office/powerpoint/2010/main" val="2181166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1591720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16CBBB-CF4C-8542-88A8-CC20395D6115}" type="slidenum">
              <a:rPr lang="en-US"/>
              <a:pPr/>
              <a:t>6</a:t>
            </a:fld>
            <a:endParaRPr lang="en-US"/>
          </a:p>
        </p:txBody>
      </p:sp>
      <p:sp>
        <p:nvSpPr>
          <p:cNvPr id="169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17</a:t>
            </a:fld>
            <a:endParaRPr lang="en-US"/>
          </a:p>
        </p:txBody>
      </p:sp>
    </p:spTree>
    <p:extLst>
      <p:ext uri="{BB962C8B-B14F-4D97-AF65-F5344CB8AC3E}">
        <p14:creationId xmlns:p14="http://schemas.microsoft.com/office/powerpoint/2010/main" val="104220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18</a:t>
            </a:fld>
            <a:endParaRPr lang="en-US"/>
          </a:p>
        </p:txBody>
      </p:sp>
    </p:spTree>
    <p:extLst>
      <p:ext uri="{BB962C8B-B14F-4D97-AF65-F5344CB8AC3E}">
        <p14:creationId xmlns:p14="http://schemas.microsoft.com/office/powerpoint/2010/main" val="350757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19</a:t>
            </a:fld>
            <a:endParaRPr lang="en-US"/>
          </a:p>
        </p:txBody>
      </p:sp>
    </p:spTree>
    <p:extLst>
      <p:ext uri="{BB962C8B-B14F-4D97-AF65-F5344CB8AC3E}">
        <p14:creationId xmlns:p14="http://schemas.microsoft.com/office/powerpoint/2010/main" val="362059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20</a:t>
            </a:fld>
            <a:endParaRPr lang="en-US"/>
          </a:p>
        </p:txBody>
      </p:sp>
    </p:spTree>
    <p:extLst>
      <p:ext uri="{BB962C8B-B14F-4D97-AF65-F5344CB8AC3E}">
        <p14:creationId xmlns:p14="http://schemas.microsoft.com/office/powerpoint/2010/main" val="242391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21</a:t>
            </a:fld>
            <a:endParaRPr lang="en-US"/>
          </a:p>
        </p:txBody>
      </p:sp>
    </p:spTree>
    <p:extLst>
      <p:ext uri="{BB962C8B-B14F-4D97-AF65-F5344CB8AC3E}">
        <p14:creationId xmlns:p14="http://schemas.microsoft.com/office/powerpoint/2010/main" val="156631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22</a:t>
            </a:fld>
            <a:endParaRPr lang="en-US"/>
          </a:p>
        </p:txBody>
      </p:sp>
    </p:spTree>
    <p:extLst>
      <p:ext uri="{BB962C8B-B14F-4D97-AF65-F5344CB8AC3E}">
        <p14:creationId xmlns:p14="http://schemas.microsoft.com/office/powerpoint/2010/main" val="386671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26</a:t>
            </a:fld>
            <a:endParaRPr lang="en-US"/>
          </a:p>
        </p:txBody>
      </p:sp>
    </p:spTree>
    <p:extLst>
      <p:ext uri="{BB962C8B-B14F-4D97-AF65-F5344CB8AC3E}">
        <p14:creationId xmlns:p14="http://schemas.microsoft.com/office/powerpoint/2010/main" val="2280189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27</a:t>
            </a:fld>
            <a:endParaRPr lang="en-US"/>
          </a:p>
        </p:txBody>
      </p:sp>
    </p:spTree>
    <p:extLst>
      <p:ext uri="{BB962C8B-B14F-4D97-AF65-F5344CB8AC3E}">
        <p14:creationId xmlns:p14="http://schemas.microsoft.com/office/powerpoint/2010/main" val="102062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28</a:t>
            </a:fld>
            <a:endParaRPr lang="en-US"/>
          </a:p>
        </p:txBody>
      </p:sp>
    </p:spTree>
    <p:extLst>
      <p:ext uri="{BB962C8B-B14F-4D97-AF65-F5344CB8AC3E}">
        <p14:creationId xmlns:p14="http://schemas.microsoft.com/office/powerpoint/2010/main" val="3767456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29</a:t>
            </a:fld>
            <a:endParaRPr lang="en-US"/>
          </a:p>
        </p:txBody>
      </p:sp>
    </p:spTree>
    <p:extLst>
      <p:ext uri="{BB962C8B-B14F-4D97-AF65-F5344CB8AC3E}">
        <p14:creationId xmlns:p14="http://schemas.microsoft.com/office/powerpoint/2010/main" val="428951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4D26A-7222-4946-951A-1B089A5D8638}" type="slidenum">
              <a:rPr lang="en-US"/>
              <a:pPr/>
              <a:t>8</a:t>
            </a:fld>
            <a:endParaRPr lang="en-US"/>
          </a:p>
        </p:txBody>
      </p:sp>
      <p:sp>
        <p:nvSpPr>
          <p:cNvPr id="174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30</a:t>
            </a:fld>
            <a:endParaRPr lang="en-US"/>
          </a:p>
        </p:txBody>
      </p:sp>
    </p:spTree>
    <p:extLst>
      <p:ext uri="{BB962C8B-B14F-4D97-AF65-F5344CB8AC3E}">
        <p14:creationId xmlns:p14="http://schemas.microsoft.com/office/powerpoint/2010/main" val="30879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31</a:t>
            </a:fld>
            <a:endParaRPr lang="en-US"/>
          </a:p>
        </p:txBody>
      </p:sp>
    </p:spTree>
    <p:extLst>
      <p:ext uri="{BB962C8B-B14F-4D97-AF65-F5344CB8AC3E}">
        <p14:creationId xmlns:p14="http://schemas.microsoft.com/office/powerpoint/2010/main" val="2190173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32</a:t>
            </a:fld>
            <a:endParaRPr lang="en-US"/>
          </a:p>
        </p:txBody>
      </p:sp>
    </p:spTree>
    <p:extLst>
      <p:ext uri="{BB962C8B-B14F-4D97-AF65-F5344CB8AC3E}">
        <p14:creationId xmlns:p14="http://schemas.microsoft.com/office/powerpoint/2010/main" val="1254216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34</a:t>
            </a:fld>
            <a:endParaRPr lang="en-US"/>
          </a:p>
        </p:txBody>
      </p:sp>
    </p:spTree>
    <p:extLst>
      <p:ext uri="{BB962C8B-B14F-4D97-AF65-F5344CB8AC3E}">
        <p14:creationId xmlns:p14="http://schemas.microsoft.com/office/powerpoint/2010/main" val="411765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val="3707197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36</a:t>
            </a:fld>
            <a:endParaRPr lang="en-US"/>
          </a:p>
        </p:txBody>
      </p:sp>
    </p:spTree>
    <p:extLst>
      <p:ext uri="{BB962C8B-B14F-4D97-AF65-F5344CB8AC3E}">
        <p14:creationId xmlns:p14="http://schemas.microsoft.com/office/powerpoint/2010/main" val="393642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679DB-D6AA-ED4E-B82C-4A3BF52B1AE6}" type="slidenum">
              <a:rPr lang="en-US"/>
              <a:pPr/>
              <a:t>9</a:t>
            </a:fld>
            <a:endParaRPr lang="en-US"/>
          </a:p>
        </p:txBody>
      </p:sp>
      <p:sp>
        <p:nvSpPr>
          <p:cNvPr id="176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4BC10-04B3-3545-BBF2-69339B73710C}" type="slidenum">
              <a:rPr lang="en-US"/>
              <a:pPr/>
              <a:t>10</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DFDD6-D435-854A-872E-10084FC7983A}" type="slidenum">
              <a:rPr lang="en-US"/>
              <a:pPr/>
              <a:t>11</a:t>
            </a:fld>
            <a:endParaRPr lang="en-US"/>
          </a:p>
        </p:txBody>
      </p:sp>
      <p:sp>
        <p:nvSpPr>
          <p:cNvPr id="180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12</a:t>
            </a:fld>
            <a:endParaRPr lang="en-US"/>
          </a:p>
        </p:txBody>
      </p:sp>
    </p:spTree>
    <p:extLst>
      <p:ext uri="{BB962C8B-B14F-4D97-AF65-F5344CB8AC3E}">
        <p14:creationId xmlns:p14="http://schemas.microsoft.com/office/powerpoint/2010/main" val="242787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13</a:t>
            </a:fld>
            <a:endParaRPr lang="en-US"/>
          </a:p>
        </p:txBody>
      </p:sp>
    </p:spTree>
    <p:extLst>
      <p:ext uri="{BB962C8B-B14F-4D97-AF65-F5344CB8AC3E}">
        <p14:creationId xmlns:p14="http://schemas.microsoft.com/office/powerpoint/2010/main" val="242787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15</a:t>
            </a:fld>
            <a:endParaRPr lang="en-US"/>
          </a:p>
        </p:txBody>
      </p:sp>
    </p:spTree>
    <p:extLst>
      <p:ext uri="{BB962C8B-B14F-4D97-AF65-F5344CB8AC3E}">
        <p14:creationId xmlns:p14="http://schemas.microsoft.com/office/powerpoint/2010/main" val="1042209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16</a:t>
            </a:fld>
            <a:endParaRPr lang="en-US"/>
          </a:p>
        </p:txBody>
      </p:sp>
    </p:spTree>
    <p:extLst>
      <p:ext uri="{BB962C8B-B14F-4D97-AF65-F5344CB8AC3E}">
        <p14:creationId xmlns:p14="http://schemas.microsoft.com/office/powerpoint/2010/main" val="104220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3/10/14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3/10/14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3/10/14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3/10/14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2.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2.mov"/><Relationship Id="rId2" Type="http://schemas.openxmlformats.org/officeDocument/2006/relationships/video" Target="../media/media2.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0046"/>
          </a:xfrm>
        </p:spPr>
        <p:txBody>
          <a:bodyPr/>
          <a:lstStyle/>
          <a:p>
            <a:r>
              <a:rPr lang="en-US" b="1" dirty="0" smtClean="0"/>
              <a:t>Announcements</a:t>
            </a:r>
            <a:endParaRPr lang="en-US" b="1" dirty="0"/>
          </a:p>
        </p:txBody>
      </p:sp>
      <p:sp>
        <p:nvSpPr>
          <p:cNvPr id="3" name="Content Placeholder 2"/>
          <p:cNvSpPr>
            <a:spLocks noGrp="1"/>
          </p:cNvSpPr>
          <p:nvPr>
            <p:ph idx="1"/>
          </p:nvPr>
        </p:nvSpPr>
        <p:spPr>
          <a:xfrm>
            <a:off x="313552" y="1286455"/>
            <a:ext cx="8626331" cy="5097107"/>
          </a:xfrm>
        </p:spPr>
        <p:txBody>
          <a:bodyPr>
            <a:noAutofit/>
          </a:bodyPr>
          <a:lstStyle/>
          <a:p>
            <a:r>
              <a:rPr lang="en-US" sz="2800" dirty="0" smtClean="0"/>
              <a:t>Next week is spring break: </a:t>
            </a:r>
            <a:r>
              <a:rPr lang="en-US" sz="2800" b="1" dirty="0" smtClean="0"/>
              <a:t>no quiz </a:t>
            </a:r>
            <a:r>
              <a:rPr lang="en-US" sz="2800" dirty="0" smtClean="0"/>
              <a:t>for Monday March 17</a:t>
            </a:r>
          </a:p>
          <a:p>
            <a:pPr lvl="1"/>
            <a:r>
              <a:rPr lang="en-US" b="1" dirty="0" smtClean="0"/>
              <a:t>Quiz 8</a:t>
            </a:r>
            <a:r>
              <a:rPr lang="en-US" dirty="0" smtClean="0"/>
              <a:t> on Chapter 12 due Monday March 24, available on D2L now</a:t>
            </a:r>
          </a:p>
          <a:p>
            <a:r>
              <a:rPr lang="en-US" sz="2800" dirty="0" smtClean="0"/>
              <a:t>Next </a:t>
            </a:r>
            <a:r>
              <a:rPr lang="en-US" sz="2800" dirty="0" smtClean="0">
                <a:solidFill>
                  <a:srgbClr val="FF0000"/>
                </a:solidFill>
              </a:rPr>
              <a:t>midterm</a:t>
            </a:r>
            <a:r>
              <a:rPr lang="en-US" sz="2800" dirty="0" smtClean="0"/>
              <a:t>: Wednesday after spring break, March </a:t>
            </a:r>
            <a:r>
              <a:rPr lang="en-US" sz="2800" dirty="0" smtClean="0"/>
              <a:t>26</a:t>
            </a:r>
            <a:endParaRPr lang="en-US" sz="2800" dirty="0" smtClean="0"/>
          </a:p>
          <a:p>
            <a:r>
              <a:rPr lang="en-US" sz="2800" dirty="0" smtClean="0"/>
              <a:t>Midterm will cover Chapter 3 and  Chapters 9-</a:t>
            </a:r>
            <a:r>
              <a:rPr lang="en-US" sz="2800" dirty="0" smtClean="0"/>
              <a:t>12 – material </a:t>
            </a:r>
            <a:r>
              <a:rPr lang="en-US" sz="2800" dirty="0" smtClean="0"/>
              <a:t>since last midterm</a:t>
            </a:r>
            <a:endParaRPr lang="en-US" sz="2800" dirty="0" smtClean="0"/>
          </a:p>
          <a:p>
            <a:r>
              <a:rPr lang="en-US" sz="2800" dirty="0" smtClean="0"/>
              <a:t>Review </a:t>
            </a:r>
            <a:r>
              <a:rPr lang="en-US" sz="2800" dirty="0" smtClean="0"/>
              <a:t>in class Monday March </a:t>
            </a:r>
            <a:r>
              <a:rPr lang="en-US" sz="2800" dirty="0" smtClean="0"/>
              <a:t>24</a:t>
            </a:r>
            <a:endParaRPr lang="en-US" sz="2800" dirty="0" smtClean="0"/>
          </a:p>
        </p:txBody>
      </p:sp>
    </p:spTree>
    <p:extLst>
      <p:ext uri="{BB962C8B-B14F-4D97-AF65-F5344CB8AC3E}">
        <p14:creationId xmlns:p14="http://schemas.microsoft.com/office/powerpoint/2010/main" val="3775725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9" name="Picture 7" descr="13_03Figure"/>
          <p:cNvPicPr>
            <a:picLocks noChangeAspect="1" noChangeArrowheads="1"/>
          </p:cNvPicPr>
          <p:nvPr/>
        </p:nvPicPr>
        <p:blipFill>
          <a:blip r:embed="rId3"/>
          <a:srcRect b="3665"/>
          <a:stretch>
            <a:fillRect/>
          </a:stretch>
        </p:blipFill>
        <p:spPr bwMode="auto">
          <a:xfrm>
            <a:off x="4432300" y="2946400"/>
            <a:ext cx="4470400" cy="3365500"/>
          </a:xfrm>
          <a:prstGeom prst="rect">
            <a:avLst/>
          </a:prstGeom>
          <a:noFill/>
        </p:spPr>
      </p:pic>
      <p:sp>
        <p:nvSpPr>
          <p:cNvPr id="177155" name="Text Box 3"/>
          <p:cNvSpPr txBox="1">
            <a:spLocks noChangeArrowheads="1"/>
          </p:cNvSpPr>
          <p:nvPr/>
        </p:nvSpPr>
        <p:spPr bwMode="auto">
          <a:xfrm>
            <a:off x="304800" y="965200"/>
            <a:ext cx="8610600" cy="519113"/>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solidFill>
                  <a:srgbClr val="772399"/>
                </a:solidFill>
              </a:rPr>
              <a:t>But why would a neutron star flash on and off?</a:t>
            </a:r>
          </a:p>
        </p:txBody>
      </p:sp>
      <p:sp>
        <p:nvSpPr>
          <p:cNvPr id="177156" name="Text Box 4"/>
          <p:cNvSpPr txBox="1">
            <a:spLocks noChangeArrowheads="1"/>
          </p:cNvSpPr>
          <p:nvPr/>
        </p:nvSpPr>
        <p:spPr bwMode="auto">
          <a:xfrm>
            <a:off x="304800" y="1422400"/>
            <a:ext cx="8686800" cy="946150"/>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t>This figure illustrates the lighthouse effect responsible. </a:t>
            </a:r>
          </a:p>
        </p:txBody>
      </p:sp>
      <p:sp>
        <p:nvSpPr>
          <p:cNvPr id="177157" name="Text Box 5"/>
          <p:cNvSpPr txBox="1">
            <a:spLocks noChangeArrowheads="1"/>
          </p:cNvSpPr>
          <p:nvPr/>
        </p:nvSpPr>
        <p:spPr bwMode="auto">
          <a:xfrm>
            <a:off x="304800" y="2020394"/>
            <a:ext cx="4114800" cy="4493538"/>
          </a:xfrm>
          <a:prstGeom prst="rect">
            <a:avLst/>
          </a:prstGeom>
          <a:noFill/>
          <a:ln w="9525">
            <a:noFill/>
            <a:miter lim="800000"/>
            <a:headEnd/>
            <a:tailEnd/>
          </a:ln>
          <a:effectLst/>
        </p:spPr>
        <p:txBody>
          <a:bodyPr wrap="square">
            <a:prstTxWarp prst="textNoShape">
              <a:avLst/>
            </a:prstTxWarp>
            <a:spAutoFit/>
          </a:bodyPr>
          <a:lstStyle/>
          <a:p>
            <a:pPr eaLnBrk="1" hangingPunct="1">
              <a:spcBef>
                <a:spcPct val="45000"/>
              </a:spcBef>
            </a:pPr>
            <a:r>
              <a:rPr lang="en-US" sz="2600" b="1" dirty="0"/>
              <a:t>Strong jets of matter are emitted at the magnetic   poles, as that is where                                       they can escape. If the                                 rotation axis is not the                                     same as the magnetic                                        axis, the two beams will                                sweep out circular paths.                                        If Earth lies in one of                                        those paths, we will see                                       the star blinking on and off.</a:t>
            </a:r>
          </a:p>
        </p:txBody>
      </p:sp>
      <p:sp>
        <p:nvSpPr>
          <p:cNvPr id="177160" name="Rectangle 8"/>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444500" y="979488"/>
            <a:ext cx="8242300" cy="5262979"/>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Pulsars radiate their energy away quite rapidly; the radiation weakens and stops in a few tens of millions of years, making the neutron star virtually undetectable.</a:t>
            </a:r>
          </a:p>
          <a:p>
            <a:pPr eaLnBrk="1" hangingPunct="1">
              <a:spcBef>
                <a:spcPct val="50000"/>
              </a:spcBef>
            </a:pPr>
            <a:r>
              <a:rPr lang="en-US" sz="2800" b="1" dirty="0"/>
              <a:t>Pulsars also will not be visible on Earth if their jets are not pointing our way</a:t>
            </a:r>
            <a:r>
              <a:rPr lang="en-US" sz="2800" b="1" dirty="0" smtClean="0"/>
              <a:t>.</a:t>
            </a:r>
          </a:p>
          <a:p>
            <a:pPr eaLnBrk="1" hangingPunct="1">
              <a:spcBef>
                <a:spcPct val="50000"/>
              </a:spcBef>
            </a:pPr>
            <a:r>
              <a:rPr lang="en-US" sz="2800" b="1" dirty="0" smtClean="0"/>
              <a:t>However, some pulsars – </a:t>
            </a:r>
            <a:r>
              <a:rPr lang="en-US" sz="2800" b="1" dirty="0" smtClean="0">
                <a:solidFill>
                  <a:srgbClr val="772399"/>
                </a:solidFill>
              </a:rPr>
              <a:t>millisecond pulsars </a:t>
            </a:r>
            <a:r>
              <a:rPr lang="en-US" sz="2800" b="1" dirty="0" smtClean="0"/>
              <a:t>– have been </a:t>
            </a:r>
            <a:r>
              <a:rPr lang="en-US" sz="2800" b="1" i="1" dirty="0" smtClean="0"/>
              <a:t>spun up</a:t>
            </a:r>
            <a:r>
              <a:rPr lang="en-US" sz="2800" b="1" dirty="0" smtClean="0"/>
              <a:t>; their rotation rate has increased to nearly 1000 times per second. This is believe to happen because of accretion from a binary companion.</a:t>
            </a:r>
            <a:endParaRPr lang="en-US" sz="2800" b="1" dirty="0"/>
          </a:p>
        </p:txBody>
      </p:sp>
      <p:sp>
        <p:nvSpPr>
          <p:cNvPr id="179204"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4799827" y="208124"/>
            <a:ext cx="4164698" cy="646331"/>
          </a:xfrm>
          <a:prstGeom prst="rect">
            <a:avLst/>
          </a:prstGeom>
          <a:noFill/>
        </p:spPr>
        <p:txBody>
          <a:bodyPr wrap="square" rtlCol="0">
            <a:spAutoFit/>
          </a:bodyPr>
          <a:lstStyle/>
          <a:p>
            <a:r>
              <a:rPr lang="en-US" sz="3600" b="1" dirty="0" smtClean="0"/>
              <a:t>Gamma Ray Bursts</a:t>
            </a:r>
          </a:p>
        </p:txBody>
      </p:sp>
      <p:sp>
        <p:nvSpPr>
          <p:cNvPr id="4" name="TextBox 3"/>
          <p:cNvSpPr txBox="1"/>
          <p:nvPr/>
        </p:nvSpPr>
        <p:spPr>
          <a:xfrm>
            <a:off x="184076" y="3683892"/>
            <a:ext cx="8293969" cy="3046988"/>
          </a:xfrm>
          <a:prstGeom prst="rect">
            <a:avLst/>
          </a:prstGeom>
          <a:noFill/>
        </p:spPr>
        <p:txBody>
          <a:bodyPr wrap="square" rtlCol="0">
            <a:spAutoFit/>
          </a:bodyPr>
          <a:lstStyle/>
          <a:p>
            <a:pPr marL="457200" indent="-457200">
              <a:buFont typeface="Arial"/>
              <a:buChar char="•"/>
            </a:pPr>
            <a:r>
              <a:rPr lang="en-US" sz="3200" dirty="0" smtClean="0"/>
              <a:t>First discovered by military satellites looking for nuclear tests in the 1960s, made public in 1970s</a:t>
            </a:r>
          </a:p>
          <a:p>
            <a:pPr marL="457200" indent="-457200">
              <a:buFont typeface="Arial"/>
              <a:buChar char="•"/>
            </a:pPr>
            <a:r>
              <a:rPr lang="en-US" sz="3200" dirty="0" smtClean="0"/>
              <a:t>Very bright, irregular gamma ray flashes lasting only a few seconds</a:t>
            </a:r>
          </a:p>
          <a:p>
            <a:pPr marL="457200" indent="-457200">
              <a:buFont typeface="Arial"/>
              <a:buChar char="•"/>
            </a:pPr>
            <a:r>
              <a:rPr lang="en-US" sz="3200" dirty="0" smtClean="0"/>
              <a:t>What are these??</a:t>
            </a:r>
          </a:p>
        </p:txBody>
      </p:sp>
      <p:pic>
        <p:nvPicPr>
          <p:cNvPr id="3" name="Picture 2" descr="250px-GRB080319B_illustration_NA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44" y="205117"/>
            <a:ext cx="3564319" cy="3478775"/>
          </a:xfrm>
          <a:prstGeom prst="rect">
            <a:avLst/>
          </a:prstGeom>
        </p:spPr>
      </p:pic>
      <p:sp>
        <p:nvSpPr>
          <p:cNvPr id="5" name="TextBox 4"/>
          <p:cNvSpPr txBox="1"/>
          <p:nvPr/>
        </p:nvSpPr>
        <p:spPr>
          <a:xfrm>
            <a:off x="4586963" y="3029888"/>
            <a:ext cx="2210229" cy="646331"/>
          </a:xfrm>
          <a:prstGeom prst="rect">
            <a:avLst/>
          </a:prstGeom>
          <a:noFill/>
        </p:spPr>
        <p:txBody>
          <a:bodyPr wrap="square" rtlCol="0">
            <a:spAutoFit/>
          </a:bodyPr>
          <a:lstStyle/>
          <a:p>
            <a:r>
              <a:rPr lang="en-US" dirty="0" smtClean="0"/>
              <a:t>Artist’s conception of a gamma ray burst</a:t>
            </a:r>
            <a:endParaRPr lang="en-US" dirty="0"/>
          </a:p>
        </p:txBody>
      </p:sp>
    </p:spTree>
    <p:extLst>
      <p:ext uri="{BB962C8B-B14F-4D97-AF65-F5344CB8AC3E}">
        <p14:creationId xmlns:p14="http://schemas.microsoft.com/office/powerpoint/2010/main" val="14694096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4799827" y="208124"/>
            <a:ext cx="4164698" cy="646331"/>
          </a:xfrm>
          <a:prstGeom prst="rect">
            <a:avLst/>
          </a:prstGeom>
          <a:noFill/>
        </p:spPr>
        <p:txBody>
          <a:bodyPr wrap="square" rtlCol="0">
            <a:spAutoFit/>
          </a:bodyPr>
          <a:lstStyle/>
          <a:p>
            <a:r>
              <a:rPr lang="en-US" sz="3600" b="1" dirty="0" smtClean="0"/>
              <a:t>Gamma Ray Bursts</a:t>
            </a:r>
          </a:p>
        </p:txBody>
      </p:sp>
      <p:sp>
        <p:nvSpPr>
          <p:cNvPr id="4" name="TextBox 3"/>
          <p:cNvSpPr txBox="1"/>
          <p:nvPr/>
        </p:nvSpPr>
        <p:spPr>
          <a:xfrm>
            <a:off x="184076" y="3683892"/>
            <a:ext cx="8293969" cy="3046988"/>
          </a:xfrm>
          <a:prstGeom prst="rect">
            <a:avLst/>
          </a:prstGeom>
          <a:noFill/>
        </p:spPr>
        <p:txBody>
          <a:bodyPr wrap="square" rtlCol="0">
            <a:spAutoFit/>
          </a:bodyPr>
          <a:lstStyle/>
          <a:p>
            <a:pPr marL="457200" indent="-457200">
              <a:buFont typeface="Arial"/>
              <a:buChar char="•"/>
            </a:pPr>
            <a:r>
              <a:rPr lang="en-US" sz="3200" dirty="0"/>
              <a:t>T</a:t>
            </a:r>
            <a:r>
              <a:rPr lang="en-US" sz="3200" dirty="0" smtClean="0"/>
              <a:t>wo varieties – </a:t>
            </a:r>
            <a:r>
              <a:rPr lang="en-US" sz="3200" dirty="0" smtClean="0">
                <a:solidFill>
                  <a:srgbClr val="FF0000"/>
                </a:solidFill>
              </a:rPr>
              <a:t>short bursts </a:t>
            </a:r>
            <a:r>
              <a:rPr lang="en-US" sz="3200" dirty="0" smtClean="0"/>
              <a:t>and </a:t>
            </a:r>
            <a:r>
              <a:rPr lang="en-US" sz="3200" dirty="0" smtClean="0">
                <a:solidFill>
                  <a:srgbClr val="FF0000"/>
                </a:solidFill>
              </a:rPr>
              <a:t>long bursts</a:t>
            </a:r>
          </a:p>
          <a:p>
            <a:pPr marL="457200" indent="-457200">
              <a:buFont typeface="Arial"/>
              <a:buChar char="•"/>
            </a:pPr>
            <a:r>
              <a:rPr lang="en-US" sz="3200" dirty="0" smtClean="0"/>
              <a:t>Gamma</a:t>
            </a:r>
            <a:r>
              <a:rPr lang="en-US" sz="3200" dirty="0"/>
              <a:t> </a:t>
            </a:r>
            <a:r>
              <a:rPr lang="en-US" sz="3200" dirty="0" smtClean="0"/>
              <a:t>ray bursts give off huge amounts of energy in ~ 1 sec in gamma rays – equal to the energy of a supernova explosion</a:t>
            </a:r>
            <a:endParaRPr lang="en-US" sz="3200" dirty="0"/>
          </a:p>
          <a:p>
            <a:pPr marL="457200" indent="-457200">
              <a:buFont typeface="Arial"/>
              <a:buChar char="•"/>
            </a:pPr>
            <a:r>
              <a:rPr lang="en-US" sz="3200" dirty="0" smtClean="0"/>
              <a:t>We will first discuss the long bursts, then the short bursts</a:t>
            </a:r>
          </a:p>
        </p:txBody>
      </p:sp>
      <p:pic>
        <p:nvPicPr>
          <p:cNvPr id="3" name="Picture 2" descr="250px-GRB080319B_illustration_NA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44" y="205117"/>
            <a:ext cx="3564319" cy="3478775"/>
          </a:xfrm>
          <a:prstGeom prst="rect">
            <a:avLst/>
          </a:prstGeom>
        </p:spPr>
      </p:pic>
      <p:sp>
        <p:nvSpPr>
          <p:cNvPr id="5" name="TextBox 4"/>
          <p:cNvSpPr txBox="1"/>
          <p:nvPr/>
        </p:nvSpPr>
        <p:spPr>
          <a:xfrm>
            <a:off x="4586963" y="3029888"/>
            <a:ext cx="2210229" cy="646331"/>
          </a:xfrm>
          <a:prstGeom prst="rect">
            <a:avLst/>
          </a:prstGeom>
          <a:noFill/>
        </p:spPr>
        <p:txBody>
          <a:bodyPr wrap="square" rtlCol="0">
            <a:spAutoFit/>
          </a:bodyPr>
          <a:lstStyle/>
          <a:p>
            <a:r>
              <a:rPr lang="en-US" dirty="0" smtClean="0"/>
              <a:t>Artist’s conception of a gamma ray burst</a:t>
            </a:r>
            <a:endParaRPr lang="en-US" dirty="0"/>
          </a:p>
        </p:txBody>
      </p:sp>
    </p:spTree>
    <p:extLst>
      <p:ext uri="{BB962C8B-B14F-4D97-AF65-F5344CB8AC3E}">
        <p14:creationId xmlns:p14="http://schemas.microsoft.com/office/powerpoint/2010/main" val="25876734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70"/>
            <a:ext cx="8229600" cy="1143000"/>
          </a:xfrm>
        </p:spPr>
        <p:txBody>
          <a:bodyPr>
            <a:normAutofit fontScale="90000"/>
          </a:bodyPr>
          <a:lstStyle/>
          <a:p>
            <a:r>
              <a:rPr lang="en-US" b="1" dirty="0" smtClean="0"/>
              <a:t>More on the deaths of massive stars</a:t>
            </a:r>
            <a:endParaRPr lang="en-US" b="1" dirty="0"/>
          </a:p>
        </p:txBody>
      </p:sp>
      <p:sp>
        <p:nvSpPr>
          <p:cNvPr id="3" name="Content Placeholder 2"/>
          <p:cNvSpPr>
            <a:spLocks noGrp="1"/>
          </p:cNvSpPr>
          <p:nvPr>
            <p:ph idx="1"/>
          </p:nvPr>
        </p:nvSpPr>
        <p:spPr>
          <a:xfrm>
            <a:off x="457200" y="940243"/>
            <a:ext cx="8229600" cy="5641457"/>
          </a:xfrm>
        </p:spPr>
        <p:txBody>
          <a:bodyPr>
            <a:normAutofit fontScale="92500"/>
          </a:bodyPr>
          <a:lstStyle/>
          <a:p>
            <a:r>
              <a:rPr lang="en-US" dirty="0"/>
              <a:t>R</a:t>
            </a:r>
            <a:r>
              <a:rPr lang="en-US" dirty="0" smtClean="0"/>
              <a:t>eally </a:t>
            </a:r>
            <a:r>
              <a:rPr lang="en-US" dirty="0"/>
              <a:t>massive stars (&gt; </a:t>
            </a:r>
            <a:r>
              <a:rPr lang="en-US" dirty="0" smtClean="0"/>
              <a:t>20 </a:t>
            </a:r>
            <a:r>
              <a:rPr lang="en-US" dirty="0"/>
              <a:t>solar </a:t>
            </a:r>
            <a:r>
              <a:rPr lang="en-US" dirty="0" smtClean="0"/>
              <a:t>masses or so) may </a:t>
            </a:r>
            <a:r>
              <a:rPr lang="en-US" dirty="0"/>
              <a:t>end their lives in the most violent explosions in the </a:t>
            </a:r>
            <a:r>
              <a:rPr lang="en-US" dirty="0" smtClean="0"/>
              <a:t>universe </a:t>
            </a:r>
            <a:endParaRPr lang="en-US" dirty="0"/>
          </a:p>
          <a:p>
            <a:r>
              <a:rPr lang="en-US" dirty="0" smtClean="0"/>
              <a:t>When the star collapses it piles up onto the 1.4 </a:t>
            </a:r>
            <a:r>
              <a:rPr lang="en-US" dirty="0"/>
              <a:t>solar mass </a:t>
            </a:r>
            <a:r>
              <a:rPr lang="en-US" dirty="0" smtClean="0"/>
              <a:t>proto-neutron </a:t>
            </a:r>
            <a:r>
              <a:rPr lang="en-US" dirty="0"/>
              <a:t>star </a:t>
            </a:r>
            <a:r>
              <a:rPr lang="en-US" dirty="0" smtClean="0"/>
              <a:t>core and builds </a:t>
            </a:r>
            <a:r>
              <a:rPr lang="en-US" dirty="0"/>
              <a:t>up its mass </a:t>
            </a:r>
          </a:p>
          <a:p>
            <a:r>
              <a:rPr lang="en-US" dirty="0" smtClean="0"/>
              <a:t>At around </a:t>
            </a:r>
            <a:r>
              <a:rPr lang="en-US" dirty="0"/>
              <a:t>2</a:t>
            </a:r>
            <a:r>
              <a:rPr lang="en-US" dirty="0" smtClean="0"/>
              <a:t>-3 </a:t>
            </a:r>
            <a:r>
              <a:rPr lang="en-US" dirty="0"/>
              <a:t>solar masses, the </a:t>
            </a:r>
            <a:r>
              <a:rPr lang="en-US" dirty="0" smtClean="0"/>
              <a:t>proto-neutron </a:t>
            </a:r>
            <a:r>
              <a:rPr lang="en-US" dirty="0"/>
              <a:t>star becomes a </a:t>
            </a:r>
            <a:r>
              <a:rPr lang="en-US" b="1" dirty="0"/>
              <a:t>black </a:t>
            </a:r>
            <a:r>
              <a:rPr lang="en-US" b="1" dirty="0" smtClean="0"/>
              <a:t>hole</a:t>
            </a:r>
          </a:p>
          <a:p>
            <a:r>
              <a:rPr lang="en-US" dirty="0" smtClean="0"/>
              <a:t>Because the star is rotating, some of the material </a:t>
            </a:r>
            <a:r>
              <a:rPr lang="en-US" dirty="0"/>
              <a:t>forms a disk </a:t>
            </a:r>
            <a:r>
              <a:rPr lang="en-US" dirty="0" smtClean="0"/>
              <a:t>and </a:t>
            </a:r>
            <a:r>
              <a:rPr lang="en-US" dirty="0"/>
              <a:t>powers a powerful jet </a:t>
            </a:r>
            <a:r>
              <a:rPr lang="en-US" dirty="0" smtClean="0"/>
              <a:t>that </a:t>
            </a:r>
            <a:r>
              <a:rPr lang="en-US" dirty="0"/>
              <a:t>punches it way through the</a:t>
            </a:r>
            <a:r>
              <a:rPr lang="en-US" dirty="0" smtClean="0"/>
              <a:t> remnants of the star</a:t>
            </a:r>
            <a:endParaRPr lang="en-US" dirty="0"/>
          </a:p>
          <a:p>
            <a:endParaRPr lang="en-US" dirty="0"/>
          </a:p>
        </p:txBody>
      </p:sp>
    </p:spTree>
    <p:extLst>
      <p:ext uri="{BB962C8B-B14F-4D97-AF65-F5344CB8AC3E}">
        <p14:creationId xmlns:p14="http://schemas.microsoft.com/office/powerpoint/2010/main" val="2725885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184076" y="115465"/>
            <a:ext cx="8780449" cy="954107"/>
          </a:xfrm>
          <a:prstGeom prst="rect">
            <a:avLst/>
          </a:prstGeom>
          <a:noFill/>
        </p:spPr>
        <p:txBody>
          <a:bodyPr wrap="square" rtlCol="0">
            <a:spAutoFit/>
          </a:bodyPr>
          <a:lstStyle/>
          <a:p>
            <a:r>
              <a:rPr lang="en-US" sz="2800" dirty="0"/>
              <a:t>These explosions are called </a:t>
            </a:r>
            <a:r>
              <a:rPr lang="en-US" sz="2800" b="1" dirty="0" err="1" smtClean="0"/>
              <a:t>hypernova</a:t>
            </a:r>
            <a:r>
              <a:rPr lang="en-US" sz="2800" b="1" dirty="0" smtClean="0"/>
              <a:t>,</a:t>
            </a:r>
            <a:r>
              <a:rPr lang="en-US" sz="2800" dirty="0" smtClean="0"/>
              <a:t> </a:t>
            </a:r>
            <a:r>
              <a:rPr lang="en-US" sz="2800" dirty="0"/>
              <a:t>and if the </a:t>
            </a:r>
            <a:r>
              <a:rPr lang="en-US" sz="2800" dirty="0" smtClean="0"/>
              <a:t>jet </a:t>
            </a:r>
            <a:r>
              <a:rPr lang="en-US" sz="2800" dirty="0"/>
              <a:t>is pointed toward E</a:t>
            </a:r>
            <a:r>
              <a:rPr lang="en-US" sz="2800" dirty="0" smtClean="0"/>
              <a:t>arth this produces a gamma‐</a:t>
            </a:r>
            <a:r>
              <a:rPr lang="en-US" sz="2800" dirty="0"/>
              <a:t>ray burst. </a:t>
            </a:r>
            <a:endParaRPr lang="en-US" sz="2800" dirty="0">
              <a:effectLst/>
            </a:endParaRPr>
          </a:p>
        </p:txBody>
      </p:sp>
      <p:pic>
        <p:nvPicPr>
          <p:cNvPr id="5" name="Picture 4"/>
          <p:cNvPicPr>
            <a:picLocks noChangeAspect="1"/>
          </p:cNvPicPr>
          <p:nvPr/>
        </p:nvPicPr>
        <p:blipFill>
          <a:blip r:embed="rId3"/>
          <a:stretch>
            <a:fillRect/>
          </a:stretch>
        </p:blipFill>
        <p:spPr>
          <a:xfrm>
            <a:off x="0" y="1350085"/>
            <a:ext cx="9144000" cy="5507915"/>
          </a:xfrm>
          <a:prstGeom prst="rect">
            <a:avLst/>
          </a:prstGeom>
        </p:spPr>
      </p:pic>
    </p:spTree>
    <p:extLst>
      <p:ext uri="{BB962C8B-B14F-4D97-AF65-F5344CB8AC3E}">
        <p14:creationId xmlns:p14="http://schemas.microsoft.com/office/powerpoint/2010/main" val="33346190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184076" y="874261"/>
            <a:ext cx="8780449" cy="5509200"/>
          </a:xfrm>
          <a:prstGeom prst="rect">
            <a:avLst/>
          </a:prstGeom>
          <a:noFill/>
        </p:spPr>
        <p:txBody>
          <a:bodyPr wrap="square" rtlCol="0">
            <a:spAutoFit/>
          </a:bodyPr>
          <a:lstStyle/>
          <a:p>
            <a:pPr marL="457200" indent="-457200">
              <a:buFont typeface="Arial"/>
              <a:buChar char="•"/>
            </a:pPr>
            <a:r>
              <a:rPr lang="en-US" sz="3200" dirty="0" smtClean="0"/>
              <a:t>A </a:t>
            </a:r>
            <a:r>
              <a:rPr lang="en-US" sz="3200" b="1" dirty="0" smtClean="0">
                <a:solidFill>
                  <a:srgbClr val="FF0000"/>
                </a:solidFill>
              </a:rPr>
              <a:t>long burst</a:t>
            </a:r>
            <a:r>
              <a:rPr lang="en-US" sz="3200" b="1" dirty="0" smtClean="0"/>
              <a:t> </a:t>
            </a:r>
            <a:r>
              <a:rPr lang="en-US" sz="3200" dirty="0" smtClean="0"/>
              <a:t>is probably caused by the explosion of a very massive star in a </a:t>
            </a:r>
            <a:r>
              <a:rPr lang="en-US" sz="3200" i="1" dirty="0" err="1" smtClean="0"/>
              <a:t>hypernova</a:t>
            </a:r>
            <a:endParaRPr lang="en-US" sz="3200" i="1" dirty="0" smtClean="0"/>
          </a:p>
          <a:p>
            <a:pPr marL="457200" indent="-457200">
              <a:buFont typeface="Arial"/>
              <a:buChar char="•"/>
            </a:pPr>
            <a:r>
              <a:rPr lang="en-US" sz="3200" dirty="0" smtClean="0"/>
              <a:t>But the </a:t>
            </a:r>
            <a:r>
              <a:rPr lang="en-US" sz="3200" b="1" dirty="0" smtClean="0">
                <a:solidFill>
                  <a:srgbClr val="FF0000"/>
                </a:solidFill>
              </a:rPr>
              <a:t>short bursts </a:t>
            </a:r>
            <a:r>
              <a:rPr lang="en-US" sz="3200" dirty="0" smtClean="0"/>
              <a:t>are still a bit of a mystery.  </a:t>
            </a:r>
            <a:r>
              <a:rPr lang="en-US" sz="3200" dirty="0"/>
              <a:t>W</a:t>
            </a:r>
            <a:r>
              <a:rPr lang="en-US" sz="3200" dirty="0" smtClean="0"/>
              <a:t>e think that they may be powered by </a:t>
            </a:r>
            <a:r>
              <a:rPr lang="en-US" sz="3200" b="1" dirty="0" smtClean="0"/>
              <a:t>merging neutron stars.</a:t>
            </a:r>
            <a:endParaRPr lang="en-US" sz="3200" b="1" dirty="0"/>
          </a:p>
          <a:p>
            <a:pPr marL="457200" indent="-457200">
              <a:buFont typeface="Arial"/>
              <a:buChar char="•"/>
            </a:pPr>
            <a:r>
              <a:rPr lang="en-US" sz="3200" dirty="0" smtClean="0"/>
              <a:t>When two neutron stars merge, they create a black hole which starts eating the remaining parts of the two stars.  </a:t>
            </a:r>
            <a:endParaRPr lang="en-US" sz="3200" dirty="0"/>
          </a:p>
          <a:p>
            <a:pPr marL="457200" indent="-457200">
              <a:buFont typeface="Arial"/>
              <a:buChar char="•"/>
            </a:pPr>
            <a:r>
              <a:rPr lang="en-US" sz="3200" dirty="0" smtClean="0"/>
              <a:t>This generates enormous magnetic fields, which drive a powerful jet.  If the jet points toward us, we see a short gamma-ray burst.</a:t>
            </a:r>
            <a:endParaRPr lang="en-US" sz="3200" dirty="0"/>
          </a:p>
        </p:txBody>
      </p:sp>
      <p:sp>
        <p:nvSpPr>
          <p:cNvPr id="3" name="TextBox 2"/>
          <p:cNvSpPr txBox="1"/>
          <p:nvPr/>
        </p:nvSpPr>
        <p:spPr>
          <a:xfrm>
            <a:off x="184076" y="0"/>
            <a:ext cx="8780449" cy="646331"/>
          </a:xfrm>
          <a:prstGeom prst="rect">
            <a:avLst/>
          </a:prstGeom>
          <a:noFill/>
        </p:spPr>
        <p:txBody>
          <a:bodyPr wrap="square" rtlCol="0">
            <a:spAutoFit/>
          </a:bodyPr>
          <a:lstStyle/>
          <a:p>
            <a:r>
              <a:rPr lang="en-US" sz="3600" b="1" dirty="0" smtClean="0"/>
              <a:t>Gamma Ray Bursts</a:t>
            </a:r>
          </a:p>
        </p:txBody>
      </p:sp>
    </p:spTree>
    <p:extLst>
      <p:ext uri="{BB962C8B-B14F-4D97-AF65-F5344CB8AC3E}">
        <p14:creationId xmlns:p14="http://schemas.microsoft.com/office/powerpoint/2010/main" val="19667276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260073" y="181450"/>
            <a:ext cx="8623854" cy="1077218"/>
          </a:xfrm>
          <a:prstGeom prst="rect">
            <a:avLst/>
          </a:prstGeom>
          <a:noFill/>
        </p:spPr>
        <p:txBody>
          <a:bodyPr wrap="square" rtlCol="0">
            <a:spAutoFit/>
          </a:bodyPr>
          <a:lstStyle/>
          <a:p>
            <a:pPr algn="ctr"/>
            <a:r>
              <a:rPr lang="en-US" sz="3200" dirty="0" smtClean="0"/>
              <a:t>Here is an artist’s conception of what a short gamma-ray burst might look </a:t>
            </a:r>
            <a:r>
              <a:rPr lang="en-US" sz="3200" dirty="0" smtClean="0"/>
              <a:t>like.</a:t>
            </a:r>
            <a:endParaRPr lang="en-US" sz="3200" dirty="0"/>
          </a:p>
        </p:txBody>
      </p:sp>
      <p:pic>
        <p:nvPicPr>
          <p:cNvPr id="3" name="Simulation Gamma Ray Burst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34204" y="1275162"/>
            <a:ext cx="7978091" cy="5439608"/>
          </a:xfrm>
          <a:prstGeom prst="rect">
            <a:avLst/>
          </a:prstGeom>
        </p:spPr>
      </p:pic>
    </p:spTree>
    <p:extLst>
      <p:ext uri="{BB962C8B-B14F-4D97-AF65-F5344CB8AC3E}">
        <p14:creationId xmlns:p14="http://schemas.microsoft.com/office/powerpoint/2010/main" val="1235048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3490" name="Text Box 2"/>
          <p:cNvSpPr txBox="1">
            <a:spLocks noChangeArrowheads="1"/>
          </p:cNvSpPr>
          <p:nvPr/>
        </p:nvSpPr>
        <p:spPr bwMode="auto">
          <a:xfrm>
            <a:off x="152400" y="0"/>
            <a:ext cx="8763000" cy="63709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b="1" dirty="0">
                <a:solidFill>
                  <a:schemeClr val="bg1"/>
                </a:solidFill>
              </a:rPr>
              <a:t>Black holes and an upper limit </a:t>
            </a:r>
            <a:r>
              <a:rPr lang="en-US" sz="3600" b="1" dirty="0" smtClean="0">
                <a:solidFill>
                  <a:schemeClr val="bg1"/>
                </a:solidFill>
              </a:rPr>
              <a:t>on </a:t>
            </a:r>
            <a:r>
              <a:rPr lang="en-US" sz="3600" b="1" dirty="0">
                <a:solidFill>
                  <a:schemeClr val="bg1"/>
                </a:solidFill>
              </a:rPr>
              <a:t>the mass of neutron </a:t>
            </a:r>
            <a:r>
              <a:rPr lang="en-US" sz="3600" b="1" dirty="0" smtClean="0">
                <a:solidFill>
                  <a:schemeClr val="bg1"/>
                </a:solidFill>
              </a:rPr>
              <a:t>stars</a:t>
            </a:r>
            <a:endParaRPr lang="en-US" sz="3600" b="1" dirty="0">
              <a:solidFill>
                <a:schemeClr val="bg1"/>
              </a:solidFill>
            </a:endParaRPr>
          </a:p>
          <a:p>
            <a:pPr eaLnBrk="0" hangingPunct="0">
              <a:spcBef>
                <a:spcPct val="50000"/>
              </a:spcBef>
            </a:pPr>
            <a:r>
              <a:rPr lang="en-US" sz="2800" dirty="0" smtClean="0">
                <a:solidFill>
                  <a:schemeClr val="bg1"/>
                </a:solidFill>
              </a:rPr>
              <a:t>The pressure from nuclear forces in a </a:t>
            </a:r>
            <a:r>
              <a:rPr lang="en-US" sz="2800" dirty="0">
                <a:solidFill>
                  <a:schemeClr val="bg1"/>
                </a:solidFill>
              </a:rPr>
              <a:t>neutron star keep </a:t>
            </a:r>
            <a:r>
              <a:rPr lang="en-US" sz="2800" dirty="0" smtClean="0">
                <a:solidFill>
                  <a:schemeClr val="bg1"/>
                </a:solidFill>
              </a:rPr>
              <a:t>the star </a:t>
            </a:r>
            <a:r>
              <a:rPr lang="en-US" sz="2800" dirty="0">
                <a:solidFill>
                  <a:schemeClr val="bg1"/>
                </a:solidFill>
              </a:rPr>
              <a:t>from </a:t>
            </a:r>
            <a:r>
              <a:rPr lang="en-US" sz="2800" dirty="0" smtClean="0">
                <a:solidFill>
                  <a:schemeClr val="bg1"/>
                </a:solidFill>
              </a:rPr>
              <a:t>collapsing.  </a:t>
            </a:r>
          </a:p>
          <a:p>
            <a:pPr eaLnBrk="0" hangingPunct="0">
              <a:spcBef>
                <a:spcPct val="50000"/>
              </a:spcBef>
            </a:pPr>
            <a:r>
              <a:rPr lang="en-US" sz="2800" dirty="0" smtClean="0">
                <a:solidFill>
                  <a:schemeClr val="bg1"/>
                </a:solidFill>
              </a:rPr>
              <a:t>But there is a maximum pressure that nuclear forces can exert and beyond 3 </a:t>
            </a:r>
            <a:r>
              <a:rPr lang="en-US" sz="2800" dirty="0">
                <a:solidFill>
                  <a:schemeClr val="bg1"/>
                </a:solidFill>
              </a:rPr>
              <a:t>times the mass of the </a:t>
            </a:r>
            <a:r>
              <a:rPr lang="en-US" sz="2800" dirty="0" smtClean="0">
                <a:solidFill>
                  <a:schemeClr val="bg1"/>
                </a:solidFill>
              </a:rPr>
              <a:t>Sun, gravity must win. </a:t>
            </a:r>
          </a:p>
          <a:p>
            <a:pPr eaLnBrk="0" hangingPunct="0">
              <a:spcBef>
                <a:spcPct val="50000"/>
              </a:spcBef>
            </a:pPr>
            <a:r>
              <a:rPr lang="en-US" sz="2800" dirty="0" smtClean="0">
                <a:solidFill>
                  <a:schemeClr val="bg1"/>
                </a:solidFill>
              </a:rPr>
              <a:t>At this point, the neutron star will collapse to a </a:t>
            </a:r>
            <a:r>
              <a:rPr lang="en-US" sz="2800" b="1" dirty="0" smtClean="0">
                <a:solidFill>
                  <a:schemeClr val="bg1"/>
                </a:solidFill>
              </a:rPr>
              <a:t>black hole</a:t>
            </a:r>
            <a:r>
              <a:rPr lang="en-US" sz="2800" dirty="0" smtClean="0">
                <a:solidFill>
                  <a:schemeClr val="bg1"/>
                </a:solidFill>
              </a:rPr>
              <a:t>, an object whose gravity is so strong that not even light can escape.</a:t>
            </a:r>
          </a:p>
          <a:p>
            <a:pPr eaLnBrk="0" hangingPunct="0">
              <a:spcBef>
                <a:spcPct val="50000"/>
              </a:spcBef>
            </a:pPr>
            <a:r>
              <a:rPr lang="en-US" sz="2800" dirty="0" smtClean="0">
                <a:solidFill>
                  <a:schemeClr val="bg1"/>
                </a:solidFill>
              </a:rPr>
              <a:t>Nothing can escape from a black hole.  How does this work?</a:t>
            </a:r>
            <a:endParaRPr lang="en-US" sz="2800" dirty="0">
              <a:solidFill>
                <a:schemeClr val="bg1"/>
              </a:solidFill>
            </a:endParaRPr>
          </a:p>
        </p:txBody>
      </p:sp>
    </p:spTree>
    <p:extLst>
      <p:ext uri="{BB962C8B-B14F-4D97-AF65-F5344CB8AC3E}">
        <p14:creationId xmlns:p14="http://schemas.microsoft.com/office/powerpoint/2010/main" val="3490894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1143000"/>
          </a:xfrm>
        </p:spPr>
        <p:txBody>
          <a:bodyPr/>
          <a:lstStyle/>
          <a:p>
            <a:r>
              <a:rPr lang="en-US">
                <a:solidFill>
                  <a:schemeClr val="accent2"/>
                </a:solidFill>
              </a:rPr>
              <a:t>No Exit: Black Holes</a:t>
            </a:r>
            <a:endParaRPr lang="en-US"/>
          </a:p>
        </p:txBody>
      </p:sp>
      <p:sp>
        <p:nvSpPr>
          <p:cNvPr id="64515" name="Rectangle 3"/>
          <p:cNvSpPr>
            <a:spLocks noGrp="1" noChangeArrowheads="1"/>
          </p:cNvSpPr>
          <p:nvPr>
            <p:ph type="body" idx="1"/>
          </p:nvPr>
        </p:nvSpPr>
        <p:spPr>
          <a:xfrm>
            <a:off x="0" y="1143000"/>
            <a:ext cx="9144000" cy="5715000"/>
          </a:xfrm>
        </p:spPr>
        <p:txBody>
          <a:bodyPr/>
          <a:lstStyle/>
          <a:p>
            <a:pPr>
              <a:buFontTx/>
              <a:buNone/>
            </a:pPr>
            <a:r>
              <a:rPr lang="en-US">
                <a:solidFill>
                  <a:srgbClr val="A50021"/>
                </a:solidFill>
              </a:rPr>
              <a:t/>
            </a:r>
            <a:br>
              <a:rPr lang="en-US">
                <a:solidFill>
                  <a:srgbClr val="A50021"/>
                </a:solidFill>
              </a:rPr>
            </a:br>
            <a:r>
              <a:rPr lang="en-US">
                <a:solidFill>
                  <a:srgbClr val="A50021"/>
                </a:solidFill>
              </a:rPr>
              <a:t>“Gravity is an essentially unstable force.  For small concentrations of mass, the instability is masked by enormously larger short-range forces.  But when the density of matter is sufficiently large or its mass sufficiently great, gravity becomes dominant and collapse inevitable.”   </a:t>
            </a:r>
            <a:br>
              <a:rPr lang="en-US">
                <a:solidFill>
                  <a:srgbClr val="A50021"/>
                </a:solidFill>
              </a:rPr>
            </a:br>
            <a:r>
              <a:rPr lang="en-US">
                <a:solidFill>
                  <a:srgbClr val="A50021"/>
                </a:solidFill>
              </a:rPr>
              <a:t/>
            </a:r>
            <a:br>
              <a:rPr lang="en-US">
                <a:solidFill>
                  <a:srgbClr val="A50021"/>
                </a:solidFill>
              </a:rPr>
            </a:br>
            <a:endParaRPr lang="en-US"/>
          </a:p>
        </p:txBody>
      </p:sp>
      <p:pic>
        <p:nvPicPr>
          <p:cNvPr id="64516" name="Picture 4" descr="C:\103\people\penrose2.gif"/>
          <p:cNvPicPr>
            <a:picLocks noChangeAspect="1" noChangeArrowheads="1"/>
          </p:cNvPicPr>
          <p:nvPr/>
        </p:nvPicPr>
        <p:blipFill>
          <a:blip r:embed="rId3"/>
          <a:srcRect/>
          <a:stretch>
            <a:fillRect/>
          </a:stretch>
        </p:blipFill>
        <p:spPr bwMode="auto">
          <a:xfrm>
            <a:off x="6781800" y="4191000"/>
            <a:ext cx="1676400" cy="1676400"/>
          </a:xfrm>
          <a:prstGeom prst="rect">
            <a:avLst/>
          </a:prstGeom>
          <a:noFill/>
          <a:ln w="9525">
            <a:noFill/>
            <a:miter lim="800000"/>
            <a:headEnd/>
            <a:tailEnd/>
          </a:ln>
        </p:spPr>
      </p:pic>
      <p:pic>
        <p:nvPicPr>
          <p:cNvPr id="64517" name="Picture 5" descr="C:\103\people\hawk3.jpg"/>
          <p:cNvPicPr>
            <a:picLocks noChangeAspect="1" noChangeArrowheads="1"/>
          </p:cNvPicPr>
          <p:nvPr/>
        </p:nvPicPr>
        <p:blipFill>
          <a:blip r:embed="rId4"/>
          <a:srcRect/>
          <a:stretch>
            <a:fillRect/>
          </a:stretch>
        </p:blipFill>
        <p:spPr bwMode="auto">
          <a:xfrm>
            <a:off x="4800600" y="4191000"/>
            <a:ext cx="1454150" cy="1524000"/>
          </a:xfrm>
          <a:prstGeom prst="rect">
            <a:avLst/>
          </a:prstGeom>
          <a:noFill/>
          <a:ln w="9525">
            <a:noFill/>
            <a:miter lim="800000"/>
            <a:headEnd/>
            <a:tailEnd/>
          </a:ln>
        </p:spPr>
      </p:pic>
      <p:sp>
        <p:nvSpPr>
          <p:cNvPr id="64518" name="Text Box 6"/>
          <p:cNvSpPr txBox="1">
            <a:spLocks noChangeArrowheads="1"/>
          </p:cNvSpPr>
          <p:nvPr/>
        </p:nvSpPr>
        <p:spPr bwMode="auto">
          <a:xfrm>
            <a:off x="4495800" y="5715000"/>
            <a:ext cx="2209800" cy="39687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000" b="1">
                <a:solidFill>
                  <a:srgbClr val="A50021"/>
                </a:solidFill>
              </a:rPr>
              <a:t>Stephen Hawking</a:t>
            </a:r>
          </a:p>
        </p:txBody>
      </p:sp>
      <p:sp>
        <p:nvSpPr>
          <p:cNvPr id="64519" name="Text Box 7"/>
          <p:cNvSpPr txBox="1">
            <a:spLocks noChangeArrowheads="1"/>
          </p:cNvSpPr>
          <p:nvPr/>
        </p:nvSpPr>
        <p:spPr bwMode="auto">
          <a:xfrm>
            <a:off x="6629400" y="5715000"/>
            <a:ext cx="2057400" cy="396875"/>
          </a:xfrm>
          <a:prstGeom prst="rect">
            <a:avLst/>
          </a:prstGeom>
          <a:solidFill>
            <a:schemeClr val="bg1"/>
          </a:solidFill>
          <a:ln w="9525">
            <a:noFill/>
            <a:miter lim="800000"/>
            <a:headEnd/>
            <a:tailEnd/>
          </a:ln>
        </p:spPr>
        <p:txBody>
          <a:bodyPr>
            <a:prstTxWarp prst="textNoShape">
              <a:avLst/>
            </a:prstTxWarp>
            <a:spAutoFit/>
          </a:bodyPr>
          <a:lstStyle/>
          <a:p>
            <a:pPr eaLnBrk="0" hangingPunct="0">
              <a:spcBef>
                <a:spcPct val="50000"/>
              </a:spcBef>
            </a:pPr>
            <a:r>
              <a:rPr lang="en-US" sz="2000" b="1">
                <a:solidFill>
                  <a:srgbClr val="A50021"/>
                </a:solidFill>
              </a:rPr>
              <a:t>Roger Penrose</a:t>
            </a:r>
          </a:p>
        </p:txBody>
      </p:sp>
    </p:spTree>
    <p:extLst>
      <p:ext uri="{BB962C8B-B14F-4D97-AF65-F5344CB8AC3E}">
        <p14:creationId xmlns:p14="http://schemas.microsoft.com/office/powerpoint/2010/main" val="20833333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5934"/>
            <a:ext cx="8229600" cy="4906604"/>
          </a:xfrm>
        </p:spPr>
        <p:txBody>
          <a:bodyPr>
            <a:noAutofit/>
          </a:bodyPr>
          <a:lstStyle/>
          <a:p>
            <a:r>
              <a:rPr lang="en-US" sz="2800" dirty="0" smtClean="0"/>
              <a:t>Reminder: </a:t>
            </a:r>
            <a:r>
              <a:rPr lang="en-US" sz="2800" dirty="0" smtClean="0"/>
              <a:t>astronomy </a:t>
            </a:r>
            <a:r>
              <a:rPr lang="en-US" sz="2800" dirty="0" smtClean="0"/>
              <a:t>news summary for </a:t>
            </a:r>
            <a:r>
              <a:rPr lang="en-US" sz="2800" b="1" dirty="0" smtClean="0"/>
              <a:t>extra </a:t>
            </a:r>
            <a:r>
              <a:rPr lang="en-US" sz="2800" b="1" dirty="0" smtClean="0"/>
              <a:t>credit due by Friday</a:t>
            </a:r>
            <a:endParaRPr lang="en-US" sz="2800" b="1" dirty="0" smtClean="0"/>
          </a:p>
          <a:p>
            <a:r>
              <a:rPr lang="en-US" sz="2800" dirty="0" smtClean="0"/>
              <a:t>Summary </a:t>
            </a:r>
            <a:r>
              <a:rPr lang="en-US" sz="2800" i="1" dirty="0" smtClean="0"/>
              <a:t>in your own words </a:t>
            </a:r>
            <a:r>
              <a:rPr lang="en-US" sz="2800" dirty="0" smtClean="0"/>
              <a:t>of an astronomy-related story in the news</a:t>
            </a:r>
          </a:p>
          <a:p>
            <a:pPr lvl="1"/>
            <a:r>
              <a:rPr lang="en-US" dirty="0" smtClean="0"/>
              <a:t>Explain what, how and why it’s important</a:t>
            </a:r>
          </a:p>
          <a:p>
            <a:pPr lvl="1"/>
            <a:r>
              <a:rPr lang="en-US" dirty="0" smtClean="0"/>
              <a:t>At least three sources required, must be cited</a:t>
            </a:r>
          </a:p>
          <a:p>
            <a:r>
              <a:rPr lang="en-US" sz="2800" dirty="0" smtClean="0"/>
              <a:t>Turn in any time in class until Friday, or email electronic copy</a:t>
            </a:r>
          </a:p>
          <a:p>
            <a:r>
              <a:rPr lang="en-US" sz="2800" dirty="0" smtClean="0"/>
              <a:t>Info on D2L</a:t>
            </a:r>
          </a:p>
          <a:p>
            <a:r>
              <a:rPr lang="en-US" sz="2800" dirty="0" smtClean="0"/>
              <a:t>+1% on final grade</a:t>
            </a:r>
            <a:endParaRPr lang="en-US" sz="2800" dirty="0"/>
          </a:p>
        </p:txBody>
      </p:sp>
      <p:sp>
        <p:nvSpPr>
          <p:cNvPr id="5" name="Title 1"/>
          <p:cNvSpPr txBox="1">
            <a:spLocks/>
          </p:cNvSpPr>
          <p:nvPr/>
        </p:nvSpPr>
        <p:spPr>
          <a:xfrm>
            <a:off x="457200" y="274638"/>
            <a:ext cx="8229600" cy="880046"/>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Announcements II</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294303669"/>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B:\escape-velocity1.jpg"/>
          <p:cNvPicPr>
            <a:picLocks noChangeAspect="1" noChangeArrowheads="1"/>
          </p:cNvPicPr>
          <p:nvPr/>
        </p:nvPicPr>
        <p:blipFill>
          <a:blip r:embed="rId3"/>
          <a:srcRect/>
          <a:stretch>
            <a:fillRect/>
          </a:stretch>
        </p:blipFill>
        <p:spPr bwMode="auto">
          <a:xfrm>
            <a:off x="800100" y="782314"/>
            <a:ext cx="7543800" cy="6815137"/>
          </a:xfrm>
          <a:prstGeom prst="rect">
            <a:avLst/>
          </a:prstGeom>
          <a:noFill/>
          <a:ln w="9525">
            <a:noFill/>
            <a:miter lim="800000"/>
            <a:headEnd/>
            <a:tailEnd/>
          </a:ln>
        </p:spPr>
      </p:pic>
      <p:sp>
        <p:nvSpPr>
          <p:cNvPr id="4" name="Text Box 2"/>
          <p:cNvSpPr txBox="1">
            <a:spLocks noChangeArrowheads="1"/>
          </p:cNvSpPr>
          <p:nvPr/>
        </p:nvSpPr>
        <p:spPr bwMode="auto">
          <a:xfrm>
            <a:off x="1087316" y="-107459"/>
            <a:ext cx="6969369" cy="986937"/>
          </a:xfrm>
          <a:prstGeom prst="rect">
            <a:avLst/>
          </a:prstGeom>
          <a:noFill/>
          <a:ln w="9525">
            <a:noFill/>
            <a:miter lim="800000"/>
            <a:headEnd/>
            <a:tailEnd/>
          </a:ln>
        </p:spPr>
        <p:txBody>
          <a:bodyPr wrap="square">
            <a:prstTxWarp prst="textNoShape">
              <a:avLst/>
            </a:prstTxWarp>
            <a:spAutoFit/>
          </a:bodyPr>
          <a:lstStyle/>
          <a:p>
            <a:pPr algn="ctr" eaLnBrk="0" hangingPunct="0">
              <a:lnSpc>
                <a:spcPct val="90000"/>
              </a:lnSpc>
              <a:spcBef>
                <a:spcPct val="50000"/>
              </a:spcBef>
            </a:pPr>
            <a:r>
              <a:rPr lang="en-US" sz="3200" dirty="0" smtClean="0"/>
              <a:t>To escape from a star or planet, you need to reach the escape velocity.</a:t>
            </a:r>
          </a:p>
        </p:txBody>
      </p:sp>
    </p:spTree>
    <p:extLst>
      <p:ext uri="{BB962C8B-B14F-4D97-AF65-F5344CB8AC3E}">
        <p14:creationId xmlns:p14="http://schemas.microsoft.com/office/powerpoint/2010/main" val="1654649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52400" y="0"/>
            <a:ext cx="8763000" cy="378565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smtClean="0"/>
              <a:t>To </a:t>
            </a:r>
            <a:r>
              <a:rPr lang="en-US" sz="3200" dirty="0"/>
              <a:t>escape from the surface of the Earth, never to return, you have to move </a:t>
            </a:r>
            <a:r>
              <a:rPr lang="en-US" sz="3200" dirty="0" smtClean="0"/>
              <a:t>at at least </a:t>
            </a:r>
            <a:r>
              <a:rPr lang="en-US" sz="3200" dirty="0"/>
              <a:t>11 km/s (7 miles/second)</a:t>
            </a:r>
            <a:r>
              <a:rPr lang="en-US" sz="3200" dirty="0" smtClean="0"/>
              <a:t/>
            </a:r>
            <a:br>
              <a:rPr lang="en-US" sz="3200" dirty="0" smtClean="0"/>
            </a:br>
            <a:endParaRPr lang="en-US" sz="3200" dirty="0" smtClean="0"/>
          </a:p>
          <a:p>
            <a:pPr eaLnBrk="0" hangingPunct="0">
              <a:spcBef>
                <a:spcPct val="50000"/>
              </a:spcBef>
            </a:pPr>
            <a:r>
              <a:rPr lang="en-US" sz="3200" dirty="0" smtClean="0"/>
              <a:t>To </a:t>
            </a:r>
            <a:r>
              <a:rPr lang="en-US" sz="3200" dirty="0"/>
              <a:t>escape from the Sun, you have to move at more than 600 km/</a:t>
            </a:r>
            <a:r>
              <a:rPr lang="en-US" sz="3200" dirty="0" err="1"/>
              <a:t>s</a:t>
            </a:r>
            <a:r>
              <a:rPr lang="en-US" sz="3200" dirty="0" smtClean="0"/>
              <a:t/>
            </a:r>
            <a:br>
              <a:rPr lang="en-US" sz="3200" dirty="0" smtClean="0"/>
            </a:br>
            <a:endParaRPr lang="en-US" sz="3200" dirty="0">
              <a:solidFill>
                <a:srgbClr val="C00000"/>
              </a:solidFill>
            </a:endParaRPr>
          </a:p>
        </p:txBody>
      </p:sp>
      <p:sp>
        <p:nvSpPr>
          <p:cNvPr id="3" name="Text Box 2"/>
          <p:cNvSpPr txBox="1">
            <a:spLocks noChangeArrowheads="1"/>
          </p:cNvSpPr>
          <p:nvPr/>
        </p:nvSpPr>
        <p:spPr bwMode="auto">
          <a:xfrm>
            <a:off x="152400" y="3785652"/>
            <a:ext cx="8763000" cy="156966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smtClean="0"/>
              <a:t>To </a:t>
            </a:r>
            <a:r>
              <a:rPr lang="en-US" sz="3200" dirty="0"/>
              <a:t>escape from the surface of a neutron star, you need to travel </a:t>
            </a:r>
            <a:r>
              <a:rPr lang="en-US" sz="3200" dirty="0" smtClean="0"/>
              <a:t>at 100,000 </a:t>
            </a:r>
            <a:r>
              <a:rPr lang="en-US" sz="3200" dirty="0"/>
              <a:t>km/s, one third the speed of light. </a:t>
            </a:r>
            <a:r>
              <a:rPr lang="en-US" sz="3200" dirty="0" smtClean="0"/>
              <a:t> </a:t>
            </a:r>
          </a:p>
        </p:txBody>
      </p:sp>
    </p:spTree>
    <p:extLst>
      <p:ext uri="{BB962C8B-B14F-4D97-AF65-F5344CB8AC3E}">
        <p14:creationId xmlns:p14="http://schemas.microsoft.com/office/powerpoint/2010/main" val="11698013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52400" y="0"/>
            <a:ext cx="8763000" cy="452431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dirty="0" smtClean="0"/>
              <a:t/>
            </a:r>
            <a:br>
              <a:rPr lang="en-US" sz="3200" dirty="0" smtClean="0"/>
            </a:br>
            <a:r>
              <a:rPr lang="en-US" sz="3200" dirty="0" smtClean="0"/>
              <a:t>As we add more mass to a neutron star, eventually the escape velocity matches and then exceeds the speed of light.  At this point, everything (including light) falls inward toward a small speck.  </a:t>
            </a:r>
            <a:endParaRPr lang="en-US" sz="3200" dirty="0" smtClean="0">
              <a:solidFill>
                <a:srgbClr val="C00000"/>
              </a:solidFill>
            </a:endParaRPr>
          </a:p>
          <a:p>
            <a:pPr eaLnBrk="0" hangingPunct="0">
              <a:spcBef>
                <a:spcPct val="50000"/>
              </a:spcBef>
            </a:pPr>
            <a:endParaRPr lang="en-US" sz="3200" dirty="0"/>
          </a:p>
          <a:p>
            <a:pPr eaLnBrk="0" hangingPunct="0">
              <a:spcBef>
                <a:spcPct val="50000"/>
              </a:spcBef>
            </a:pPr>
            <a:r>
              <a:rPr lang="en-US" sz="3200" dirty="0" smtClean="0"/>
              <a:t>This region in space becomes black because light cannot escape and thus a black hole is born.</a:t>
            </a:r>
          </a:p>
        </p:txBody>
      </p:sp>
    </p:spTree>
    <p:extLst>
      <p:ext uri="{BB962C8B-B14F-4D97-AF65-F5344CB8AC3E}">
        <p14:creationId xmlns:p14="http://schemas.microsoft.com/office/powerpoint/2010/main" val="6715819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4717" y="2556800"/>
            <a:ext cx="1542533" cy="1154697"/>
          </a:xfrm>
          <a:prstGeom prst="rect">
            <a:avLst/>
          </a:prstGeom>
        </p:spPr>
      </p:pic>
      <p:pic>
        <p:nvPicPr>
          <p:cNvPr id="4" name="Picture 3"/>
          <p:cNvPicPr>
            <a:picLocks noChangeAspect="1"/>
          </p:cNvPicPr>
          <p:nvPr/>
        </p:nvPicPr>
        <p:blipFill>
          <a:blip r:embed="rId3"/>
          <a:stretch>
            <a:fillRect/>
          </a:stretch>
        </p:blipFill>
        <p:spPr>
          <a:xfrm>
            <a:off x="610467" y="4473070"/>
            <a:ext cx="1536783" cy="1144882"/>
          </a:xfrm>
          <a:prstGeom prst="rect">
            <a:avLst/>
          </a:prstGeom>
        </p:spPr>
      </p:pic>
      <p:sp>
        <p:nvSpPr>
          <p:cNvPr id="7" name="Title 1"/>
          <p:cNvSpPr txBox="1">
            <a:spLocks/>
          </p:cNvSpPr>
          <p:nvPr/>
        </p:nvSpPr>
        <p:spPr>
          <a:xfrm>
            <a:off x="457200" y="148436"/>
            <a:ext cx="8229600" cy="1798031"/>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Suppose that the Sun were suddenly replaced by a </a:t>
            </a:r>
            <a:r>
              <a:rPr lang="en-US" sz="4400" b="1" dirty="0" smtClean="0">
                <a:latin typeface="+mj-lt"/>
                <a:ea typeface="+mj-ea"/>
                <a:cs typeface="+mj-cs"/>
              </a:rPr>
              <a:t>black hole </a:t>
            </a:r>
            <a:r>
              <a:rPr lang="en-US" sz="4400" dirty="0" smtClean="0">
                <a:latin typeface="+mj-lt"/>
                <a:ea typeface="+mj-ea"/>
                <a:cs typeface="+mj-cs"/>
              </a:rPr>
              <a:t>of exactly the same mass. What would happen?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2424654" y="2440708"/>
            <a:ext cx="6581207" cy="1384995"/>
          </a:xfrm>
          <a:prstGeom prst="rect">
            <a:avLst/>
          </a:prstGeom>
          <a:noFill/>
        </p:spPr>
        <p:txBody>
          <a:bodyPr wrap="square" rtlCol="0">
            <a:spAutoFit/>
          </a:bodyPr>
          <a:lstStyle/>
          <a:p>
            <a:r>
              <a:rPr lang="en-US" sz="2800" dirty="0" smtClean="0"/>
              <a:t>The Earth and the rest of the planets in the solar system would be sucked in very quickly.</a:t>
            </a:r>
            <a:endParaRPr lang="en-US" sz="2800" dirty="0"/>
          </a:p>
        </p:txBody>
      </p:sp>
      <p:sp>
        <p:nvSpPr>
          <p:cNvPr id="13" name="TextBox 12"/>
          <p:cNvSpPr txBox="1"/>
          <p:nvPr/>
        </p:nvSpPr>
        <p:spPr>
          <a:xfrm>
            <a:off x="2424654" y="4556686"/>
            <a:ext cx="6581207" cy="954107"/>
          </a:xfrm>
          <a:prstGeom prst="rect">
            <a:avLst/>
          </a:prstGeom>
          <a:noFill/>
        </p:spPr>
        <p:txBody>
          <a:bodyPr wrap="square" rtlCol="0">
            <a:spAutoFit/>
          </a:bodyPr>
          <a:lstStyle/>
          <a:p>
            <a:r>
              <a:rPr lang="en-US" sz="2800" dirty="0" smtClean="0"/>
              <a:t>The Earth and the rest of the planets would continue to orbit as usual.</a:t>
            </a:r>
            <a:endParaRPr lang="en-US" sz="2800" dirty="0"/>
          </a:p>
        </p:txBody>
      </p:sp>
    </p:spTree>
    <p:extLst>
      <p:ext uri="{BB962C8B-B14F-4D97-AF65-F5344CB8AC3E}">
        <p14:creationId xmlns:p14="http://schemas.microsoft.com/office/powerpoint/2010/main" val="37249121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4717" y="2556800"/>
            <a:ext cx="1542533" cy="1154697"/>
          </a:xfrm>
          <a:prstGeom prst="rect">
            <a:avLst/>
          </a:prstGeom>
        </p:spPr>
      </p:pic>
      <p:pic>
        <p:nvPicPr>
          <p:cNvPr id="4" name="Picture 3"/>
          <p:cNvPicPr>
            <a:picLocks noChangeAspect="1"/>
          </p:cNvPicPr>
          <p:nvPr/>
        </p:nvPicPr>
        <p:blipFill>
          <a:blip r:embed="rId3"/>
          <a:stretch>
            <a:fillRect/>
          </a:stretch>
        </p:blipFill>
        <p:spPr>
          <a:xfrm>
            <a:off x="610467" y="4473070"/>
            <a:ext cx="1536783" cy="1144882"/>
          </a:xfrm>
          <a:prstGeom prst="rect">
            <a:avLst/>
          </a:prstGeom>
        </p:spPr>
      </p:pic>
      <p:sp>
        <p:nvSpPr>
          <p:cNvPr id="7" name="Title 1"/>
          <p:cNvSpPr txBox="1">
            <a:spLocks/>
          </p:cNvSpPr>
          <p:nvPr/>
        </p:nvSpPr>
        <p:spPr>
          <a:xfrm>
            <a:off x="457200" y="148436"/>
            <a:ext cx="8229600" cy="1798031"/>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Suppose that the Sun were suddenly replaced by a </a:t>
            </a:r>
            <a:r>
              <a:rPr lang="en-US" sz="4400" b="1" dirty="0" smtClean="0">
                <a:latin typeface="+mj-lt"/>
                <a:ea typeface="+mj-ea"/>
                <a:cs typeface="+mj-cs"/>
              </a:rPr>
              <a:t>black hole </a:t>
            </a:r>
            <a:r>
              <a:rPr lang="en-US" sz="4400" dirty="0" smtClean="0">
                <a:latin typeface="+mj-lt"/>
                <a:ea typeface="+mj-ea"/>
                <a:cs typeface="+mj-cs"/>
              </a:rPr>
              <a:t>of exactly the same mass. What would happen?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2424654" y="2440708"/>
            <a:ext cx="6581207" cy="1384995"/>
          </a:xfrm>
          <a:prstGeom prst="rect">
            <a:avLst/>
          </a:prstGeom>
          <a:noFill/>
        </p:spPr>
        <p:txBody>
          <a:bodyPr wrap="square" rtlCol="0">
            <a:spAutoFit/>
          </a:bodyPr>
          <a:lstStyle/>
          <a:p>
            <a:r>
              <a:rPr lang="en-US" sz="2800" dirty="0" smtClean="0"/>
              <a:t>The Earth and the rest of the planets in the solar system would be sucked in very quickly.</a:t>
            </a:r>
            <a:endParaRPr lang="en-US" sz="2800" dirty="0"/>
          </a:p>
        </p:txBody>
      </p:sp>
      <p:sp>
        <p:nvSpPr>
          <p:cNvPr id="13" name="TextBox 12"/>
          <p:cNvSpPr txBox="1"/>
          <p:nvPr/>
        </p:nvSpPr>
        <p:spPr>
          <a:xfrm>
            <a:off x="2424654" y="4556686"/>
            <a:ext cx="6581207" cy="954107"/>
          </a:xfrm>
          <a:prstGeom prst="rect">
            <a:avLst/>
          </a:prstGeom>
          <a:noFill/>
        </p:spPr>
        <p:txBody>
          <a:bodyPr wrap="square" rtlCol="0">
            <a:spAutoFit/>
          </a:bodyPr>
          <a:lstStyle/>
          <a:p>
            <a:r>
              <a:rPr lang="en-US" sz="2800" dirty="0" smtClean="0"/>
              <a:t>The Earth and the rest of the planets would continue to orbit as usual.</a:t>
            </a:r>
            <a:endParaRPr lang="en-US" sz="2800" dirty="0"/>
          </a:p>
        </p:txBody>
      </p:sp>
      <p:sp>
        <p:nvSpPr>
          <p:cNvPr id="9" name="Oval 8"/>
          <p:cNvSpPr/>
          <p:nvPr/>
        </p:nvSpPr>
        <p:spPr>
          <a:xfrm>
            <a:off x="1665920" y="4321818"/>
            <a:ext cx="7339942" cy="1358021"/>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427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63565912"/>
              </p:ext>
            </p:extLst>
          </p:nvPr>
        </p:nvGraphicFramePr>
        <p:xfrm>
          <a:off x="892969" y="1969811"/>
          <a:ext cx="3405187" cy="1728787"/>
        </p:xfrm>
        <a:graphic>
          <a:graphicData uri="http://schemas.openxmlformats.org/presentationml/2006/ole">
            <mc:AlternateContent xmlns:mc="http://schemas.openxmlformats.org/markup-compatibility/2006">
              <mc:Choice xmlns:v="urn:schemas-microsoft-com:vml" Requires="v">
                <p:oleObj spid="_x0000_s2145" name="Equation" r:id="rId3" imgW="698500" imgH="355600" progId="Equation.3">
                  <p:embed/>
                </p:oleObj>
              </mc:Choice>
              <mc:Fallback>
                <p:oleObj name="Equation" r:id="rId3" imgW="698500" imgH="355600" progId="Equation.3">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69" y="1969811"/>
                        <a:ext cx="3405187" cy="172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9"/>
          <p:cNvGrpSpPr>
            <a:grpSpLocks/>
          </p:cNvGrpSpPr>
          <p:nvPr/>
        </p:nvGrpSpPr>
        <p:grpSpPr bwMode="auto">
          <a:xfrm>
            <a:off x="461963" y="296863"/>
            <a:ext cx="8540750" cy="6028207"/>
            <a:chOff x="291" y="187"/>
            <a:chExt cx="5380" cy="3989"/>
          </a:xfrm>
        </p:grpSpPr>
        <p:sp>
          <p:nvSpPr>
            <p:cNvPr id="4" name="Oval 4"/>
            <p:cNvSpPr>
              <a:spLocks noChangeArrowheads="1"/>
            </p:cNvSpPr>
            <p:nvPr/>
          </p:nvSpPr>
          <p:spPr bwMode="auto">
            <a:xfrm>
              <a:off x="291" y="3312"/>
              <a:ext cx="912" cy="864"/>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 name="Oval 5"/>
            <p:cNvSpPr>
              <a:spLocks noChangeAspect="1" noChangeArrowheads="1"/>
            </p:cNvSpPr>
            <p:nvPr/>
          </p:nvSpPr>
          <p:spPr bwMode="auto">
            <a:xfrm>
              <a:off x="2808" y="3172"/>
              <a:ext cx="267" cy="28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 name="Line 6"/>
            <p:cNvSpPr>
              <a:spLocks noChangeShapeType="1"/>
            </p:cNvSpPr>
            <p:nvPr/>
          </p:nvSpPr>
          <p:spPr bwMode="auto">
            <a:xfrm flipV="1">
              <a:off x="771" y="3312"/>
              <a:ext cx="2160" cy="432"/>
            </a:xfrm>
            <a:prstGeom prst="line">
              <a:avLst/>
            </a:prstGeom>
            <a:noFill/>
            <a:ln w="38100">
              <a:solidFill>
                <a:srgbClr val="A50021"/>
              </a:solidFill>
              <a:round/>
              <a:headEnd/>
              <a:tailEnd/>
            </a:ln>
          </p:spPr>
          <p:txBody>
            <a:bodyPr wrap="none" anchor="ctr">
              <a:prstTxWarp prst="textNoShape">
                <a:avLst/>
              </a:prstTxWarp>
            </a:bodyPr>
            <a:lstStyle/>
            <a:p>
              <a:endParaRPr lang="en-US"/>
            </a:p>
          </p:txBody>
        </p:sp>
        <p:sp>
          <p:nvSpPr>
            <p:cNvPr id="7" name="Text Box 7"/>
            <p:cNvSpPr txBox="1">
              <a:spLocks noChangeArrowheads="1"/>
            </p:cNvSpPr>
            <p:nvPr/>
          </p:nvSpPr>
          <p:spPr bwMode="auto">
            <a:xfrm>
              <a:off x="1635" y="3168"/>
              <a:ext cx="288" cy="3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rgbClr val="A50021"/>
                  </a:solidFill>
                </a:rPr>
                <a:t>r</a:t>
              </a:r>
            </a:p>
          </p:txBody>
        </p:sp>
        <p:sp>
          <p:nvSpPr>
            <p:cNvPr id="8" name="Text Box 8"/>
            <p:cNvSpPr txBox="1">
              <a:spLocks noChangeArrowheads="1"/>
            </p:cNvSpPr>
            <p:nvPr/>
          </p:nvSpPr>
          <p:spPr bwMode="auto">
            <a:xfrm>
              <a:off x="579" y="2832"/>
              <a:ext cx="384" cy="3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chemeClr val="accent2"/>
                  </a:solidFill>
                </a:rPr>
                <a:t>M</a:t>
              </a:r>
              <a:endParaRPr lang="en-US" sz="3200">
                <a:solidFill>
                  <a:srgbClr val="A50021"/>
                </a:solidFill>
              </a:endParaRPr>
            </a:p>
          </p:txBody>
        </p:sp>
        <p:sp>
          <p:nvSpPr>
            <p:cNvPr id="9" name="Text Box 9"/>
            <p:cNvSpPr txBox="1">
              <a:spLocks noChangeArrowheads="1"/>
            </p:cNvSpPr>
            <p:nvPr/>
          </p:nvSpPr>
          <p:spPr bwMode="auto">
            <a:xfrm>
              <a:off x="2787" y="2592"/>
              <a:ext cx="288" cy="7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chemeClr val="accent2"/>
                  </a:solidFill>
                </a:rPr>
                <a:t>m</a:t>
              </a:r>
              <a:endParaRPr lang="en-US" sz="3200">
                <a:solidFill>
                  <a:srgbClr val="A50021"/>
                </a:solidFill>
              </a:endParaRPr>
            </a:p>
          </p:txBody>
        </p:sp>
        <p:sp>
          <p:nvSpPr>
            <p:cNvPr id="10" name="Text Box 17"/>
            <p:cNvSpPr txBox="1">
              <a:spLocks noChangeArrowheads="1"/>
            </p:cNvSpPr>
            <p:nvPr/>
          </p:nvSpPr>
          <p:spPr bwMode="auto">
            <a:xfrm>
              <a:off x="321" y="187"/>
              <a:ext cx="5350" cy="7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b="1" dirty="0">
                  <a:solidFill>
                    <a:schemeClr val="accent2"/>
                  </a:solidFill>
                </a:rPr>
                <a:t>Newton’s law of gravity</a:t>
              </a:r>
              <a:r>
                <a:rPr lang="en-US" sz="3200" dirty="0">
                  <a:solidFill>
                    <a:schemeClr val="accent2"/>
                  </a:solidFill>
                </a:rPr>
                <a:t>:  Any two objects in the universe attract each other with a force given </a:t>
              </a:r>
              <a:r>
                <a:rPr lang="en-US" sz="3200" dirty="0" smtClean="0">
                  <a:solidFill>
                    <a:schemeClr val="accent2"/>
                  </a:solidFill>
                </a:rPr>
                <a:t>by </a:t>
              </a:r>
              <a:endParaRPr lang="en-US" sz="3200" dirty="0">
                <a:solidFill>
                  <a:schemeClr val="accent2"/>
                </a:solidFill>
              </a:endParaRPr>
            </a:p>
          </p:txBody>
        </p:sp>
      </p:grpSp>
      <p:sp>
        <p:nvSpPr>
          <p:cNvPr id="13" name="TextBox 12"/>
          <p:cNvSpPr txBox="1"/>
          <p:nvPr/>
        </p:nvSpPr>
        <p:spPr>
          <a:xfrm>
            <a:off x="2339902" y="5672229"/>
            <a:ext cx="3425802" cy="923330"/>
          </a:xfrm>
          <a:prstGeom prst="rect">
            <a:avLst/>
          </a:prstGeom>
          <a:noFill/>
        </p:spPr>
        <p:txBody>
          <a:bodyPr wrap="square" rtlCol="0">
            <a:spAutoFit/>
          </a:bodyPr>
          <a:lstStyle/>
          <a:p>
            <a:r>
              <a:rPr lang="en-US" dirty="0" smtClean="0"/>
              <a:t>M: mass of object 1</a:t>
            </a:r>
          </a:p>
          <a:p>
            <a:r>
              <a:rPr lang="en-US" dirty="0" err="1" smtClean="0"/>
              <a:t>m</a:t>
            </a:r>
            <a:r>
              <a:rPr lang="en-US" dirty="0" smtClean="0"/>
              <a:t>: mass of object 2</a:t>
            </a:r>
          </a:p>
          <a:p>
            <a:r>
              <a:rPr lang="en-US" dirty="0" err="1" smtClean="0"/>
              <a:t>r</a:t>
            </a:r>
            <a:r>
              <a:rPr lang="en-US" dirty="0" smtClean="0"/>
              <a:t>: distance between the objects </a:t>
            </a:r>
            <a:endParaRPr lang="en-US" dirty="0"/>
          </a:p>
        </p:txBody>
      </p:sp>
      <p:sp>
        <p:nvSpPr>
          <p:cNvPr id="14" name="TextBox 13"/>
          <p:cNvSpPr txBox="1"/>
          <p:nvPr/>
        </p:nvSpPr>
        <p:spPr>
          <a:xfrm>
            <a:off x="5393619" y="1623458"/>
            <a:ext cx="3609093" cy="3970318"/>
          </a:xfrm>
          <a:prstGeom prst="rect">
            <a:avLst/>
          </a:prstGeom>
          <a:noFill/>
        </p:spPr>
        <p:txBody>
          <a:bodyPr wrap="square" rtlCol="0">
            <a:spAutoFit/>
          </a:bodyPr>
          <a:lstStyle/>
          <a:p>
            <a:r>
              <a:rPr lang="en-US" sz="2800" i="1" dirty="0" smtClean="0"/>
              <a:t>As long as we’re far enough away</a:t>
            </a:r>
            <a:r>
              <a:rPr lang="en-US" sz="2800" dirty="0" smtClean="0"/>
              <a:t>, this law doesn’t care what sort of object has mass </a:t>
            </a:r>
            <a:r>
              <a:rPr lang="en-US" sz="2800" i="1" dirty="0" smtClean="0"/>
              <a:t>M</a:t>
            </a:r>
            <a:r>
              <a:rPr lang="en-US" sz="2800" dirty="0" smtClean="0"/>
              <a:t> – it could be a star or a black hole. It’s only </a:t>
            </a:r>
            <a:r>
              <a:rPr lang="en-US" sz="2800" i="1" dirty="0" smtClean="0"/>
              <a:t>very</a:t>
            </a:r>
            <a:r>
              <a:rPr lang="en-US" sz="2800" dirty="0" smtClean="0"/>
              <a:t> close to the black hole where things get weird, as we’ll see later. </a:t>
            </a:r>
          </a:p>
        </p:txBody>
      </p:sp>
    </p:spTree>
    <p:extLst>
      <p:ext uri="{BB962C8B-B14F-4D97-AF65-F5344CB8AC3E}">
        <p14:creationId xmlns:p14="http://schemas.microsoft.com/office/powerpoint/2010/main" val="1351941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Untitled-1.jpg                                                 0001C1BBMothra                         ABA78158:"/>
          <p:cNvPicPr>
            <a:picLocks noChangeAspect="1" noChangeArrowheads="1"/>
          </p:cNvPicPr>
          <p:nvPr/>
        </p:nvPicPr>
        <p:blipFill>
          <a:blip r:embed="rId3"/>
          <a:srcRect/>
          <a:stretch>
            <a:fillRect/>
          </a:stretch>
        </p:blipFill>
        <p:spPr bwMode="auto">
          <a:xfrm>
            <a:off x="3878263" y="0"/>
            <a:ext cx="5265737" cy="6858000"/>
          </a:xfrm>
          <a:prstGeom prst="rect">
            <a:avLst/>
          </a:prstGeom>
          <a:noFill/>
          <a:ln w="9525">
            <a:noFill/>
            <a:miter lim="800000"/>
            <a:headEnd/>
            <a:tailEnd/>
          </a:ln>
        </p:spPr>
      </p:pic>
      <p:sp>
        <p:nvSpPr>
          <p:cNvPr id="67587" name="Text Box 3"/>
          <p:cNvSpPr txBox="1">
            <a:spLocks noChangeArrowheads="1"/>
          </p:cNvSpPr>
          <p:nvPr/>
        </p:nvSpPr>
        <p:spPr bwMode="auto">
          <a:xfrm>
            <a:off x="0" y="0"/>
            <a:ext cx="3878263" cy="634019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dirty="0">
                <a:solidFill>
                  <a:srgbClr val="4D4D73"/>
                </a:solidFill>
              </a:rPr>
              <a:t>John </a:t>
            </a:r>
            <a:r>
              <a:rPr lang="en-US" sz="2800" dirty="0" err="1">
                <a:solidFill>
                  <a:srgbClr val="4D4D73"/>
                </a:solidFill>
              </a:rPr>
              <a:t>Michell</a:t>
            </a:r>
            <a:r>
              <a:rPr lang="en-US" sz="2800" dirty="0">
                <a:solidFill>
                  <a:srgbClr val="4D4D73"/>
                </a:solidFill>
              </a:rPr>
              <a:t> 1784</a:t>
            </a:r>
          </a:p>
          <a:p>
            <a:pPr eaLnBrk="0" hangingPunct="0">
              <a:spcBef>
                <a:spcPct val="50000"/>
              </a:spcBef>
            </a:pPr>
            <a:r>
              <a:rPr lang="en-US" sz="2800" dirty="0">
                <a:solidFill>
                  <a:srgbClr val="4D4D73"/>
                </a:solidFill>
              </a:rPr>
              <a:t>First published suggestion of</a:t>
            </a:r>
            <a:r>
              <a:rPr lang="en-US" sz="2800" dirty="0" smtClean="0">
                <a:solidFill>
                  <a:srgbClr val="4D4D73"/>
                </a:solidFill>
              </a:rPr>
              <a:t> the existence </a:t>
            </a:r>
            <a:r>
              <a:rPr lang="en-US" sz="2800" dirty="0">
                <a:solidFill>
                  <a:srgbClr val="4D4D73"/>
                </a:solidFill>
              </a:rPr>
              <a:t>of black stars</a:t>
            </a:r>
          </a:p>
          <a:p>
            <a:pPr eaLnBrk="0" hangingPunct="0">
              <a:spcBef>
                <a:spcPct val="50000"/>
              </a:spcBef>
            </a:pPr>
            <a:r>
              <a:rPr lang="en-US" sz="2800" dirty="0">
                <a:solidFill>
                  <a:srgbClr val="4D4D73"/>
                </a:solidFill>
              </a:rPr>
              <a:t>“supposing light to be attracted by the same force in proportion to its </a:t>
            </a:r>
            <a:r>
              <a:rPr lang="en-US" sz="2800" i="1" dirty="0" err="1">
                <a:solidFill>
                  <a:srgbClr val="4D4D73"/>
                </a:solidFill>
              </a:rPr>
              <a:t>vis</a:t>
            </a:r>
            <a:r>
              <a:rPr lang="en-US" sz="2800" i="1" dirty="0">
                <a:solidFill>
                  <a:srgbClr val="4D4D73"/>
                </a:solidFill>
              </a:rPr>
              <a:t> </a:t>
            </a:r>
            <a:r>
              <a:rPr lang="en-US" sz="2800" i="1" dirty="0" err="1">
                <a:solidFill>
                  <a:srgbClr val="4D4D73"/>
                </a:solidFill>
              </a:rPr>
              <a:t>inertiae</a:t>
            </a:r>
            <a:r>
              <a:rPr lang="en-US" sz="2800" dirty="0">
                <a:solidFill>
                  <a:srgbClr val="4D4D73"/>
                </a:solidFill>
              </a:rPr>
              <a:t>, all light emitted from such a body would be made to return towards it, by its own proper gravity”</a:t>
            </a:r>
          </a:p>
          <a:p>
            <a:pPr eaLnBrk="0" hangingPunct="0">
              <a:spcBef>
                <a:spcPct val="50000"/>
              </a:spcBef>
            </a:pPr>
            <a:endParaRPr lang="en-US" sz="2800" dirty="0">
              <a:solidFill>
                <a:srgbClr val="4D4D73"/>
              </a:solidFill>
            </a:endParaRPr>
          </a:p>
        </p:txBody>
      </p:sp>
      <p:sp>
        <p:nvSpPr>
          <p:cNvPr id="4" name="TextBox 3"/>
          <p:cNvSpPr txBox="1"/>
          <p:nvPr/>
        </p:nvSpPr>
        <p:spPr>
          <a:xfrm>
            <a:off x="181437" y="6315062"/>
            <a:ext cx="2044162" cy="369332"/>
          </a:xfrm>
          <a:prstGeom prst="rect">
            <a:avLst/>
          </a:prstGeom>
          <a:noFill/>
        </p:spPr>
        <p:txBody>
          <a:bodyPr wrap="none" rtlCol="0">
            <a:spAutoFit/>
          </a:bodyPr>
          <a:lstStyle/>
          <a:p>
            <a:r>
              <a:rPr lang="en-US" i="1" dirty="0" err="1" smtClean="0">
                <a:solidFill>
                  <a:srgbClr val="4D4D73"/>
                </a:solidFill>
              </a:rPr>
              <a:t>vis</a:t>
            </a:r>
            <a:r>
              <a:rPr lang="en-US" i="1" dirty="0" smtClean="0">
                <a:solidFill>
                  <a:srgbClr val="4D4D73"/>
                </a:solidFill>
              </a:rPr>
              <a:t> </a:t>
            </a:r>
            <a:r>
              <a:rPr lang="en-US" i="1" dirty="0" err="1" smtClean="0">
                <a:solidFill>
                  <a:srgbClr val="4D4D73"/>
                </a:solidFill>
              </a:rPr>
              <a:t>inertiae</a:t>
            </a:r>
            <a:r>
              <a:rPr lang="en-US" i="1" dirty="0" smtClean="0">
                <a:solidFill>
                  <a:srgbClr val="4D4D73"/>
                </a:solidFill>
              </a:rPr>
              <a:t> = </a:t>
            </a:r>
            <a:r>
              <a:rPr lang="en-US" dirty="0" smtClean="0">
                <a:solidFill>
                  <a:srgbClr val="4D4D73"/>
                </a:solidFill>
              </a:rPr>
              <a:t>inertia</a:t>
            </a:r>
            <a:endParaRPr lang="en-US" dirty="0"/>
          </a:p>
        </p:txBody>
      </p:sp>
    </p:spTree>
    <p:extLst>
      <p:ext uri="{BB962C8B-B14F-4D97-AF65-F5344CB8AC3E}">
        <p14:creationId xmlns:p14="http://schemas.microsoft.com/office/powerpoint/2010/main" val="12035908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103\people\laplace1.jpg"/>
          <p:cNvPicPr>
            <a:picLocks noChangeAspect="1" noChangeArrowheads="1"/>
          </p:cNvPicPr>
          <p:nvPr/>
        </p:nvPicPr>
        <p:blipFill>
          <a:blip r:embed="rId3"/>
          <a:srcRect/>
          <a:stretch>
            <a:fillRect/>
          </a:stretch>
        </p:blipFill>
        <p:spPr bwMode="auto">
          <a:xfrm>
            <a:off x="3820754" y="0"/>
            <a:ext cx="4764446" cy="6820548"/>
          </a:xfrm>
          <a:prstGeom prst="rect">
            <a:avLst/>
          </a:prstGeom>
          <a:noFill/>
          <a:ln w="9525">
            <a:noFill/>
            <a:miter lim="800000"/>
            <a:headEnd/>
            <a:tailEnd/>
          </a:ln>
        </p:spPr>
      </p:pic>
      <p:sp>
        <p:nvSpPr>
          <p:cNvPr id="68611" name="Text Box 4"/>
          <p:cNvSpPr txBox="1">
            <a:spLocks noChangeArrowheads="1"/>
          </p:cNvSpPr>
          <p:nvPr/>
        </p:nvSpPr>
        <p:spPr bwMode="auto">
          <a:xfrm>
            <a:off x="239354" y="0"/>
            <a:ext cx="3581400" cy="7781925"/>
          </a:xfrm>
          <a:prstGeom prst="rect">
            <a:avLst/>
          </a:prstGeom>
          <a:solidFill>
            <a:srgbClr val="FFFFFF"/>
          </a:solidFill>
          <a:ln w="9525">
            <a:noFill/>
            <a:miter lim="800000"/>
            <a:headEnd/>
            <a:tailEnd/>
          </a:ln>
        </p:spPr>
        <p:txBody>
          <a:bodyPr>
            <a:prstTxWarp prst="textNoShape">
              <a:avLst/>
            </a:prstTxWarp>
            <a:spAutoFit/>
          </a:bodyPr>
          <a:lstStyle/>
          <a:p>
            <a:pPr eaLnBrk="0" hangingPunct="0">
              <a:spcBef>
                <a:spcPct val="50000"/>
              </a:spcBef>
            </a:pPr>
            <a:r>
              <a:rPr lang="en-US" dirty="0">
                <a:solidFill>
                  <a:srgbClr val="4D4D73"/>
                </a:solidFill>
              </a:rPr>
              <a:t>Pierre Simon </a:t>
            </a:r>
            <a:r>
              <a:rPr lang="en-US" sz="3600" dirty="0">
                <a:solidFill>
                  <a:srgbClr val="4D4D73"/>
                </a:solidFill>
              </a:rPr>
              <a:t>Laplace</a:t>
            </a:r>
          </a:p>
          <a:p>
            <a:pPr eaLnBrk="0" hangingPunct="0">
              <a:spcBef>
                <a:spcPct val="50000"/>
              </a:spcBef>
            </a:pPr>
            <a:r>
              <a:rPr lang="en-US" sz="3600" dirty="0">
                <a:solidFill>
                  <a:srgbClr val="4D4D73"/>
                </a:solidFill>
              </a:rPr>
              <a:t>1799</a:t>
            </a:r>
            <a:br>
              <a:rPr lang="en-US" sz="3600" dirty="0">
                <a:solidFill>
                  <a:srgbClr val="4D4D73"/>
                </a:solidFill>
              </a:rPr>
            </a:br>
            <a:endParaRPr lang="en-US" sz="3600" dirty="0">
              <a:solidFill>
                <a:srgbClr val="4D4D73"/>
              </a:solidFill>
            </a:endParaRPr>
          </a:p>
          <a:p>
            <a:pPr eaLnBrk="0" hangingPunct="0">
              <a:spcBef>
                <a:spcPct val="50000"/>
              </a:spcBef>
            </a:pPr>
            <a:r>
              <a:rPr lang="en-US" sz="3600" dirty="0">
                <a:solidFill>
                  <a:srgbClr val="4D4D73"/>
                </a:solidFill>
              </a:rPr>
              <a:t>“</a:t>
            </a:r>
            <a:r>
              <a:rPr lang="en-US" sz="3600" i="1" dirty="0">
                <a:solidFill>
                  <a:srgbClr val="4D4D73"/>
                </a:solidFill>
              </a:rPr>
              <a:t>Proof of the theorem, that the attractive force of a heavenly body could be so large, that light could not flow out of it.”</a:t>
            </a:r>
          </a:p>
          <a:p>
            <a:pPr eaLnBrk="0" hangingPunct="0">
              <a:spcBef>
                <a:spcPct val="50000"/>
              </a:spcBef>
            </a:pPr>
            <a:endParaRPr lang="en-US" sz="3600" i="1" dirty="0">
              <a:solidFill>
                <a:srgbClr val="4D4D73"/>
              </a:solidFill>
            </a:endParaRPr>
          </a:p>
          <a:p>
            <a:pPr eaLnBrk="0" hangingPunct="0">
              <a:spcBef>
                <a:spcPct val="50000"/>
              </a:spcBef>
            </a:pPr>
            <a:r>
              <a:rPr lang="en-US" sz="3600" dirty="0">
                <a:solidFill>
                  <a:srgbClr val="4D4D73"/>
                </a:solidFill>
              </a:rPr>
              <a:t> </a:t>
            </a:r>
          </a:p>
        </p:txBody>
      </p:sp>
    </p:spTree>
    <p:extLst>
      <p:ext uri="{BB962C8B-B14F-4D97-AF65-F5344CB8AC3E}">
        <p14:creationId xmlns:p14="http://schemas.microsoft.com/office/powerpoint/2010/main" val="2726641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Oval 3"/>
          <p:cNvSpPr>
            <a:spLocks noChangeArrowheads="1"/>
          </p:cNvSpPr>
          <p:nvPr/>
        </p:nvSpPr>
        <p:spPr bwMode="auto">
          <a:xfrm>
            <a:off x="7086600" y="3505200"/>
            <a:ext cx="76200" cy="76200"/>
          </a:xfrm>
          <a:prstGeom prst="ellipse">
            <a:avLst/>
          </a:prstGeom>
          <a:solidFill>
            <a:schemeClr val="tx1"/>
          </a:solidFill>
          <a:ln w="9525" algn="ctr">
            <a:solidFill>
              <a:schemeClr val="tx1"/>
            </a:solidFill>
            <a:round/>
            <a:headEnd/>
            <a:tailEnd/>
          </a:ln>
        </p:spPr>
        <p:txBody>
          <a:bodyPr/>
          <a:lstStyle/>
          <a:p>
            <a:pPr eaLnBrk="0" hangingPunct="0"/>
            <a:endParaRPr lang="en-US"/>
          </a:p>
        </p:txBody>
      </p:sp>
      <p:cxnSp>
        <p:nvCxnSpPr>
          <p:cNvPr id="17412" name="Straight Connector 6"/>
          <p:cNvCxnSpPr>
            <a:cxnSpLocks noChangeShapeType="1"/>
          </p:cNvCxnSpPr>
          <p:nvPr/>
        </p:nvCxnSpPr>
        <p:spPr bwMode="auto">
          <a:xfrm>
            <a:off x="4025900" y="1229618"/>
            <a:ext cx="2984500" cy="2199381"/>
          </a:xfrm>
          <a:prstGeom prst="line">
            <a:avLst/>
          </a:prstGeom>
          <a:noFill/>
          <a:ln w="9525" algn="ctr">
            <a:solidFill>
              <a:srgbClr val="663366"/>
            </a:solidFill>
            <a:round/>
            <a:headEnd/>
            <a:tailEnd/>
          </a:ln>
        </p:spPr>
      </p:cxnSp>
      <p:sp>
        <p:nvSpPr>
          <p:cNvPr id="5" name="TextBox 2"/>
          <p:cNvSpPr txBox="1">
            <a:spLocks noChangeArrowheads="1"/>
          </p:cNvSpPr>
          <p:nvPr/>
        </p:nvSpPr>
        <p:spPr bwMode="auto">
          <a:xfrm>
            <a:off x="609600" y="152400"/>
            <a:ext cx="6553200" cy="1077218"/>
          </a:xfrm>
          <a:prstGeom prst="rect">
            <a:avLst/>
          </a:prstGeom>
          <a:noFill/>
          <a:ln w="9525">
            <a:noFill/>
            <a:miter lim="800000"/>
            <a:headEnd/>
            <a:tailEnd/>
          </a:ln>
        </p:spPr>
        <p:txBody>
          <a:bodyPr wrap="square">
            <a:spAutoFit/>
          </a:bodyPr>
          <a:lstStyle/>
          <a:p>
            <a:pPr eaLnBrk="0" hangingPunct="0"/>
            <a:r>
              <a:rPr lang="en-US" sz="3200" dirty="0">
                <a:solidFill>
                  <a:srgbClr val="4D4D73"/>
                </a:solidFill>
              </a:rPr>
              <a:t>The matter collapses to a speck, </a:t>
            </a:r>
            <a:br>
              <a:rPr lang="en-US" sz="3200" dirty="0">
                <a:solidFill>
                  <a:srgbClr val="4D4D73"/>
                </a:solidFill>
              </a:rPr>
            </a:br>
            <a:r>
              <a:rPr lang="en-US" sz="3200" dirty="0">
                <a:solidFill>
                  <a:srgbClr val="4D4D73"/>
                </a:solidFill>
              </a:rPr>
              <a:t>surrounded by empty space.     </a:t>
            </a:r>
          </a:p>
        </p:txBody>
      </p:sp>
    </p:spTree>
    <p:extLst>
      <p:ext uri="{BB962C8B-B14F-4D97-AF65-F5344CB8AC3E}">
        <p14:creationId xmlns:p14="http://schemas.microsoft.com/office/powerpoint/2010/main" val="12181706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79400" y="419100"/>
            <a:ext cx="4940300" cy="5632310"/>
          </a:xfrm>
          <a:prstGeom prst="rect">
            <a:avLst/>
          </a:prstGeom>
          <a:noFill/>
          <a:ln w="9525">
            <a:noFill/>
            <a:miter lim="800000"/>
            <a:headEnd/>
            <a:tailEnd/>
          </a:ln>
        </p:spPr>
        <p:txBody>
          <a:bodyPr wrap="square">
            <a:spAutoFit/>
          </a:bodyPr>
          <a:lstStyle/>
          <a:p>
            <a:pPr eaLnBrk="0" hangingPunct="0"/>
            <a:r>
              <a:rPr lang="en-US" sz="2400" dirty="0">
                <a:solidFill>
                  <a:srgbClr val="4D4D73"/>
                </a:solidFill>
              </a:rPr>
              <a:t>Near the speck the gravitational field is so intense that the escape velocity is greater than the speed of</a:t>
            </a:r>
            <a:r>
              <a:rPr lang="en-US" sz="2400" dirty="0" smtClean="0">
                <a:solidFill>
                  <a:srgbClr val="4D4D73"/>
                </a:solidFill>
              </a:rPr>
              <a:t> light, </a:t>
            </a:r>
            <a:r>
              <a:rPr lang="en-US" sz="2400" dirty="0">
                <a:solidFill>
                  <a:srgbClr val="4D4D73"/>
                </a:solidFill>
              </a:rPr>
              <a:t>the upper limit on speed in our universe.  Because nothing can travel faster than this, nothing can escape.  </a:t>
            </a:r>
            <a:br>
              <a:rPr lang="en-US" sz="2400" dirty="0">
                <a:solidFill>
                  <a:srgbClr val="4D4D73"/>
                </a:solidFill>
              </a:rPr>
            </a:br>
            <a:r>
              <a:rPr lang="en-US" sz="2400" dirty="0">
                <a:solidFill>
                  <a:srgbClr val="4D4D73"/>
                </a:solidFill>
              </a:rPr>
              <a:t/>
            </a:r>
            <a:br>
              <a:rPr lang="en-US" sz="2400" dirty="0">
                <a:solidFill>
                  <a:srgbClr val="4D4D73"/>
                </a:solidFill>
              </a:rPr>
            </a:br>
            <a:r>
              <a:rPr lang="en-US" sz="2400" dirty="0">
                <a:solidFill>
                  <a:srgbClr val="4D4D73"/>
                </a:solidFill>
              </a:rPr>
              <a:t>The region from which nothing can escape is</a:t>
            </a:r>
            <a:r>
              <a:rPr lang="en-US" sz="2400" dirty="0" smtClean="0">
                <a:solidFill>
                  <a:srgbClr val="4D4D73"/>
                </a:solidFill>
              </a:rPr>
              <a:t>  the </a:t>
            </a:r>
            <a:r>
              <a:rPr lang="en-US" sz="2400" i="1" dirty="0">
                <a:solidFill>
                  <a:srgbClr val="FF0000"/>
                </a:solidFill>
              </a:rPr>
              <a:t>black hole</a:t>
            </a:r>
            <a:r>
              <a:rPr lang="en-US" sz="2400" dirty="0">
                <a:solidFill>
                  <a:srgbClr val="FF0000"/>
                </a:solidFill>
              </a:rPr>
              <a:t>.  </a:t>
            </a:r>
            <a:r>
              <a:rPr lang="en-US" sz="2400" dirty="0">
                <a:solidFill>
                  <a:srgbClr val="4D4D73"/>
                </a:solidFill>
              </a:rPr>
              <a:t/>
            </a:r>
            <a:br>
              <a:rPr lang="en-US" sz="2400" dirty="0">
                <a:solidFill>
                  <a:srgbClr val="4D4D73"/>
                </a:solidFill>
              </a:rPr>
            </a:br>
            <a:r>
              <a:rPr lang="en-US" sz="2400" dirty="0">
                <a:solidFill>
                  <a:srgbClr val="4D4D73"/>
                </a:solidFill>
              </a:rPr>
              <a:t>Its boundary is called an </a:t>
            </a:r>
            <a:r>
              <a:rPr lang="en-US" sz="2400" i="1" dirty="0">
                <a:solidFill>
                  <a:srgbClr val="FF0000"/>
                </a:solidFill>
              </a:rPr>
              <a:t>event horizon</a:t>
            </a:r>
            <a:r>
              <a:rPr lang="en-US" sz="2400" dirty="0">
                <a:solidFill>
                  <a:srgbClr val="FF0000"/>
                </a:solidFill>
              </a:rPr>
              <a:t> </a:t>
            </a:r>
            <a:r>
              <a:rPr lang="en-US" sz="2400" dirty="0">
                <a:solidFill>
                  <a:srgbClr val="4D4D73"/>
                </a:solidFill>
              </a:rPr>
              <a:t/>
            </a:r>
            <a:br>
              <a:rPr lang="en-US" sz="2400" dirty="0">
                <a:solidFill>
                  <a:srgbClr val="4D4D73"/>
                </a:solidFill>
              </a:rPr>
            </a:br>
            <a:r>
              <a:rPr lang="en-US" sz="2400" dirty="0">
                <a:solidFill>
                  <a:srgbClr val="4D4D73"/>
                </a:solidFill>
              </a:rPr>
              <a:t>because no one outside can see </a:t>
            </a:r>
            <a:r>
              <a:rPr lang="en-US" sz="2400" dirty="0" smtClean="0">
                <a:solidFill>
                  <a:srgbClr val="4D4D73"/>
                </a:solidFill>
              </a:rPr>
              <a:t>events that </a:t>
            </a:r>
            <a:r>
              <a:rPr lang="en-US" sz="2400" dirty="0">
                <a:solidFill>
                  <a:srgbClr val="4D4D73"/>
                </a:solidFill>
              </a:rPr>
              <a:t>occur inside: </a:t>
            </a:r>
            <a:br>
              <a:rPr lang="en-US" sz="2400" dirty="0">
                <a:solidFill>
                  <a:srgbClr val="4D4D73"/>
                </a:solidFill>
              </a:rPr>
            </a:br>
            <a:endParaRPr lang="en-US" sz="2400" dirty="0">
              <a:solidFill>
                <a:srgbClr val="4D4D73"/>
              </a:solidFill>
            </a:endParaRPr>
          </a:p>
          <a:p>
            <a:pPr eaLnBrk="0" hangingPunct="0"/>
            <a:r>
              <a:rPr lang="en-US" sz="2400" b="1" dirty="0" smtClean="0">
                <a:solidFill>
                  <a:srgbClr val="4D4D73"/>
                </a:solidFill>
              </a:rPr>
              <a:t>You </a:t>
            </a:r>
            <a:r>
              <a:rPr lang="en-US" sz="2400" b="1" dirty="0">
                <a:solidFill>
                  <a:srgbClr val="4D4D73"/>
                </a:solidFill>
              </a:rPr>
              <a:t>can’t see </a:t>
            </a:r>
            <a:r>
              <a:rPr lang="en-US" sz="2400" b="1" dirty="0" smtClean="0">
                <a:solidFill>
                  <a:srgbClr val="4D4D73"/>
                </a:solidFill>
              </a:rPr>
              <a:t>anything inside </a:t>
            </a:r>
            <a:r>
              <a:rPr lang="en-US" sz="2400" b="1" dirty="0" smtClean="0">
                <a:solidFill>
                  <a:srgbClr val="4D4D73"/>
                </a:solidFill>
              </a:rPr>
              <a:t>the event </a:t>
            </a:r>
            <a:r>
              <a:rPr lang="en-US" sz="2400" b="1" dirty="0">
                <a:solidFill>
                  <a:srgbClr val="4D4D73"/>
                </a:solidFill>
              </a:rPr>
              <a:t>horizon.  </a:t>
            </a:r>
          </a:p>
        </p:txBody>
      </p:sp>
      <p:sp>
        <p:nvSpPr>
          <p:cNvPr id="19459" name="Oval 3"/>
          <p:cNvSpPr>
            <a:spLocks noChangeArrowheads="1"/>
          </p:cNvSpPr>
          <p:nvPr/>
        </p:nvSpPr>
        <p:spPr bwMode="auto">
          <a:xfrm>
            <a:off x="7086600" y="3505200"/>
            <a:ext cx="76200" cy="76200"/>
          </a:xfrm>
          <a:prstGeom prst="ellipse">
            <a:avLst/>
          </a:prstGeom>
          <a:solidFill>
            <a:schemeClr val="tx1"/>
          </a:solidFill>
          <a:ln w="9525" algn="ctr">
            <a:solidFill>
              <a:schemeClr val="tx1"/>
            </a:solidFill>
            <a:round/>
            <a:headEnd/>
            <a:tailEnd/>
          </a:ln>
        </p:spPr>
        <p:txBody>
          <a:bodyPr/>
          <a:lstStyle/>
          <a:p>
            <a:pPr eaLnBrk="0" hangingPunct="0"/>
            <a:endParaRPr lang="en-US">
              <a:solidFill>
                <a:srgbClr val="000000"/>
              </a:solidFill>
            </a:endParaRPr>
          </a:p>
        </p:txBody>
      </p:sp>
      <p:sp>
        <p:nvSpPr>
          <p:cNvPr id="19460" name="Oval 4"/>
          <p:cNvSpPr>
            <a:spLocks noChangeArrowheads="1"/>
          </p:cNvSpPr>
          <p:nvPr/>
        </p:nvSpPr>
        <p:spPr bwMode="auto">
          <a:xfrm>
            <a:off x="5715000" y="2209800"/>
            <a:ext cx="2895600" cy="2667000"/>
          </a:xfrm>
          <a:prstGeom prst="ellipse">
            <a:avLst/>
          </a:prstGeom>
          <a:noFill/>
          <a:ln w="9525" algn="ctr">
            <a:solidFill>
              <a:srgbClr val="663366"/>
            </a:solidFill>
            <a:round/>
            <a:headEnd/>
            <a:tailEnd/>
          </a:ln>
        </p:spPr>
        <p:txBody>
          <a:bodyPr/>
          <a:lstStyle/>
          <a:p>
            <a:pPr eaLnBrk="0" hangingPunct="0"/>
            <a:endParaRPr lang="en-US"/>
          </a:p>
        </p:txBody>
      </p:sp>
      <p:cxnSp>
        <p:nvCxnSpPr>
          <p:cNvPr id="19461" name="Straight Connector 8"/>
          <p:cNvCxnSpPr>
            <a:cxnSpLocks noChangeShapeType="1"/>
          </p:cNvCxnSpPr>
          <p:nvPr/>
        </p:nvCxnSpPr>
        <p:spPr bwMode="auto">
          <a:xfrm>
            <a:off x="4724400" y="2514600"/>
            <a:ext cx="1066800" cy="304800"/>
          </a:xfrm>
          <a:prstGeom prst="line">
            <a:avLst/>
          </a:prstGeom>
          <a:noFill/>
          <a:ln w="9525" algn="ctr">
            <a:solidFill>
              <a:schemeClr val="bg1"/>
            </a:solidFill>
            <a:round/>
            <a:headEnd/>
            <a:tailEnd/>
          </a:ln>
        </p:spPr>
      </p:cxnSp>
      <p:cxnSp>
        <p:nvCxnSpPr>
          <p:cNvPr id="3" name="Straight Arrow Connector 2"/>
          <p:cNvCxnSpPr/>
          <p:nvPr/>
        </p:nvCxnSpPr>
        <p:spPr>
          <a:xfrm>
            <a:off x="5715000" y="964500"/>
            <a:ext cx="957105" cy="124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01994" y="419100"/>
            <a:ext cx="2427682" cy="523220"/>
          </a:xfrm>
          <a:prstGeom prst="rect">
            <a:avLst/>
          </a:prstGeom>
          <a:noFill/>
        </p:spPr>
        <p:txBody>
          <a:bodyPr wrap="square" rtlCol="0">
            <a:spAutoFit/>
          </a:bodyPr>
          <a:lstStyle/>
          <a:p>
            <a:r>
              <a:rPr lang="en-US" sz="2800" dirty="0" smtClean="0"/>
              <a:t>Event horizon</a:t>
            </a:r>
            <a:endParaRPr lang="en-US" sz="2800" dirty="0"/>
          </a:p>
        </p:txBody>
      </p:sp>
    </p:spTree>
    <p:extLst>
      <p:ext uri="{BB962C8B-B14F-4D97-AF65-F5344CB8AC3E}">
        <p14:creationId xmlns:p14="http://schemas.microsoft.com/office/powerpoint/2010/main" val="23496375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Pulsars usually show all of the following EXCEPT</a:t>
            </a:r>
            <a:endParaRPr lang="en-US" b="1" dirty="0"/>
          </a:p>
        </p:txBody>
      </p:sp>
      <p:pic>
        <p:nvPicPr>
          <p:cNvPr id="5" name="Picture 4"/>
          <p:cNvPicPr>
            <a:picLocks noChangeAspect="1"/>
          </p:cNvPicPr>
          <p:nvPr/>
        </p:nvPicPr>
        <p:blipFill>
          <a:blip r:embed="rId2"/>
          <a:stretch>
            <a:fillRect/>
          </a:stretch>
        </p:blipFill>
        <p:spPr>
          <a:xfrm>
            <a:off x="1550879" y="1690533"/>
            <a:ext cx="1220575" cy="913688"/>
          </a:xfrm>
          <a:prstGeom prst="rect">
            <a:avLst/>
          </a:prstGeom>
        </p:spPr>
      </p:pic>
      <p:pic>
        <p:nvPicPr>
          <p:cNvPr id="6" name="Picture 5"/>
          <p:cNvPicPr>
            <a:picLocks noChangeAspect="1"/>
          </p:cNvPicPr>
          <p:nvPr/>
        </p:nvPicPr>
        <p:blipFill>
          <a:blip r:embed="rId3"/>
          <a:stretch>
            <a:fillRect/>
          </a:stretch>
        </p:blipFill>
        <p:spPr>
          <a:xfrm>
            <a:off x="1546023" y="3017461"/>
            <a:ext cx="1221983" cy="910360"/>
          </a:xfrm>
          <a:prstGeom prst="rect">
            <a:avLst/>
          </a:prstGeom>
        </p:spPr>
      </p:pic>
      <p:pic>
        <p:nvPicPr>
          <p:cNvPr id="7" name="Picture 6"/>
          <p:cNvPicPr>
            <a:picLocks noChangeAspect="1"/>
          </p:cNvPicPr>
          <p:nvPr/>
        </p:nvPicPr>
        <p:blipFill>
          <a:blip r:embed="rId4"/>
          <a:stretch>
            <a:fillRect/>
          </a:stretch>
        </p:blipFill>
        <p:spPr>
          <a:xfrm>
            <a:off x="1546023" y="4382187"/>
            <a:ext cx="1225431" cy="905906"/>
          </a:xfrm>
          <a:prstGeom prst="rect">
            <a:avLst/>
          </a:prstGeom>
        </p:spPr>
      </p:pic>
      <p:pic>
        <p:nvPicPr>
          <p:cNvPr id="8" name="Picture 7"/>
          <p:cNvPicPr>
            <a:picLocks noChangeAspect="1"/>
          </p:cNvPicPr>
          <p:nvPr/>
        </p:nvPicPr>
        <p:blipFill>
          <a:blip r:embed="rId5"/>
          <a:stretch>
            <a:fillRect/>
          </a:stretch>
        </p:blipFill>
        <p:spPr>
          <a:xfrm>
            <a:off x="1555735" y="5569283"/>
            <a:ext cx="1220575" cy="907517"/>
          </a:xfrm>
          <a:prstGeom prst="rect">
            <a:avLst/>
          </a:prstGeom>
        </p:spPr>
      </p:pic>
      <p:sp>
        <p:nvSpPr>
          <p:cNvPr id="9" name="TextBox 8"/>
          <p:cNvSpPr txBox="1"/>
          <p:nvPr/>
        </p:nvSpPr>
        <p:spPr>
          <a:xfrm>
            <a:off x="3076178" y="1893451"/>
            <a:ext cx="3224260" cy="461665"/>
          </a:xfrm>
          <a:prstGeom prst="rect">
            <a:avLst/>
          </a:prstGeom>
          <a:noFill/>
        </p:spPr>
        <p:txBody>
          <a:bodyPr wrap="none" rtlCol="0">
            <a:spAutoFit/>
          </a:bodyPr>
          <a:lstStyle/>
          <a:p>
            <a:r>
              <a:rPr lang="en-US" sz="2400" dirty="0" smtClean="0"/>
              <a:t>extremely rapid rotation</a:t>
            </a:r>
            <a:endParaRPr lang="en-US" sz="2400" dirty="0"/>
          </a:p>
        </p:txBody>
      </p:sp>
      <p:sp>
        <p:nvSpPr>
          <p:cNvPr id="10" name="TextBox 9"/>
          <p:cNvSpPr txBox="1"/>
          <p:nvPr/>
        </p:nvSpPr>
        <p:spPr>
          <a:xfrm>
            <a:off x="3076178" y="3216137"/>
            <a:ext cx="4457771" cy="461665"/>
          </a:xfrm>
          <a:prstGeom prst="rect">
            <a:avLst/>
          </a:prstGeom>
          <a:noFill/>
        </p:spPr>
        <p:txBody>
          <a:bodyPr wrap="none" rtlCol="0">
            <a:spAutoFit/>
          </a:bodyPr>
          <a:lstStyle/>
          <a:p>
            <a:r>
              <a:rPr lang="en-US" sz="2400" dirty="0" smtClean="0"/>
              <a:t>high-temperature fusion reactions</a:t>
            </a:r>
            <a:endParaRPr lang="en-US" sz="2400" dirty="0"/>
          </a:p>
        </p:txBody>
      </p:sp>
      <p:sp>
        <p:nvSpPr>
          <p:cNvPr id="11" name="TextBox 10"/>
          <p:cNvSpPr txBox="1"/>
          <p:nvPr/>
        </p:nvSpPr>
        <p:spPr>
          <a:xfrm>
            <a:off x="3076178" y="4570322"/>
            <a:ext cx="4565973" cy="461665"/>
          </a:xfrm>
          <a:prstGeom prst="rect">
            <a:avLst/>
          </a:prstGeom>
          <a:noFill/>
        </p:spPr>
        <p:txBody>
          <a:bodyPr wrap="none" rtlCol="0">
            <a:spAutoFit/>
          </a:bodyPr>
          <a:lstStyle/>
          <a:p>
            <a:r>
              <a:rPr lang="en-US" sz="2400" dirty="0" smtClean="0"/>
              <a:t>a narrow, regular pulse of radiation</a:t>
            </a:r>
            <a:endParaRPr lang="en-US" sz="2400" dirty="0"/>
          </a:p>
        </p:txBody>
      </p:sp>
      <p:sp>
        <p:nvSpPr>
          <p:cNvPr id="12" name="TextBox 11"/>
          <p:cNvSpPr txBox="1"/>
          <p:nvPr/>
        </p:nvSpPr>
        <p:spPr>
          <a:xfrm>
            <a:off x="3076178" y="5782559"/>
            <a:ext cx="3323145" cy="461665"/>
          </a:xfrm>
          <a:prstGeom prst="rect">
            <a:avLst/>
          </a:prstGeom>
          <a:noFill/>
        </p:spPr>
        <p:txBody>
          <a:bodyPr wrap="none" rtlCol="0">
            <a:spAutoFit/>
          </a:bodyPr>
          <a:lstStyle/>
          <a:p>
            <a:r>
              <a:rPr lang="en-US" sz="2400" dirty="0" smtClean="0"/>
              <a:t>an intense magnetic field</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5704776" y="3019425"/>
            <a:ext cx="2971800" cy="1323439"/>
          </a:xfrm>
          <a:prstGeom prst="rect">
            <a:avLst/>
          </a:prstGeom>
          <a:noFill/>
          <a:ln w="9525">
            <a:noFill/>
            <a:miter lim="800000"/>
            <a:headEnd/>
            <a:tailEnd/>
          </a:ln>
        </p:spPr>
        <p:txBody>
          <a:bodyPr>
            <a:spAutoFit/>
          </a:bodyPr>
          <a:lstStyle/>
          <a:p>
            <a:pPr algn="ctr" eaLnBrk="0" hangingPunct="0"/>
            <a:r>
              <a:rPr lang="en-US" sz="2000" dirty="0"/>
              <a:t>  black hole:</a:t>
            </a:r>
            <a:br>
              <a:rPr lang="en-US" sz="2000" dirty="0"/>
            </a:br>
            <a:r>
              <a:rPr lang="en-US" sz="2000" dirty="0"/>
              <a:t/>
            </a:r>
            <a:br>
              <a:rPr lang="en-US" sz="2000" dirty="0"/>
            </a:br>
            <a:r>
              <a:rPr lang="en-US" sz="2000" dirty="0"/>
              <a:t>nothing </a:t>
            </a:r>
            <a:r>
              <a:rPr lang="en-US" sz="2000" dirty="0" smtClean="0"/>
              <a:t>inside the event horizon </a:t>
            </a:r>
            <a:r>
              <a:rPr lang="en-US" sz="2000" dirty="0"/>
              <a:t>can get out </a:t>
            </a:r>
            <a:endParaRPr lang="en-US" dirty="0"/>
          </a:p>
        </p:txBody>
      </p:sp>
      <p:sp>
        <p:nvSpPr>
          <p:cNvPr id="20483" name="Oval 3"/>
          <p:cNvSpPr>
            <a:spLocks noChangeArrowheads="1"/>
          </p:cNvSpPr>
          <p:nvPr/>
        </p:nvSpPr>
        <p:spPr bwMode="auto">
          <a:xfrm>
            <a:off x="7152576" y="3505200"/>
            <a:ext cx="76200" cy="76200"/>
          </a:xfrm>
          <a:prstGeom prst="ellipse">
            <a:avLst/>
          </a:prstGeom>
          <a:solidFill>
            <a:schemeClr val="tx1"/>
          </a:solidFill>
          <a:ln w="9525" algn="ctr">
            <a:solidFill>
              <a:schemeClr val="tx1"/>
            </a:solidFill>
            <a:round/>
            <a:headEnd/>
            <a:tailEnd/>
          </a:ln>
        </p:spPr>
        <p:txBody>
          <a:bodyPr/>
          <a:lstStyle/>
          <a:p>
            <a:pPr eaLnBrk="0" hangingPunct="0"/>
            <a:endParaRPr lang="en-US">
              <a:solidFill>
                <a:srgbClr val="000000"/>
              </a:solidFill>
            </a:endParaRPr>
          </a:p>
        </p:txBody>
      </p:sp>
      <p:sp>
        <p:nvSpPr>
          <p:cNvPr id="20484" name="Oval 4"/>
          <p:cNvSpPr>
            <a:spLocks noChangeArrowheads="1"/>
          </p:cNvSpPr>
          <p:nvPr/>
        </p:nvSpPr>
        <p:spPr bwMode="auto">
          <a:xfrm>
            <a:off x="5742876" y="2209800"/>
            <a:ext cx="2895600" cy="2667000"/>
          </a:xfrm>
          <a:prstGeom prst="ellipse">
            <a:avLst/>
          </a:prstGeom>
          <a:noFill/>
          <a:ln w="9525" algn="ctr">
            <a:solidFill>
              <a:srgbClr val="663366"/>
            </a:solidFill>
            <a:round/>
            <a:headEnd/>
            <a:tailEnd/>
          </a:ln>
        </p:spPr>
        <p:txBody>
          <a:bodyPr/>
          <a:lstStyle/>
          <a:p>
            <a:pPr eaLnBrk="0" hangingPunct="0"/>
            <a:endParaRPr lang="en-US">
              <a:solidFill>
                <a:srgbClr val="000000"/>
              </a:solidFill>
            </a:endParaRPr>
          </a:p>
        </p:txBody>
      </p:sp>
      <p:sp>
        <p:nvSpPr>
          <p:cNvPr id="20485" name="TextBox 5"/>
          <p:cNvSpPr txBox="1">
            <a:spLocks noChangeArrowheads="1"/>
          </p:cNvSpPr>
          <p:nvPr/>
        </p:nvSpPr>
        <p:spPr bwMode="auto">
          <a:xfrm>
            <a:off x="4940300" y="206163"/>
            <a:ext cx="3200400" cy="1569660"/>
          </a:xfrm>
          <a:prstGeom prst="rect">
            <a:avLst/>
          </a:prstGeom>
          <a:noFill/>
          <a:ln w="9525">
            <a:noFill/>
            <a:miter lim="800000"/>
            <a:headEnd/>
            <a:tailEnd/>
          </a:ln>
        </p:spPr>
        <p:txBody>
          <a:bodyPr>
            <a:spAutoFit/>
          </a:bodyPr>
          <a:lstStyle/>
          <a:p>
            <a:pPr eaLnBrk="0" hangingPunct="0"/>
            <a:r>
              <a:rPr lang="en-US" sz="2400" dirty="0">
                <a:solidFill>
                  <a:srgbClr val="4D4D73"/>
                </a:solidFill>
              </a:rPr>
              <a:t>Outside the black hole, the escape velocity is smaller than the speed of light.</a:t>
            </a:r>
          </a:p>
        </p:txBody>
      </p:sp>
      <p:sp>
        <p:nvSpPr>
          <p:cNvPr id="20486" name="TextBox 7"/>
          <p:cNvSpPr txBox="1">
            <a:spLocks noChangeArrowheads="1"/>
          </p:cNvSpPr>
          <p:nvPr/>
        </p:nvSpPr>
        <p:spPr bwMode="auto">
          <a:xfrm>
            <a:off x="228600" y="596217"/>
            <a:ext cx="3200400" cy="4154983"/>
          </a:xfrm>
          <a:prstGeom prst="rect">
            <a:avLst/>
          </a:prstGeom>
          <a:noFill/>
          <a:ln w="9525">
            <a:noFill/>
            <a:miter lim="800000"/>
            <a:headEnd/>
            <a:tailEnd/>
          </a:ln>
        </p:spPr>
        <p:txBody>
          <a:bodyPr>
            <a:spAutoFit/>
          </a:bodyPr>
          <a:lstStyle/>
          <a:p>
            <a:pPr eaLnBrk="0" hangingPunct="0"/>
            <a:r>
              <a:rPr lang="en-US" sz="2400" dirty="0">
                <a:solidFill>
                  <a:srgbClr val="4D4D73"/>
                </a:solidFill>
              </a:rPr>
              <a:t>Far from the black hole, the gravitational field is the same as it would have been if the core had not collapsed.  </a:t>
            </a:r>
            <a:br>
              <a:rPr lang="en-US" sz="2400" dirty="0">
                <a:solidFill>
                  <a:srgbClr val="4D4D73"/>
                </a:solidFill>
              </a:rPr>
            </a:br>
            <a:r>
              <a:rPr lang="en-US" sz="2400" dirty="0">
                <a:solidFill>
                  <a:srgbClr val="4D4D73"/>
                </a:solidFill>
              </a:rPr>
              <a:t>If the Sun were to collapse to a black hole (it won’t), its gravity would be the same as it is now.  </a:t>
            </a:r>
            <a:br>
              <a:rPr lang="en-US" sz="2400" dirty="0">
                <a:solidFill>
                  <a:srgbClr val="4D4D73"/>
                </a:solidFill>
              </a:rPr>
            </a:br>
            <a:endParaRPr lang="en-US" sz="2400" dirty="0">
              <a:solidFill>
                <a:srgbClr val="4D4D73"/>
              </a:solidFill>
            </a:endParaRPr>
          </a:p>
        </p:txBody>
      </p:sp>
      <p:sp>
        <p:nvSpPr>
          <p:cNvPr id="20487" name="Oval 9"/>
          <p:cNvSpPr>
            <a:spLocks noChangeArrowheads="1"/>
          </p:cNvSpPr>
          <p:nvPr/>
        </p:nvSpPr>
        <p:spPr bwMode="auto">
          <a:xfrm>
            <a:off x="228600" y="5473700"/>
            <a:ext cx="1371600" cy="1295400"/>
          </a:xfrm>
          <a:prstGeom prst="ellipse">
            <a:avLst/>
          </a:prstGeom>
          <a:solidFill>
            <a:schemeClr val="accent2"/>
          </a:solidFill>
          <a:ln w="9525" algn="ctr">
            <a:solidFill>
              <a:schemeClr val="tx1"/>
            </a:solidFill>
            <a:round/>
            <a:headEnd/>
            <a:tailEnd/>
          </a:ln>
        </p:spPr>
        <p:txBody>
          <a:bodyPr/>
          <a:lstStyle/>
          <a:p>
            <a:pPr eaLnBrk="0" hangingPunct="0"/>
            <a:endParaRPr lang="en-US"/>
          </a:p>
        </p:txBody>
      </p:sp>
      <p:sp>
        <p:nvSpPr>
          <p:cNvPr id="20488" name="TextBox 10"/>
          <p:cNvSpPr txBox="1">
            <a:spLocks noChangeArrowheads="1"/>
          </p:cNvSpPr>
          <p:nvPr/>
        </p:nvSpPr>
        <p:spPr bwMode="auto">
          <a:xfrm>
            <a:off x="1752600" y="5581650"/>
            <a:ext cx="3810000" cy="1200150"/>
          </a:xfrm>
          <a:prstGeom prst="rect">
            <a:avLst/>
          </a:prstGeom>
          <a:noFill/>
          <a:ln w="9525">
            <a:noFill/>
            <a:miter lim="800000"/>
            <a:headEnd/>
            <a:tailEnd/>
          </a:ln>
        </p:spPr>
        <p:txBody>
          <a:bodyPr>
            <a:spAutoFit/>
          </a:bodyPr>
          <a:lstStyle/>
          <a:p>
            <a:pPr eaLnBrk="0" hangingPunct="0"/>
            <a:r>
              <a:rPr lang="en-US" sz="2400" dirty="0">
                <a:solidFill>
                  <a:srgbClr val="0070C0"/>
                </a:solidFill>
              </a:rPr>
              <a:t>Companion star feels the same old gravitational field of the mass that collapsed.  </a:t>
            </a:r>
          </a:p>
        </p:txBody>
      </p:sp>
      <p:sp>
        <p:nvSpPr>
          <p:cNvPr id="9" name="TextBox 8"/>
          <p:cNvSpPr txBox="1"/>
          <p:nvPr/>
        </p:nvSpPr>
        <p:spPr>
          <a:xfrm>
            <a:off x="6182918" y="5212090"/>
            <a:ext cx="2427682" cy="1384995"/>
          </a:xfrm>
          <a:prstGeom prst="rect">
            <a:avLst/>
          </a:prstGeom>
          <a:noFill/>
        </p:spPr>
        <p:txBody>
          <a:bodyPr wrap="square" rtlCol="0">
            <a:spAutoFit/>
          </a:bodyPr>
          <a:lstStyle/>
          <a:p>
            <a:r>
              <a:rPr lang="en-US" sz="2800" dirty="0" smtClean="0"/>
              <a:t>Outside: escape is still possible</a:t>
            </a:r>
            <a:endParaRPr lang="en-US" sz="2800" dirty="0"/>
          </a:p>
        </p:txBody>
      </p:sp>
    </p:spTree>
    <p:extLst>
      <p:ext uri="{BB962C8B-B14F-4D97-AF65-F5344CB8AC3E}">
        <p14:creationId xmlns:p14="http://schemas.microsoft.com/office/powerpoint/2010/main" val="16158525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050"/>
          <p:cNvSpPr>
            <a:spLocks noGrp="1" noChangeArrowheads="1"/>
          </p:cNvSpPr>
          <p:nvPr>
            <p:ph type="body" idx="1"/>
          </p:nvPr>
        </p:nvSpPr>
        <p:spPr>
          <a:xfrm>
            <a:off x="0" y="989581"/>
            <a:ext cx="9144000" cy="5638800"/>
          </a:xfrm>
        </p:spPr>
        <p:txBody>
          <a:bodyPr>
            <a:normAutofit lnSpcReduction="10000"/>
          </a:bodyPr>
          <a:lstStyle/>
          <a:p>
            <a:pPr>
              <a:buClr>
                <a:srgbClr val="A50021"/>
              </a:buClr>
              <a:buFontTx/>
              <a:buChar char=""/>
            </a:pPr>
            <a:r>
              <a:rPr lang="en-US" dirty="0" smtClean="0">
                <a:solidFill>
                  <a:srgbClr val="A50021"/>
                </a:solidFill>
              </a:rPr>
              <a:t>A black hole is a region of space from which nothing can escape to the outside</a:t>
            </a:r>
            <a:br>
              <a:rPr lang="en-US" dirty="0" smtClean="0">
                <a:solidFill>
                  <a:srgbClr val="A50021"/>
                </a:solidFill>
              </a:rPr>
            </a:br>
            <a:endParaRPr lang="en-US" dirty="0" smtClean="0">
              <a:solidFill>
                <a:srgbClr val="A50021"/>
              </a:solidFill>
            </a:endParaRPr>
          </a:p>
          <a:p>
            <a:pPr>
              <a:buClr>
                <a:srgbClr val="A50021"/>
              </a:buClr>
              <a:buFontTx/>
              <a:buChar char=""/>
            </a:pPr>
            <a:r>
              <a:rPr lang="en-US" dirty="0" smtClean="0">
                <a:solidFill>
                  <a:srgbClr val="A50021"/>
                </a:solidFill>
              </a:rPr>
              <a:t>The boundary of a black hole is called the </a:t>
            </a:r>
            <a:r>
              <a:rPr lang="en-US" i="1" dirty="0" smtClean="0">
                <a:solidFill>
                  <a:srgbClr val="A50021"/>
                </a:solidFill>
              </a:rPr>
              <a:t>event horizon</a:t>
            </a:r>
            <a:r>
              <a:rPr lang="en-US" dirty="0" smtClean="0">
                <a:solidFill>
                  <a:srgbClr val="A50021"/>
                </a:solidFill>
              </a:rPr>
              <a:t> because no events occurring beyond the horizon can be seen from the outside.</a:t>
            </a:r>
            <a:br>
              <a:rPr lang="en-US" dirty="0" smtClean="0">
                <a:solidFill>
                  <a:srgbClr val="A50021"/>
                </a:solidFill>
              </a:rPr>
            </a:br>
            <a:endParaRPr lang="en-US" dirty="0" smtClean="0">
              <a:solidFill>
                <a:srgbClr val="A50021"/>
              </a:solidFill>
            </a:endParaRPr>
          </a:p>
          <a:p>
            <a:pPr>
              <a:buClr>
                <a:srgbClr val="A50021"/>
              </a:buClr>
              <a:buFontTx/>
              <a:buChar char=""/>
            </a:pPr>
            <a:r>
              <a:rPr lang="en-US" dirty="0" smtClean="0">
                <a:solidFill>
                  <a:srgbClr val="A50021"/>
                </a:solidFill>
              </a:rPr>
              <a:t>After a star has collapsed to within the event horizon, it continues to collapse to a tiny speck – actually a point of </a:t>
            </a:r>
            <a:r>
              <a:rPr lang="en-US" i="1" dirty="0" smtClean="0">
                <a:solidFill>
                  <a:srgbClr val="A50021"/>
                </a:solidFill>
              </a:rPr>
              <a:t>infinite density </a:t>
            </a:r>
            <a:r>
              <a:rPr lang="en-US" dirty="0" smtClean="0">
                <a:solidFill>
                  <a:srgbClr val="A50021"/>
                </a:solidFill>
              </a:rPr>
              <a:t>called a </a:t>
            </a:r>
            <a:r>
              <a:rPr lang="en-US" i="1" dirty="0" smtClean="0">
                <a:solidFill>
                  <a:srgbClr val="A50021"/>
                </a:solidFill>
              </a:rPr>
              <a:t>singularity</a:t>
            </a:r>
            <a:r>
              <a:rPr lang="en-US" dirty="0" smtClean="0">
                <a:solidFill>
                  <a:srgbClr val="A50021"/>
                </a:solidFill>
              </a:rPr>
              <a:t>.</a:t>
            </a:r>
          </a:p>
        </p:txBody>
      </p:sp>
      <p:sp>
        <p:nvSpPr>
          <p:cNvPr id="23555" name="Text Box 2051"/>
          <p:cNvSpPr txBox="1">
            <a:spLocks noChangeArrowheads="1"/>
          </p:cNvSpPr>
          <p:nvPr/>
        </p:nvSpPr>
        <p:spPr bwMode="auto">
          <a:xfrm>
            <a:off x="1050925" y="44450"/>
            <a:ext cx="6950075" cy="641350"/>
          </a:xfrm>
          <a:prstGeom prst="rect">
            <a:avLst/>
          </a:prstGeom>
          <a:noFill/>
          <a:ln w="9525">
            <a:noFill/>
            <a:miter lim="800000"/>
            <a:headEnd/>
            <a:tailEnd/>
          </a:ln>
        </p:spPr>
        <p:txBody>
          <a:bodyPr>
            <a:spAutoFit/>
          </a:bodyPr>
          <a:lstStyle/>
          <a:p>
            <a:pPr algn="ctr" eaLnBrk="0" hangingPunct="0"/>
            <a:r>
              <a:rPr lang="en-US" sz="3600" b="1" dirty="0">
                <a:solidFill>
                  <a:schemeClr val="accent2"/>
                </a:solidFill>
              </a:rPr>
              <a:t>BLACK HOLES</a:t>
            </a:r>
            <a:endParaRPr lang="en-US" b="1" dirty="0">
              <a:solidFill>
                <a:schemeClr val="accent2"/>
              </a:solidFill>
            </a:endParaRPr>
          </a:p>
        </p:txBody>
      </p:sp>
    </p:spTree>
    <p:extLst>
      <p:ext uri="{BB962C8B-B14F-4D97-AF65-F5344CB8AC3E}">
        <p14:creationId xmlns:p14="http://schemas.microsoft.com/office/powerpoint/2010/main" val="4618566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
          <p:cNvSpPr>
            <a:spLocks noChangeAspect="1" noChangeArrowheads="1"/>
          </p:cNvSpPr>
          <p:nvPr/>
        </p:nvSpPr>
        <p:spPr bwMode="auto">
          <a:xfrm>
            <a:off x="2254250" y="1839913"/>
            <a:ext cx="4633913" cy="4865687"/>
          </a:xfrm>
          <a:prstGeom prst="ellipse">
            <a:avLst/>
          </a:prstGeom>
          <a:solidFill>
            <a:schemeClr val="tx1"/>
          </a:solidFill>
          <a:ln w="12700">
            <a:solidFill>
              <a:schemeClr val="tx1"/>
            </a:solidFill>
            <a:round/>
            <a:headEnd type="none" w="sm" len="sm"/>
            <a:tailEnd type="none" w="sm" len="sm"/>
          </a:ln>
        </p:spPr>
        <p:txBody>
          <a:bodyPr wrap="none" anchor="ctr"/>
          <a:lstStyle/>
          <a:p>
            <a:pPr eaLnBrk="0" hangingPunct="0"/>
            <a:endParaRPr lang="en-US"/>
          </a:p>
        </p:txBody>
      </p:sp>
      <p:grpSp>
        <p:nvGrpSpPr>
          <p:cNvPr id="2" name="Group 3"/>
          <p:cNvGrpSpPr>
            <a:grpSpLocks/>
          </p:cNvGrpSpPr>
          <p:nvPr/>
        </p:nvGrpSpPr>
        <p:grpSpPr bwMode="auto">
          <a:xfrm>
            <a:off x="457200" y="4371975"/>
            <a:ext cx="5105400" cy="1571625"/>
            <a:chOff x="288" y="2216"/>
            <a:chExt cx="3216" cy="990"/>
          </a:xfrm>
        </p:grpSpPr>
        <p:sp>
          <p:nvSpPr>
            <p:cNvPr id="24583" name="Text Box 4"/>
            <p:cNvSpPr txBox="1">
              <a:spLocks noChangeArrowheads="1"/>
            </p:cNvSpPr>
            <p:nvPr/>
          </p:nvSpPr>
          <p:spPr bwMode="auto">
            <a:xfrm>
              <a:off x="288" y="2688"/>
              <a:ext cx="1824" cy="518"/>
            </a:xfrm>
            <a:prstGeom prst="rect">
              <a:avLst/>
            </a:prstGeom>
            <a:solidFill>
              <a:srgbClr val="000066"/>
            </a:solidFill>
            <a:ln w="9525">
              <a:noFill/>
              <a:miter lim="800000"/>
              <a:headEnd/>
              <a:tailEnd/>
            </a:ln>
          </p:spPr>
          <p:txBody>
            <a:bodyPr>
              <a:spAutoFit/>
            </a:bodyPr>
            <a:lstStyle/>
            <a:p>
              <a:pPr eaLnBrk="0" hangingPunct="0">
                <a:spcBef>
                  <a:spcPct val="50000"/>
                </a:spcBef>
              </a:pPr>
              <a:r>
                <a:rPr lang="en-US">
                  <a:solidFill>
                    <a:schemeClr val="hlink"/>
                  </a:solidFill>
                </a:rPr>
                <a:t>Star has collapsed to a </a:t>
              </a:r>
              <a:r>
                <a:rPr lang="en-US">
                  <a:solidFill>
                    <a:srgbClr val="FFFF00"/>
                  </a:solidFill>
                </a:rPr>
                <a:t>speck</a:t>
              </a:r>
            </a:p>
          </p:txBody>
        </p:sp>
        <p:sp>
          <p:nvSpPr>
            <p:cNvPr id="24584" name="Freeform 5"/>
            <p:cNvSpPr>
              <a:spLocks/>
            </p:cNvSpPr>
            <p:nvPr/>
          </p:nvSpPr>
          <p:spPr bwMode="auto">
            <a:xfrm>
              <a:off x="2024" y="2216"/>
              <a:ext cx="1480" cy="760"/>
            </a:xfrm>
            <a:custGeom>
              <a:avLst/>
              <a:gdLst>
                <a:gd name="T0" fmla="*/ 968 w 1480"/>
                <a:gd name="T1" fmla="*/ 0 h 568"/>
                <a:gd name="T2" fmla="*/ 1352 w 1480"/>
                <a:gd name="T3" fmla="*/ 515 h 568"/>
                <a:gd name="T4" fmla="*/ 200 w 1480"/>
                <a:gd name="T5" fmla="*/ 945 h 568"/>
                <a:gd name="T6" fmla="*/ 152 w 1480"/>
                <a:gd name="T7" fmla="*/ 945 h 568"/>
                <a:gd name="T8" fmla="*/ 0 60000 65536"/>
                <a:gd name="T9" fmla="*/ 0 60000 65536"/>
                <a:gd name="T10" fmla="*/ 0 60000 65536"/>
                <a:gd name="T11" fmla="*/ 0 60000 65536"/>
                <a:gd name="T12" fmla="*/ 0 w 1480"/>
                <a:gd name="T13" fmla="*/ 0 h 568"/>
                <a:gd name="T14" fmla="*/ 1480 w 1480"/>
                <a:gd name="T15" fmla="*/ 568 h 568"/>
              </a:gdLst>
              <a:ahLst/>
              <a:cxnLst>
                <a:cxn ang="T8">
                  <a:pos x="T0" y="T1"/>
                </a:cxn>
                <a:cxn ang="T9">
                  <a:pos x="T2" y="T3"/>
                </a:cxn>
                <a:cxn ang="T10">
                  <a:pos x="T4" y="T5"/>
                </a:cxn>
                <a:cxn ang="T11">
                  <a:pos x="T6" y="T7"/>
                </a:cxn>
              </a:cxnLst>
              <a:rect l="T12" t="T13" r="T14" b="T15"/>
              <a:pathLst>
                <a:path w="1480" h="568">
                  <a:moveTo>
                    <a:pt x="968" y="0"/>
                  </a:moveTo>
                  <a:cubicBezTo>
                    <a:pt x="1224" y="100"/>
                    <a:pt x="1480" y="200"/>
                    <a:pt x="1352" y="288"/>
                  </a:cubicBezTo>
                  <a:cubicBezTo>
                    <a:pt x="1224" y="376"/>
                    <a:pt x="400" y="488"/>
                    <a:pt x="200" y="528"/>
                  </a:cubicBezTo>
                  <a:cubicBezTo>
                    <a:pt x="0" y="568"/>
                    <a:pt x="76" y="548"/>
                    <a:pt x="152" y="528"/>
                  </a:cubicBezTo>
                </a:path>
              </a:pathLst>
            </a:custGeom>
            <a:noFill/>
            <a:ln w="9525">
              <a:solidFill>
                <a:schemeClr val="hlink"/>
              </a:solidFill>
              <a:round/>
              <a:headEnd/>
              <a:tailEnd/>
            </a:ln>
          </p:spPr>
          <p:txBody>
            <a:bodyPr wrap="none" anchor="ctr"/>
            <a:lstStyle/>
            <a:p>
              <a:endParaRPr lang="en-US"/>
            </a:p>
          </p:txBody>
        </p:sp>
      </p:grpSp>
      <p:sp>
        <p:nvSpPr>
          <p:cNvPr id="24580" name="Oval 6"/>
          <p:cNvSpPr>
            <a:spLocks noChangeAspect="1" noChangeArrowheads="1"/>
          </p:cNvSpPr>
          <p:nvPr/>
        </p:nvSpPr>
        <p:spPr bwMode="auto">
          <a:xfrm>
            <a:off x="4495800" y="4175125"/>
            <a:ext cx="92075" cy="92075"/>
          </a:xfrm>
          <a:prstGeom prst="ellipse">
            <a:avLst/>
          </a:prstGeom>
          <a:solidFill>
            <a:srgbClr val="FFFF00"/>
          </a:solidFill>
          <a:ln w="12700">
            <a:solidFill>
              <a:schemeClr val="tx1"/>
            </a:solidFill>
            <a:round/>
            <a:headEnd type="none" w="sm" len="sm"/>
            <a:tailEnd type="none" w="sm" len="sm"/>
          </a:ln>
        </p:spPr>
        <p:txBody>
          <a:bodyPr wrap="none" anchor="ctr"/>
          <a:lstStyle/>
          <a:p>
            <a:pPr eaLnBrk="0" hangingPunct="0"/>
            <a:endParaRPr lang="en-US"/>
          </a:p>
        </p:txBody>
      </p:sp>
      <p:sp>
        <p:nvSpPr>
          <p:cNvPr id="24581" name="Text Box 7"/>
          <p:cNvSpPr txBox="1">
            <a:spLocks noChangeArrowheads="1"/>
          </p:cNvSpPr>
          <p:nvPr/>
        </p:nvSpPr>
        <p:spPr bwMode="auto">
          <a:xfrm>
            <a:off x="0" y="0"/>
            <a:ext cx="8763000" cy="579438"/>
          </a:xfrm>
          <a:prstGeom prst="rect">
            <a:avLst/>
          </a:prstGeom>
          <a:noFill/>
          <a:ln w="12700">
            <a:noFill/>
            <a:miter lim="800000"/>
            <a:headEnd type="none" w="sm" len="sm"/>
            <a:tailEnd type="none" w="sm" len="sm"/>
          </a:ln>
        </p:spPr>
        <p:txBody>
          <a:bodyPr>
            <a:spAutoFit/>
          </a:bodyPr>
          <a:lstStyle/>
          <a:p>
            <a:pPr eaLnBrk="0" hangingPunct="0">
              <a:spcBef>
                <a:spcPct val="50000"/>
              </a:spcBef>
            </a:pPr>
            <a:endParaRPr lang="en-US" sz="3200"/>
          </a:p>
        </p:txBody>
      </p:sp>
      <p:sp>
        <p:nvSpPr>
          <p:cNvPr id="85000" name="Text Box 8"/>
          <p:cNvSpPr txBox="1">
            <a:spLocks noChangeArrowheads="1"/>
          </p:cNvSpPr>
          <p:nvPr/>
        </p:nvSpPr>
        <p:spPr bwMode="auto">
          <a:xfrm>
            <a:off x="0" y="0"/>
            <a:ext cx="9144000" cy="19208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4000" dirty="0">
                <a:solidFill>
                  <a:schemeClr val="accent2">
                    <a:lumMod val="75000"/>
                    <a:lumOff val="25000"/>
                  </a:schemeClr>
                </a:solidFill>
              </a:rPr>
              <a:t>No Exit:</a:t>
            </a:r>
            <a:br>
              <a:rPr lang="en-US" sz="4000" dirty="0">
                <a:solidFill>
                  <a:schemeClr val="accent2">
                    <a:lumMod val="75000"/>
                    <a:lumOff val="25000"/>
                  </a:schemeClr>
                </a:solidFill>
              </a:rPr>
            </a:br>
            <a:r>
              <a:rPr lang="en-US" sz="4000" dirty="0">
                <a:solidFill>
                  <a:schemeClr val="accent2">
                    <a:lumMod val="75000"/>
                    <a:lumOff val="25000"/>
                  </a:schemeClr>
                </a:solidFill>
              </a:rPr>
              <a:t>Everything within a few miles of the speck is pulled by gravity into it.</a:t>
            </a:r>
          </a:p>
        </p:txBody>
      </p:sp>
    </p:spTree>
    <p:extLst>
      <p:ext uri="{BB962C8B-B14F-4D97-AF65-F5344CB8AC3E}">
        <p14:creationId xmlns:p14="http://schemas.microsoft.com/office/powerpoint/2010/main" val="64833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95" y="79947"/>
            <a:ext cx="8816063" cy="1143000"/>
          </a:xfrm>
        </p:spPr>
        <p:txBody>
          <a:bodyPr>
            <a:normAutofit fontScale="90000"/>
          </a:bodyPr>
          <a:lstStyle/>
          <a:p>
            <a:r>
              <a:rPr lang="en-US" b="1" dirty="0" smtClean="0"/>
              <a:t>How big is the event horizon? </a:t>
            </a:r>
            <a:r>
              <a:rPr lang="en-US" dirty="0" smtClean="0"/>
              <a:t/>
            </a:r>
            <a:br>
              <a:rPr lang="en-US" dirty="0" smtClean="0"/>
            </a:br>
            <a:r>
              <a:rPr lang="en-US" dirty="0" smtClean="0"/>
              <a:t>It depends on the </a:t>
            </a:r>
            <a:r>
              <a:rPr lang="en-US" b="1" dirty="0" smtClean="0">
                <a:solidFill>
                  <a:srgbClr val="409DD6"/>
                </a:solidFill>
              </a:rPr>
              <a:t>mass</a:t>
            </a:r>
            <a:r>
              <a:rPr lang="en-US" b="1" dirty="0" smtClean="0"/>
              <a:t> </a:t>
            </a:r>
            <a:r>
              <a:rPr lang="en-US" dirty="0" smtClean="0"/>
              <a:t>of the black hole</a:t>
            </a:r>
            <a:endParaRPr lang="en-US" dirty="0"/>
          </a:p>
        </p:txBody>
      </p:sp>
      <p:sp>
        <p:nvSpPr>
          <p:cNvPr id="3" name="Content Placeholder 2"/>
          <p:cNvSpPr>
            <a:spLocks noGrp="1"/>
          </p:cNvSpPr>
          <p:nvPr>
            <p:ph idx="1"/>
          </p:nvPr>
        </p:nvSpPr>
        <p:spPr>
          <a:xfrm>
            <a:off x="268840" y="1417638"/>
            <a:ext cx="4217990" cy="5268189"/>
          </a:xfrm>
        </p:spPr>
        <p:txBody>
          <a:bodyPr>
            <a:normAutofit fontScale="85000" lnSpcReduction="10000"/>
          </a:bodyPr>
          <a:lstStyle/>
          <a:p>
            <a:r>
              <a:rPr lang="en-US" dirty="0" smtClean="0"/>
              <a:t>If the Sun collapsed to a black hole, its event horizon would have a radius of about </a:t>
            </a:r>
            <a:r>
              <a:rPr lang="en-US" b="1" dirty="0" smtClean="0"/>
              <a:t>3 km</a:t>
            </a:r>
          </a:p>
          <a:p>
            <a:pPr lvl="1"/>
            <a:r>
              <a:rPr lang="en-US" sz="3200" dirty="0" smtClean="0"/>
              <a:t>This is why the planets would continue to orbit as usual; they are very, very far beyond where the event horizon would be</a:t>
            </a:r>
          </a:p>
          <a:p>
            <a:r>
              <a:rPr lang="en-US" dirty="0" smtClean="0"/>
              <a:t>The Earth would have an event horizon of about </a:t>
            </a:r>
            <a:r>
              <a:rPr lang="en-US" b="1" dirty="0" smtClean="0"/>
              <a:t>9 mm</a:t>
            </a:r>
            <a:r>
              <a:rPr lang="en-US" dirty="0" smtClean="0"/>
              <a:t>, the size of a peanut</a:t>
            </a:r>
            <a:endParaRPr lang="en-US" dirty="0"/>
          </a:p>
        </p:txBody>
      </p:sp>
      <p:pic>
        <p:nvPicPr>
          <p:cNvPr id="5" name="Picture 4"/>
          <p:cNvPicPr>
            <a:picLocks noChangeAspect="1"/>
          </p:cNvPicPr>
          <p:nvPr/>
        </p:nvPicPr>
        <p:blipFill>
          <a:blip r:embed="rId2"/>
          <a:stretch>
            <a:fillRect/>
          </a:stretch>
        </p:blipFill>
        <p:spPr>
          <a:xfrm>
            <a:off x="4651806" y="1417638"/>
            <a:ext cx="4321852" cy="526818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050"/>
          <p:cNvSpPr>
            <a:spLocks noGrp="1" noChangeArrowheads="1"/>
          </p:cNvSpPr>
          <p:nvPr>
            <p:ph type="body" idx="1"/>
          </p:nvPr>
        </p:nvSpPr>
        <p:spPr>
          <a:xfrm>
            <a:off x="0" y="293076"/>
            <a:ext cx="9144000" cy="6564923"/>
          </a:xfrm>
        </p:spPr>
        <p:txBody>
          <a:bodyPr>
            <a:normAutofit/>
          </a:bodyPr>
          <a:lstStyle/>
          <a:p>
            <a:pPr>
              <a:buClr>
                <a:srgbClr val="A50021"/>
              </a:buClr>
              <a:buNone/>
            </a:pPr>
            <a:r>
              <a:rPr lang="en-US" sz="2800" dirty="0" smtClean="0"/>
              <a:t/>
            </a:r>
            <a:br>
              <a:rPr lang="en-US" sz="2800" dirty="0" smtClean="0"/>
            </a:br>
            <a:r>
              <a:rPr lang="en-US" sz="2800" i="1" dirty="0" smtClean="0"/>
              <a:t>Black holes are black, so how do we see them?</a:t>
            </a:r>
          </a:p>
          <a:p>
            <a:pPr>
              <a:buClr>
                <a:srgbClr val="A50021"/>
              </a:buClr>
              <a:buNone/>
            </a:pPr>
            <a:endParaRPr lang="en-US" sz="2800" dirty="0" smtClean="0"/>
          </a:p>
          <a:p>
            <a:pPr>
              <a:buClr>
                <a:srgbClr val="A50021"/>
              </a:buClr>
              <a:buNone/>
            </a:pPr>
            <a:r>
              <a:rPr lang="en-US" sz="2800" dirty="0"/>
              <a:t> </a:t>
            </a:r>
            <a:r>
              <a:rPr lang="en-US" sz="2800" dirty="0" smtClean="0"/>
              <a:t>   If a black hole is in a binary system with a companion star that is close enough for some of its matter to be caught by the black hole, the matter spirals in at speeds close to the speed of light, heats up by its own enormous friction, and emits energetic x-rays.  </a:t>
            </a:r>
          </a:p>
          <a:p>
            <a:pPr>
              <a:buClr>
                <a:srgbClr val="A50021"/>
              </a:buClr>
              <a:buFontTx/>
              <a:buNone/>
            </a:pPr>
            <a:r>
              <a:rPr lang="en-US" sz="2800" dirty="0" smtClean="0"/>
              <a:t/>
            </a:r>
            <a:br>
              <a:rPr lang="en-US" sz="2800" dirty="0" smtClean="0"/>
            </a:br>
            <a:r>
              <a:rPr lang="en-US" sz="2800" dirty="0" smtClean="0"/>
              <a:t>But matter spiraling in to neutron stars also emits x-rays.  How do we know we’re looking at a black hole and not a neutron star?  From the energy of x-rays, we know about how fast the </a:t>
            </a:r>
            <a:r>
              <a:rPr lang="en-US" sz="2800" dirty="0" err="1" smtClean="0"/>
              <a:t>infalling</a:t>
            </a:r>
            <a:r>
              <a:rPr lang="en-US" sz="2800" dirty="0" smtClean="0"/>
              <a:t> matter is moving and can conclude that it is caught by either a neutron star or a black hole.   </a:t>
            </a:r>
          </a:p>
        </p:txBody>
      </p:sp>
      <p:sp>
        <p:nvSpPr>
          <p:cNvPr id="3" name="Text Box 2051"/>
          <p:cNvSpPr txBox="1">
            <a:spLocks noChangeArrowheads="1"/>
          </p:cNvSpPr>
          <p:nvPr/>
        </p:nvSpPr>
        <p:spPr bwMode="auto">
          <a:xfrm>
            <a:off x="1050925" y="-82550"/>
            <a:ext cx="6950075" cy="641350"/>
          </a:xfrm>
          <a:prstGeom prst="rect">
            <a:avLst/>
          </a:prstGeom>
          <a:noFill/>
          <a:ln w="9525">
            <a:noFill/>
            <a:miter lim="800000"/>
            <a:headEnd/>
            <a:tailEnd/>
          </a:ln>
        </p:spPr>
        <p:txBody>
          <a:bodyPr>
            <a:spAutoFit/>
          </a:bodyPr>
          <a:lstStyle/>
          <a:p>
            <a:pPr algn="ctr" eaLnBrk="0" hangingPunct="0"/>
            <a:r>
              <a:rPr lang="en-US" sz="3600" dirty="0">
                <a:solidFill>
                  <a:srgbClr val="A50021"/>
                </a:solidFill>
              </a:rPr>
              <a:t>OBSERVING BLACK HOLES</a:t>
            </a:r>
            <a:endParaRPr lang="en-US" dirty="0">
              <a:solidFill>
                <a:srgbClr val="A50021"/>
              </a:solidFill>
            </a:endParaRPr>
          </a:p>
        </p:txBody>
      </p:sp>
    </p:spTree>
    <p:extLst>
      <p:ext uri="{BB962C8B-B14F-4D97-AF65-F5344CB8AC3E}">
        <p14:creationId xmlns:p14="http://schemas.microsoft.com/office/powerpoint/2010/main" val="21449229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ART\CH24\F24_00.JPG"/>
          <p:cNvPicPr>
            <a:picLocks noChangeAspect="1" noChangeArrowheads="1"/>
          </p:cNvPicPr>
          <p:nvPr/>
        </p:nvPicPr>
        <p:blipFill>
          <a:blip r:embed="rId3" cstate="print"/>
          <a:srcRect/>
          <a:stretch>
            <a:fillRect/>
          </a:stretch>
        </p:blipFill>
        <p:spPr bwMode="auto">
          <a:xfrm>
            <a:off x="1065213" y="1317625"/>
            <a:ext cx="7011987" cy="5335587"/>
          </a:xfrm>
          <a:prstGeom prst="rect">
            <a:avLst/>
          </a:prstGeom>
          <a:noFill/>
          <a:ln w="9525">
            <a:noFill/>
            <a:miter lim="800000"/>
            <a:headEnd/>
            <a:tailEnd/>
          </a:ln>
        </p:spPr>
      </p:pic>
      <p:sp>
        <p:nvSpPr>
          <p:cNvPr id="34819" name="Text Box 3"/>
          <p:cNvSpPr txBox="1">
            <a:spLocks noChangeArrowheads="1"/>
          </p:cNvSpPr>
          <p:nvPr/>
        </p:nvSpPr>
        <p:spPr bwMode="auto">
          <a:xfrm>
            <a:off x="152400" y="0"/>
            <a:ext cx="8763000" cy="1190625"/>
          </a:xfrm>
          <a:prstGeom prst="rect">
            <a:avLst/>
          </a:prstGeom>
          <a:noFill/>
          <a:ln w="9525">
            <a:noFill/>
            <a:miter lim="800000"/>
            <a:headEnd/>
            <a:tailEnd/>
          </a:ln>
        </p:spPr>
        <p:txBody>
          <a:bodyPr>
            <a:spAutoFit/>
          </a:bodyPr>
          <a:lstStyle/>
          <a:p>
            <a:pPr algn="ctr" eaLnBrk="0" hangingPunct="0">
              <a:spcBef>
                <a:spcPct val="50000"/>
              </a:spcBef>
            </a:pPr>
            <a:r>
              <a:rPr lang="en-US" sz="3600">
                <a:solidFill>
                  <a:schemeClr val="hlink"/>
                </a:solidFill>
              </a:rPr>
              <a:t>Matter falling on a black hole from its companion in a binary system</a:t>
            </a:r>
            <a:endParaRPr lang="en-US">
              <a:solidFill>
                <a:schemeClr val="hlink"/>
              </a:solidFill>
            </a:endParaRPr>
          </a:p>
        </p:txBody>
      </p:sp>
    </p:spTree>
    <p:extLst>
      <p:ext uri="{BB962C8B-B14F-4D97-AF65-F5344CB8AC3E}">
        <p14:creationId xmlns:p14="http://schemas.microsoft.com/office/powerpoint/2010/main" val="1445853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0"/>
            <a:ext cx="8763000" cy="641350"/>
          </a:xfrm>
          <a:prstGeom prst="rect">
            <a:avLst/>
          </a:prstGeom>
          <a:noFill/>
          <a:ln w="9525">
            <a:noFill/>
            <a:miter lim="800000"/>
            <a:headEnd/>
            <a:tailEnd/>
          </a:ln>
        </p:spPr>
        <p:txBody>
          <a:bodyPr>
            <a:spAutoFit/>
          </a:bodyPr>
          <a:lstStyle/>
          <a:p>
            <a:pPr algn="ctr" eaLnBrk="0" hangingPunct="0">
              <a:spcBef>
                <a:spcPct val="50000"/>
              </a:spcBef>
            </a:pPr>
            <a:r>
              <a:rPr lang="en-US" sz="3600">
                <a:solidFill>
                  <a:schemeClr val="hlink"/>
                </a:solidFill>
              </a:rPr>
              <a:t>Diagram of the same system</a:t>
            </a:r>
          </a:p>
        </p:txBody>
      </p:sp>
      <p:pic>
        <p:nvPicPr>
          <p:cNvPr id="35843" name="Picture 3" descr="D:\ART\CH24\F24_12.JPG"/>
          <p:cNvPicPr>
            <a:picLocks noChangeAspect="1" noChangeArrowheads="1"/>
          </p:cNvPicPr>
          <p:nvPr/>
        </p:nvPicPr>
        <p:blipFill>
          <a:blip r:embed="rId3" cstate="print"/>
          <a:srcRect/>
          <a:stretch>
            <a:fillRect/>
          </a:stretch>
        </p:blipFill>
        <p:spPr bwMode="auto">
          <a:xfrm>
            <a:off x="1395413" y="1574800"/>
            <a:ext cx="6351587" cy="3708400"/>
          </a:xfrm>
          <a:prstGeom prst="rect">
            <a:avLst/>
          </a:prstGeom>
          <a:noFill/>
          <a:ln w="9525">
            <a:noFill/>
            <a:miter lim="800000"/>
            <a:headEnd/>
            <a:tailEnd/>
          </a:ln>
        </p:spPr>
      </p:pic>
    </p:spTree>
    <p:extLst>
      <p:ext uri="{BB962C8B-B14F-4D97-AF65-F5344CB8AC3E}">
        <p14:creationId xmlns:p14="http://schemas.microsoft.com/office/powerpoint/2010/main" val="22271325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Pulsars usually show all of the following EXCEPT</a:t>
            </a:r>
            <a:endParaRPr lang="en-US" b="1" dirty="0"/>
          </a:p>
        </p:txBody>
      </p:sp>
      <p:pic>
        <p:nvPicPr>
          <p:cNvPr id="5" name="Picture 4"/>
          <p:cNvPicPr>
            <a:picLocks noChangeAspect="1"/>
          </p:cNvPicPr>
          <p:nvPr/>
        </p:nvPicPr>
        <p:blipFill>
          <a:blip r:embed="rId2"/>
          <a:stretch>
            <a:fillRect/>
          </a:stretch>
        </p:blipFill>
        <p:spPr>
          <a:xfrm>
            <a:off x="1550879" y="1690533"/>
            <a:ext cx="1220575" cy="913688"/>
          </a:xfrm>
          <a:prstGeom prst="rect">
            <a:avLst/>
          </a:prstGeom>
        </p:spPr>
      </p:pic>
      <p:pic>
        <p:nvPicPr>
          <p:cNvPr id="6" name="Picture 5"/>
          <p:cNvPicPr>
            <a:picLocks noChangeAspect="1"/>
          </p:cNvPicPr>
          <p:nvPr/>
        </p:nvPicPr>
        <p:blipFill>
          <a:blip r:embed="rId3"/>
          <a:stretch>
            <a:fillRect/>
          </a:stretch>
        </p:blipFill>
        <p:spPr>
          <a:xfrm>
            <a:off x="1546023" y="3017461"/>
            <a:ext cx="1221983" cy="910360"/>
          </a:xfrm>
          <a:prstGeom prst="rect">
            <a:avLst/>
          </a:prstGeom>
        </p:spPr>
      </p:pic>
      <p:pic>
        <p:nvPicPr>
          <p:cNvPr id="7" name="Picture 6"/>
          <p:cNvPicPr>
            <a:picLocks noChangeAspect="1"/>
          </p:cNvPicPr>
          <p:nvPr/>
        </p:nvPicPr>
        <p:blipFill>
          <a:blip r:embed="rId4"/>
          <a:stretch>
            <a:fillRect/>
          </a:stretch>
        </p:blipFill>
        <p:spPr>
          <a:xfrm>
            <a:off x="1546023" y="4382187"/>
            <a:ext cx="1225431" cy="905906"/>
          </a:xfrm>
          <a:prstGeom prst="rect">
            <a:avLst/>
          </a:prstGeom>
        </p:spPr>
      </p:pic>
      <p:pic>
        <p:nvPicPr>
          <p:cNvPr id="8" name="Picture 7"/>
          <p:cNvPicPr>
            <a:picLocks noChangeAspect="1"/>
          </p:cNvPicPr>
          <p:nvPr/>
        </p:nvPicPr>
        <p:blipFill>
          <a:blip r:embed="rId5"/>
          <a:stretch>
            <a:fillRect/>
          </a:stretch>
        </p:blipFill>
        <p:spPr>
          <a:xfrm>
            <a:off x="1555735" y="5569283"/>
            <a:ext cx="1220575" cy="907517"/>
          </a:xfrm>
          <a:prstGeom prst="rect">
            <a:avLst/>
          </a:prstGeom>
        </p:spPr>
      </p:pic>
      <p:sp>
        <p:nvSpPr>
          <p:cNvPr id="9" name="TextBox 8"/>
          <p:cNvSpPr txBox="1"/>
          <p:nvPr/>
        </p:nvSpPr>
        <p:spPr>
          <a:xfrm>
            <a:off x="3076178" y="1893451"/>
            <a:ext cx="3224260" cy="461665"/>
          </a:xfrm>
          <a:prstGeom prst="rect">
            <a:avLst/>
          </a:prstGeom>
          <a:noFill/>
        </p:spPr>
        <p:txBody>
          <a:bodyPr wrap="none" rtlCol="0">
            <a:spAutoFit/>
          </a:bodyPr>
          <a:lstStyle/>
          <a:p>
            <a:r>
              <a:rPr lang="en-US" sz="2400" dirty="0" smtClean="0"/>
              <a:t>extremely rapid rotation</a:t>
            </a:r>
            <a:endParaRPr lang="en-US" sz="2400" dirty="0"/>
          </a:p>
        </p:txBody>
      </p:sp>
      <p:sp>
        <p:nvSpPr>
          <p:cNvPr id="10" name="TextBox 9"/>
          <p:cNvSpPr txBox="1"/>
          <p:nvPr/>
        </p:nvSpPr>
        <p:spPr>
          <a:xfrm>
            <a:off x="3076178" y="3216137"/>
            <a:ext cx="4457771" cy="461665"/>
          </a:xfrm>
          <a:prstGeom prst="rect">
            <a:avLst/>
          </a:prstGeom>
          <a:noFill/>
        </p:spPr>
        <p:txBody>
          <a:bodyPr wrap="none" rtlCol="0">
            <a:spAutoFit/>
          </a:bodyPr>
          <a:lstStyle/>
          <a:p>
            <a:r>
              <a:rPr lang="en-US" sz="2400" dirty="0" smtClean="0"/>
              <a:t>high-temperature fusion reactions</a:t>
            </a:r>
            <a:endParaRPr lang="en-US" sz="2400" dirty="0"/>
          </a:p>
        </p:txBody>
      </p:sp>
      <p:sp>
        <p:nvSpPr>
          <p:cNvPr id="11" name="TextBox 10"/>
          <p:cNvSpPr txBox="1"/>
          <p:nvPr/>
        </p:nvSpPr>
        <p:spPr>
          <a:xfrm>
            <a:off x="3076178" y="4570322"/>
            <a:ext cx="4565973" cy="461665"/>
          </a:xfrm>
          <a:prstGeom prst="rect">
            <a:avLst/>
          </a:prstGeom>
          <a:noFill/>
        </p:spPr>
        <p:txBody>
          <a:bodyPr wrap="none" rtlCol="0">
            <a:spAutoFit/>
          </a:bodyPr>
          <a:lstStyle/>
          <a:p>
            <a:r>
              <a:rPr lang="en-US" sz="2400" dirty="0" smtClean="0"/>
              <a:t>a narrow, regular pulse of radiation</a:t>
            </a:r>
            <a:endParaRPr lang="en-US" sz="2400" dirty="0"/>
          </a:p>
        </p:txBody>
      </p:sp>
      <p:sp>
        <p:nvSpPr>
          <p:cNvPr id="12" name="TextBox 11"/>
          <p:cNvSpPr txBox="1"/>
          <p:nvPr/>
        </p:nvSpPr>
        <p:spPr>
          <a:xfrm>
            <a:off x="3076178" y="5782559"/>
            <a:ext cx="3323145" cy="461665"/>
          </a:xfrm>
          <a:prstGeom prst="rect">
            <a:avLst/>
          </a:prstGeom>
          <a:noFill/>
        </p:spPr>
        <p:txBody>
          <a:bodyPr wrap="none" rtlCol="0">
            <a:spAutoFit/>
          </a:bodyPr>
          <a:lstStyle/>
          <a:p>
            <a:r>
              <a:rPr lang="en-US" sz="2400" dirty="0" smtClean="0"/>
              <a:t>an intense magnetic field</a:t>
            </a:r>
            <a:endParaRPr lang="en-US" sz="2400" dirty="0"/>
          </a:p>
        </p:txBody>
      </p:sp>
      <p:sp>
        <p:nvSpPr>
          <p:cNvPr id="13" name="Oval 12"/>
          <p:cNvSpPr/>
          <p:nvPr/>
        </p:nvSpPr>
        <p:spPr>
          <a:xfrm>
            <a:off x="2776310" y="3017461"/>
            <a:ext cx="5215154" cy="910360"/>
          </a:xfrm>
          <a:prstGeom prst="ellipse">
            <a:avLst/>
          </a:prstGeom>
          <a:noFill/>
          <a:ln w="101600">
            <a:solidFill>
              <a:srgbClr val="58AB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1"/>
          </a:xfrm>
          <a:prstGeom prst="rect">
            <a:avLst/>
          </a:prstGeom>
        </p:spPr>
      </p:pic>
      <p:sp>
        <p:nvSpPr>
          <p:cNvPr id="2" name="Title 1"/>
          <p:cNvSpPr>
            <a:spLocks noGrp="1"/>
          </p:cNvSpPr>
          <p:nvPr>
            <p:ph type="title"/>
          </p:nvPr>
        </p:nvSpPr>
        <p:spPr>
          <a:xfrm>
            <a:off x="457200" y="142985"/>
            <a:ext cx="8229600" cy="1143000"/>
          </a:xfrm>
        </p:spPr>
        <p:txBody>
          <a:bodyPr>
            <a:normAutofit fontScale="90000"/>
          </a:bodyPr>
          <a:lstStyle/>
          <a:p>
            <a:r>
              <a:rPr lang="en-US" sz="2400" dirty="0" smtClean="0">
                <a:solidFill>
                  <a:schemeClr val="bg1"/>
                </a:solidFill>
              </a:rPr>
              <a:t>Pulsars are neutron stars no longer undergoing fusion in their cores. They are stellar remnants, the dead cores of massive stars.</a:t>
            </a:r>
            <a:endParaRPr lang="en-US" sz="24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pernova_trim-3.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798165"/>
            <a:ext cx="9144000" cy="6092825"/>
          </a:xfrm>
          <a:prstGeom prst="rect">
            <a:avLst/>
          </a:prstGeom>
        </p:spPr>
      </p:pic>
      <p:sp>
        <p:nvSpPr>
          <p:cNvPr id="168963" name="Text Box 3"/>
          <p:cNvSpPr txBox="1">
            <a:spLocks noChangeArrowheads="1"/>
          </p:cNvSpPr>
          <p:nvPr/>
        </p:nvSpPr>
        <p:spPr bwMode="auto">
          <a:xfrm>
            <a:off x="222671" y="798165"/>
            <a:ext cx="8725459" cy="1384995"/>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400" dirty="0">
                <a:solidFill>
                  <a:schemeClr val="bg1"/>
                </a:solidFill>
              </a:rPr>
              <a:t>After a Type I supernova, little or nothing remains of the original star.</a:t>
            </a:r>
          </a:p>
          <a:p>
            <a:pPr eaLnBrk="1" hangingPunct="1">
              <a:spcBef>
                <a:spcPct val="50000"/>
              </a:spcBef>
            </a:pPr>
            <a:r>
              <a:rPr lang="en-US" sz="2400" dirty="0">
                <a:solidFill>
                  <a:schemeClr val="bg1"/>
                </a:solidFill>
              </a:rPr>
              <a:t>After a Type II supernova, part of the core may survive. It is very dense – as dense as an atomic nucleus – and is called a neutron star.</a:t>
            </a:r>
          </a:p>
        </p:txBody>
      </p:sp>
      <p:sp>
        <p:nvSpPr>
          <p:cNvPr id="168964"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Neutron Star Recap</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ightnew-146.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TextBox 9"/>
          <p:cNvSpPr txBox="1"/>
          <p:nvPr/>
        </p:nvSpPr>
        <p:spPr>
          <a:xfrm>
            <a:off x="2332295" y="62975"/>
            <a:ext cx="4479411" cy="646331"/>
          </a:xfrm>
          <a:prstGeom prst="rect">
            <a:avLst/>
          </a:prstGeom>
          <a:noFill/>
        </p:spPr>
        <p:txBody>
          <a:bodyPr wrap="none" rtlCol="0">
            <a:spAutoFit/>
          </a:bodyPr>
          <a:lstStyle/>
          <a:p>
            <a:r>
              <a:rPr lang="en-US" sz="3600" dirty="0" smtClean="0">
                <a:solidFill>
                  <a:schemeClr val="accent2">
                    <a:lumMod val="50000"/>
                    <a:lumOff val="50000"/>
                  </a:schemeClr>
                </a:solidFill>
              </a:rPr>
              <a:t>Neutron Star Fun Facts</a:t>
            </a:r>
            <a:endParaRPr lang="en-US" sz="3600" dirty="0">
              <a:solidFill>
                <a:schemeClr val="accent2">
                  <a:lumMod val="50000"/>
                  <a:lumOff val="50000"/>
                </a:schemeClr>
              </a:solidFill>
            </a:endParaRPr>
          </a:p>
        </p:txBody>
      </p:sp>
      <p:sp>
        <p:nvSpPr>
          <p:cNvPr id="11" name="TextBox 10"/>
          <p:cNvSpPr txBox="1"/>
          <p:nvPr/>
        </p:nvSpPr>
        <p:spPr>
          <a:xfrm>
            <a:off x="263908" y="708609"/>
            <a:ext cx="8609999" cy="1569660"/>
          </a:xfrm>
          <a:prstGeom prst="rect">
            <a:avLst/>
          </a:prstGeom>
          <a:noFill/>
        </p:spPr>
        <p:txBody>
          <a:bodyPr wrap="square" rtlCol="0">
            <a:spAutoFit/>
          </a:bodyPr>
          <a:lstStyle/>
          <a:p>
            <a:pPr marL="285750" indent="-285750">
              <a:buFont typeface="Arial"/>
              <a:buChar char="•"/>
            </a:pPr>
            <a:r>
              <a:rPr lang="en-US" sz="2400" dirty="0">
                <a:solidFill>
                  <a:schemeClr val="accent6">
                    <a:lumMod val="60000"/>
                    <a:lumOff val="40000"/>
                  </a:schemeClr>
                </a:solidFill>
              </a:rPr>
              <a:t>R≈15 km and M≈1.5 </a:t>
            </a:r>
            <a:r>
              <a:rPr lang="en-US" sz="2400" dirty="0" err="1">
                <a:solidFill>
                  <a:schemeClr val="accent6">
                    <a:lumMod val="60000"/>
                    <a:lumOff val="40000"/>
                  </a:schemeClr>
                </a:solidFill>
              </a:rPr>
              <a:t>M</a:t>
            </a:r>
            <a:r>
              <a:rPr lang="en-US" sz="2400" baseline="-25000" dirty="0" err="1">
                <a:solidFill>
                  <a:schemeClr val="accent6">
                    <a:lumMod val="60000"/>
                    <a:lumOff val="40000"/>
                  </a:schemeClr>
                </a:solidFill>
              </a:rPr>
              <a:t>Sun</a:t>
            </a:r>
            <a:endParaRPr lang="en-US" sz="2400" baseline="-250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Central density 2-</a:t>
            </a:r>
            <a:r>
              <a:rPr lang="en-US" sz="2400" dirty="0" smtClean="0">
                <a:solidFill>
                  <a:schemeClr val="accent6">
                    <a:lumMod val="60000"/>
                    <a:lumOff val="40000"/>
                  </a:schemeClr>
                </a:solidFill>
              </a:rPr>
              <a:t>10 times </a:t>
            </a:r>
            <a:r>
              <a:rPr lang="en-US" sz="2400" dirty="0">
                <a:solidFill>
                  <a:schemeClr val="accent6">
                    <a:lumMod val="60000"/>
                    <a:lumOff val="40000"/>
                  </a:schemeClr>
                </a:solidFill>
              </a:rPr>
              <a:t>that of atomic nucleus</a:t>
            </a:r>
          </a:p>
          <a:p>
            <a:pPr marL="742950" lvl="1" indent="-285750">
              <a:buFont typeface="Arial"/>
              <a:buChar char="•"/>
            </a:pPr>
            <a:r>
              <a:rPr lang="en-US" sz="2400" dirty="0">
                <a:solidFill>
                  <a:schemeClr val="accent6">
                    <a:lumMod val="60000"/>
                    <a:lumOff val="40000"/>
                  </a:schemeClr>
                </a:solidFill>
              </a:rPr>
              <a:t>1 teaspoon is about 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kg</a:t>
            </a:r>
          </a:p>
          <a:p>
            <a:pPr marL="742950" lvl="1" indent="-285750">
              <a:buFont typeface="Arial"/>
              <a:buChar char="•"/>
            </a:pPr>
            <a:r>
              <a:rPr lang="en-US" sz="2400" dirty="0">
                <a:solidFill>
                  <a:schemeClr val="accent6">
                    <a:lumMod val="60000"/>
                    <a:lumOff val="40000"/>
                  </a:schemeClr>
                </a:solidFill>
              </a:rPr>
              <a:t>a cube 300 meters on a side has the same mass as the Earth</a:t>
            </a:r>
          </a:p>
        </p:txBody>
      </p:sp>
      <p:sp>
        <p:nvSpPr>
          <p:cNvPr id="13" name="Rectangle 12"/>
          <p:cNvSpPr/>
          <p:nvPr/>
        </p:nvSpPr>
        <p:spPr>
          <a:xfrm>
            <a:off x="0" y="5065023"/>
            <a:ext cx="9144000"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119412" y="5399861"/>
            <a:ext cx="2107312"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329879" y="3879686"/>
            <a:ext cx="9286263" cy="1569660"/>
          </a:xfrm>
          <a:prstGeom prst="rect">
            <a:avLst/>
          </a:prstGeom>
          <a:noFill/>
        </p:spPr>
        <p:txBody>
          <a:bodyPr wrap="square" rtlCol="0">
            <a:spAutoFit/>
          </a:bodyPr>
          <a:lstStyle/>
          <a:p>
            <a:pPr marL="285750" indent="-285750">
              <a:buFont typeface="Arial"/>
              <a:buChar char="•"/>
            </a:pPr>
            <a:r>
              <a:rPr lang="en-US" sz="2400" dirty="0" smtClean="0">
                <a:solidFill>
                  <a:schemeClr val="accent6">
                    <a:lumMod val="60000"/>
                    <a:lumOff val="40000"/>
                  </a:schemeClr>
                </a:solidFill>
              </a:rPr>
              <a:t>Magnetic </a:t>
            </a:r>
            <a:r>
              <a:rPr lang="en-US" sz="2400" dirty="0">
                <a:solidFill>
                  <a:schemeClr val="accent6">
                    <a:lumMod val="60000"/>
                    <a:lumOff val="40000"/>
                  </a:schemeClr>
                </a:solidFill>
              </a:rPr>
              <a:t>field &gt;10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times that on Earth</a:t>
            </a:r>
          </a:p>
          <a:p>
            <a:pPr marL="742950" lvl="1" indent="-285750">
              <a:buFont typeface="Arial"/>
              <a:buChar char="•"/>
            </a:pPr>
            <a:r>
              <a:rPr lang="en-US" sz="2400" dirty="0">
                <a:solidFill>
                  <a:schemeClr val="accent6">
                    <a:lumMod val="60000"/>
                    <a:lumOff val="40000"/>
                  </a:schemeClr>
                </a:solidFill>
              </a:rPr>
              <a:t>erase credit cards from 30,000 km &amp; kill from 200 </a:t>
            </a:r>
            <a:r>
              <a:rPr lang="en-US" sz="2400" dirty="0" smtClean="0">
                <a:solidFill>
                  <a:schemeClr val="accent6">
                    <a:lumMod val="60000"/>
                    <a:lumOff val="40000"/>
                  </a:schemeClr>
                </a:solidFill>
              </a:rPr>
              <a:t>km</a:t>
            </a:r>
            <a:endParaRPr lang="en-US" sz="24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Spin frequencies from 0.1 Hz to 716 Hz → </a:t>
            </a:r>
            <a:r>
              <a:rPr lang="en-US" sz="2400" b="1" dirty="0">
                <a:solidFill>
                  <a:schemeClr val="accent6">
                    <a:lumMod val="60000"/>
                    <a:lumOff val="40000"/>
                  </a:schemeClr>
                </a:solidFill>
              </a:rPr>
              <a:t>pulsars</a:t>
            </a:r>
          </a:p>
          <a:p>
            <a:pPr marL="742950" lvl="1" indent="-285750">
              <a:buFont typeface="Arial"/>
              <a:buChar char="•"/>
            </a:pPr>
            <a:r>
              <a:rPr lang="en-US" sz="2400" dirty="0">
                <a:solidFill>
                  <a:schemeClr val="accent6">
                    <a:lumMod val="60000"/>
                    <a:lumOff val="40000"/>
                  </a:schemeClr>
                </a:solidFill>
              </a:rPr>
              <a:t>faster than a kitchen blender!</a:t>
            </a:r>
          </a:p>
        </p:txBody>
      </p:sp>
    </p:spTree>
    <p:extLst>
      <p:ext uri="{BB962C8B-B14F-4D97-AF65-F5344CB8AC3E}">
        <p14:creationId xmlns:p14="http://schemas.microsoft.com/office/powerpoint/2010/main" val="17409120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444500" y="977900"/>
            <a:ext cx="8089900" cy="5047536"/>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Important properties </a:t>
            </a:r>
            <a:r>
              <a:rPr lang="en-US" sz="2800" b="1" dirty="0"/>
              <a:t>of neutron</a:t>
            </a:r>
            <a:r>
              <a:rPr lang="en-US" sz="2800" b="1" dirty="0" smtClean="0"/>
              <a:t> stars:</a:t>
            </a:r>
          </a:p>
          <a:p>
            <a:pPr eaLnBrk="1" hangingPunct="1">
              <a:spcBef>
                <a:spcPct val="50000"/>
              </a:spcBef>
              <a:buClr>
                <a:schemeClr val="tx1"/>
              </a:buClr>
              <a:buFont typeface="Times" charset="0"/>
              <a:buChar char="•"/>
            </a:pPr>
            <a:r>
              <a:rPr lang="en-US" sz="2800" b="1" dirty="0" smtClean="0"/>
              <a:t> </a:t>
            </a:r>
            <a:r>
              <a:rPr lang="en-US" sz="2800" b="1" dirty="0" smtClean="0">
                <a:solidFill>
                  <a:schemeClr val="accent2">
                    <a:lumMod val="75000"/>
                    <a:lumOff val="25000"/>
                  </a:schemeClr>
                </a:solidFill>
              </a:rPr>
              <a:t>Mass and size </a:t>
            </a:r>
            <a:r>
              <a:rPr lang="en-US" sz="2800" b="1" dirty="0" smtClean="0"/>
              <a:t>– neutron stars are 10-20 km in radius and have approximately the mass of the sun, so they are </a:t>
            </a:r>
            <a:r>
              <a:rPr lang="en-US" sz="2800" b="1" dirty="0" smtClean="0">
                <a:solidFill>
                  <a:srgbClr val="FF0000"/>
                </a:solidFill>
              </a:rPr>
              <a:t>extremely</a:t>
            </a:r>
            <a:r>
              <a:rPr lang="en-US" sz="2800" b="1" dirty="0" smtClean="0"/>
              <a:t> dense</a:t>
            </a:r>
          </a:p>
          <a:p>
            <a:pPr eaLnBrk="1" hangingPunct="1">
              <a:spcBef>
                <a:spcPct val="50000"/>
              </a:spcBef>
              <a:buClr>
                <a:schemeClr val="tx1"/>
              </a:buClr>
              <a:buFont typeface="Times" charset="0"/>
              <a:buChar char="•"/>
            </a:pPr>
            <a:r>
              <a:rPr lang="en-US" sz="2800" b="1" dirty="0" smtClean="0">
                <a:solidFill>
                  <a:schemeClr val="accent2"/>
                </a:solidFill>
              </a:rPr>
              <a:t> </a:t>
            </a:r>
            <a:r>
              <a:rPr lang="en-US" sz="2800" b="1" dirty="0">
                <a:solidFill>
                  <a:srgbClr val="772399"/>
                </a:solidFill>
              </a:rPr>
              <a:t>Rotation</a:t>
            </a:r>
            <a:r>
              <a:rPr lang="en-US" sz="2800" b="1" dirty="0"/>
              <a:t> – as the parent star collapses, the neutron core spins very rapidly, conserving angular momentum. Typical periods are fractions of a second.</a:t>
            </a:r>
          </a:p>
          <a:p>
            <a:pPr eaLnBrk="1" hangingPunct="1">
              <a:spcBef>
                <a:spcPct val="50000"/>
              </a:spcBef>
              <a:buClr>
                <a:schemeClr val="tx1"/>
              </a:buClr>
              <a:buFont typeface="Times" charset="0"/>
              <a:buChar char="•"/>
            </a:pPr>
            <a:r>
              <a:rPr lang="en-US" sz="2800" b="1" dirty="0">
                <a:solidFill>
                  <a:schemeClr val="accent2"/>
                </a:solidFill>
              </a:rPr>
              <a:t> </a:t>
            </a:r>
            <a:r>
              <a:rPr lang="en-US" sz="2800" b="1" dirty="0">
                <a:solidFill>
                  <a:srgbClr val="772399"/>
                </a:solidFill>
              </a:rPr>
              <a:t>Magnetic field </a:t>
            </a:r>
            <a:r>
              <a:rPr lang="en-US" sz="2800" b="1" dirty="0"/>
              <a:t>– again as a result of the collapse, the neutron star’s magnetic field becomes enormously strong</a:t>
            </a:r>
            <a:r>
              <a:rPr lang="en-US" sz="2800" b="1" dirty="0" smtClean="0"/>
              <a:t>.</a:t>
            </a:r>
          </a:p>
        </p:txBody>
      </p:sp>
      <p:sp>
        <p:nvSpPr>
          <p:cNvPr id="173060" name="Rectangle 4"/>
          <p:cNvSpPr>
            <a:spLocks noGrp="1" noChangeArrowheads="1"/>
          </p:cNvSpPr>
          <p:nvPr>
            <p:ph type="title" idx="4294967295"/>
          </p:nvPr>
        </p:nvSpPr>
        <p:spPr>
          <a:xfrm>
            <a:off x="685800" y="177800"/>
            <a:ext cx="7772400" cy="482600"/>
          </a:xfrm>
        </p:spPr>
        <p:txBody>
          <a:bodyPr>
            <a:normAutofit fontScale="90000"/>
          </a:bodyPr>
          <a:lstStyle/>
          <a:p>
            <a:r>
              <a:rPr lang="en-US" sz="3600" b="1" dirty="0" smtClean="0">
                <a:solidFill>
                  <a:schemeClr val="tx1"/>
                </a:solidFill>
              </a:rPr>
              <a:t>Neutron </a:t>
            </a:r>
            <a:r>
              <a:rPr lang="en-US" sz="3600" b="1" dirty="0">
                <a:solidFill>
                  <a:schemeClr val="tx1"/>
                </a:solidFill>
              </a:rPr>
              <a:t>Stars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3"/>
          <p:cNvSpPr txBox="1">
            <a:spLocks noChangeArrowheads="1"/>
          </p:cNvSpPr>
          <p:nvPr/>
        </p:nvSpPr>
        <p:spPr bwMode="auto">
          <a:xfrm>
            <a:off x="457200" y="987425"/>
            <a:ext cx="8305800" cy="24415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first pulsar was discovered in 1967. It emitted extraordinarily regular pulses; nothing like it had ever been seen before.</a:t>
            </a:r>
          </a:p>
          <a:p>
            <a:pPr eaLnBrk="1" hangingPunct="1">
              <a:spcBef>
                <a:spcPct val="50000"/>
              </a:spcBef>
            </a:pPr>
            <a:r>
              <a:rPr lang="en-US" sz="2800" b="1"/>
              <a:t>After some initial confusion, it was realized that this was a neutron star, spinning very rapidly.</a:t>
            </a:r>
          </a:p>
        </p:txBody>
      </p:sp>
      <p:pic>
        <p:nvPicPr>
          <p:cNvPr id="175109" name="Picture 5" descr="13_02Figure"/>
          <p:cNvPicPr>
            <a:picLocks noChangeAspect="1" noChangeArrowheads="1"/>
          </p:cNvPicPr>
          <p:nvPr/>
        </p:nvPicPr>
        <p:blipFill>
          <a:blip r:embed="rId3"/>
          <a:srcRect b="8784"/>
          <a:stretch>
            <a:fillRect/>
          </a:stretch>
        </p:blipFill>
        <p:spPr bwMode="auto">
          <a:xfrm>
            <a:off x="296863" y="3919538"/>
            <a:ext cx="8548687" cy="1846262"/>
          </a:xfrm>
          <a:prstGeom prst="rect">
            <a:avLst/>
          </a:prstGeom>
          <a:noFill/>
        </p:spPr>
      </p:pic>
      <p:sp>
        <p:nvSpPr>
          <p:cNvPr id="175110" name="Rectangle 6"/>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23591</TotalTime>
  <Words>1640</Words>
  <Application>Microsoft Macintosh PowerPoint</Application>
  <PresentationFormat>On-screen Show (4:3)</PresentationFormat>
  <Paragraphs>165</Paragraphs>
  <Slides>36</Slides>
  <Notes>25</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Announcements</vt:lpstr>
      <vt:lpstr>PowerPoint Presentation</vt:lpstr>
      <vt:lpstr>Pulsars usually show all of the following EXCEPT</vt:lpstr>
      <vt:lpstr>Pulsars usually show all of the following EXCEPT</vt:lpstr>
      <vt:lpstr>Pulsars are neutron stars no longer undergoing fusion in their cores. They are stellar remnants, the dead cores of massive stars.</vt:lpstr>
      <vt:lpstr>Neutron Star Recap</vt:lpstr>
      <vt:lpstr>PowerPoint Presentation</vt:lpstr>
      <vt:lpstr>Neutron Stars</vt:lpstr>
      <vt:lpstr>Pulsars</vt:lpstr>
      <vt:lpstr>Pulsars</vt:lpstr>
      <vt:lpstr>Pulsars</vt:lpstr>
      <vt:lpstr>PowerPoint Presentation</vt:lpstr>
      <vt:lpstr>PowerPoint Presentation</vt:lpstr>
      <vt:lpstr>More on the deaths of massive stars</vt:lpstr>
      <vt:lpstr>PowerPoint Presentation</vt:lpstr>
      <vt:lpstr>PowerPoint Presentation</vt:lpstr>
      <vt:lpstr>PowerPoint Presentation</vt:lpstr>
      <vt:lpstr>PowerPoint Presentation</vt:lpstr>
      <vt:lpstr>No Exit: Black Holes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big is the event horizon?  It depends on the mass of the black hole</vt:lpstr>
      <vt:lpstr>PowerPoint Presentation</vt:lpstr>
      <vt:lpstr>PowerPoint Presentation</vt:lpstr>
      <vt:lpstr>PowerPoint Presentation</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751</cp:revision>
  <cp:lastPrinted>2010-10-25T19:26:28Z</cp:lastPrinted>
  <dcterms:created xsi:type="dcterms:W3CDTF">2013-03-13T16:55:45Z</dcterms:created>
  <dcterms:modified xsi:type="dcterms:W3CDTF">2014-03-12T16:58:40Z</dcterms:modified>
</cp:coreProperties>
</file>