
<file path=[Content_Types].xml><?xml version="1.0" encoding="utf-8"?>
<Types xmlns="http://schemas.openxmlformats.org/package/2006/content-types">
  <Default Extension="xml" ContentType="application/xml"/>
  <Default Extension="jpeg" ContentType="image/jpeg"/>
  <Default Extension="mpg" ContentType="video/unknown"/>
  <Default Extension="mp4" ContentType="video/unknown"/>
  <Default Extension="emf" ContentType="image/x-emf"/>
  <Default Extension="au" ContentType="audio/unknown"/>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492" r:id="rId2"/>
    <p:sldId id="624" r:id="rId3"/>
    <p:sldId id="642" r:id="rId4"/>
    <p:sldId id="625" r:id="rId5"/>
    <p:sldId id="626" r:id="rId6"/>
    <p:sldId id="627" r:id="rId7"/>
    <p:sldId id="628" r:id="rId8"/>
    <p:sldId id="629" r:id="rId9"/>
    <p:sldId id="630" r:id="rId10"/>
    <p:sldId id="631" r:id="rId11"/>
    <p:sldId id="632" r:id="rId12"/>
    <p:sldId id="634" r:id="rId13"/>
    <p:sldId id="635" r:id="rId14"/>
    <p:sldId id="637" r:id="rId15"/>
    <p:sldId id="638" r:id="rId16"/>
    <p:sldId id="639" r:id="rId17"/>
    <p:sldId id="640" r:id="rId18"/>
    <p:sldId id="641" r:id="rId19"/>
    <p:sldId id="604" r:id="rId20"/>
    <p:sldId id="605" r:id="rId21"/>
    <p:sldId id="449" r:id="rId22"/>
    <p:sldId id="562" r:id="rId23"/>
    <p:sldId id="450" r:id="rId24"/>
    <p:sldId id="563" r:id="rId25"/>
    <p:sldId id="457" r:id="rId26"/>
    <p:sldId id="451" r:id="rId27"/>
    <p:sldId id="452" r:id="rId28"/>
    <p:sldId id="453" r:id="rId29"/>
    <p:sldId id="454" r:id="rId30"/>
    <p:sldId id="455" r:id="rId31"/>
    <p:sldId id="475" r:id="rId32"/>
    <p:sldId id="476" r:id="rId33"/>
    <p:sldId id="493" r:id="rId34"/>
    <p:sldId id="494" r:id="rId35"/>
    <p:sldId id="495" r:id="rId36"/>
    <p:sldId id="608" r:id="rId37"/>
    <p:sldId id="609" r:id="rId38"/>
    <p:sldId id="498" r:id="rId39"/>
    <p:sldId id="499" r:id="rId40"/>
    <p:sldId id="500" r:id="rId41"/>
    <p:sldId id="617" r:id="rId42"/>
    <p:sldId id="503" r:id="rId43"/>
    <p:sldId id="504" r:id="rId44"/>
    <p:sldId id="622" r:id="rId45"/>
    <p:sldId id="505" r:id="rId46"/>
    <p:sldId id="610" r:id="rId47"/>
    <p:sldId id="506" r:id="rId48"/>
    <p:sldId id="507" r:id="rId49"/>
    <p:sldId id="623" r:id="rId50"/>
    <p:sldId id="508" r:id="rId51"/>
    <p:sldId id="509" r:id="rId52"/>
    <p:sldId id="510" r:id="rId53"/>
    <p:sldId id="618" r:id="rId54"/>
    <p:sldId id="511" r:id="rId55"/>
    <p:sldId id="512" r:id="rId56"/>
    <p:sldId id="514" r:id="rId57"/>
    <p:sldId id="515" r:id="rId58"/>
    <p:sldId id="619" r:id="rId59"/>
    <p:sldId id="620" r:id="rId60"/>
    <p:sldId id="513" r:id="rId61"/>
    <p:sldId id="612" r:id="rId62"/>
    <p:sldId id="613" r:id="rId63"/>
    <p:sldId id="621" r:id="rId64"/>
    <p:sldId id="614" r:id="rId65"/>
    <p:sldId id="61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58AFF"/>
    <a:srgbClr val="409DD6"/>
    <a:srgbClr val="215B80"/>
    <a:srgbClr val="FADE2D"/>
    <a:srgbClr val="DDD826"/>
    <a:srgbClr val="C6C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128" d="100"/>
          <a:sy n="128" d="100"/>
        </p:scale>
        <p:origin x="-2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6054A-33AE-A848-BE76-A63568DBB513}" type="datetimeFigureOut">
              <a:rPr lang="en-US" smtClean="0"/>
              <a:pPr/>
              <a:t>3/10/14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432A3A-95B2-0B4C-AE12-36CEB8906D85}" type="slidenum">
              <a:rPr lang="en-US" smtClean="0"/>
              <a:pPr/>
              <a:t>‹#›</a:t>
            </a:fld>
            <a:endParaRPr lang="en-US"/>
          </a:p>
        </p:txBody>
      </p:sp>
    </p:spTree>
    <p:extLst>
      <p:ext uri="{BB962C8B-B14F-4D97-AF65-F5344CB8AC3E}">
        <p14:creationId xmlns:p14="http://schemas.microsoft.com/office/powerpoint/2010/main" val="2181166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1591720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F4D3606-A7AE-2748-99C9-BB4F8C8008DC}" type="slidenum">
              <a:rPr lang="en-US"/>
              <a:pPr/>
              <a:t>10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40</a:t>
            </a:fld>
            <a:endParaRPr lang="en-US"/>
          </a:p>
        </p:txBody>
      </p:sp>
    </p:spTree>
    <p:extLst>
      <p:ext uri="{BB962C8B-B14F-4D97-AF65-F5344CB8AC3E}">
        <p14:creationId xmlns:p14="http://schemas.microsoft.com/office/powerpoint/2010/main" val="168295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42</a:t>
            </a:fld>
            <a:endParaRPr lang="en-US"/>
          </a:p>
        </p:txBody>
      </p:sp>
    </p:spTree>
    <p:extLst>
      <p:ext uri="{BB962C8B-B14F-4D97-AF65-F5344CB8AC3E}">
        <p14:creationId xmlns:p14="http://schemas.microsoft.com/office/powerpoint/2010/main" val="1739419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43</a:t>
            </a:fld>
            <a:endParaRPr lang="en-US"/>
          </a:p>
        </p:txBody>
      </p:sp>
    </p:spTree>
    <p:extLst>
      <p:ext uri="{BB962C8B-B14F-4D97-AF65-F5344CB8AC3E}">
        <p14:creationId xmlns:p14="http://schemas.microsoft.com/office/powerpoint/2010/main" val="160183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45</a:t>
            </a:fld>
            <a:endParaRPr lang="en-US"/>
          </a:p>
        </p:txBody>
      </p:sp>
    </p:spTree>
    <p:extLst>
      <p:ext uri="{BB962C8B-B14F-4D97-AF65-F5344CB8AC3E}">
        <p14:creationId xmlns:p14="http://schemas.microsoft.com/office/powerpoint/2010/main" val="324332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47</a:t>
            </a:fld>
            <a:endParaRPr lang="en-US"/>
          </a:p>
        </p:txBody>
      </p:sp>
    </p:spTree>
    <p:extLst>
      <p:ext uri="{BB962C8B-B14F-4D97-AF65-F5344CB8AC3E}">
        <p14:creationId xmlns:p14="http://schemas.microsoft.com/office/powerpoint/2010/main" val="1994269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48</a:t>
            </a:fld>
            <a:endParaRPr lang="en-US"/>
          </a:p>
        </p:txBody>
      </p:sp>
    </p:spTree>
    <p:extLst>
      <p:ext uri="{BB962C8B-B14F-4D97-AF65-F5344CB8AC3E}">
        <p14:creationId xmlns:p14="http://schemas.microsoft.com/office/powerpoint/2010/main" val="153228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8CE24-1A51-DE4B-9962-BF890B8B0030}" type="slidenum">
              <a:rPr lang="en-US"/>
              <a:pPr/>
              <a:t>49</a:t>
            </a:fld>
            <a:endParaRPr lang="en-US"/>
          </a:p>
        </p:txBody>
      </p:sp>
      <p:sp>
        <p:nvSpPr>
          <p:cNvPr id="180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50</a:t>
            </a:fld>
            <a:endParaRPr lang="en-US"/>
          </a:p>
        </p:txBody>
      </p:sp>
    </p:spTree>
    <p:extLst>
      <p:ext uri="{BB962C8B-B14F-4D97-AF65-F5344CB8AC3E}">
        <p14:creationId xmlns:p14="http://schemas.microsoft.com/office/powerpoint/2010/main" val="2525034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51</a:t>
            </a:fld>
            <a:endParaRPr lang="en-US"/>
          </a:p>
        </p:txBody>
      </p:sp>
    </p:spTree>
    <p:extLst>
      <p:ext uri="{BB962C8B-B14F-4D97-AF65-F5344CB8AC3E}">
        <p14:creationId xmlns:p14="http://schemas.microsoft.com/office/powerpoint/2010/main" val="366931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52</a:t>
            </a:fld>
            <a:endParaRPr lang="en-US"/>
          </a:p>
        </p:txBody>
      </p:sp>
    </p:spTree>
    <p:extLst>
      <p:ext uri="{BB962C8B-B14F-4D97-AF65-F5344CB8AC3E}">
        <p14:creationId xmlns:p14="http://schemas.microsoft.com/office/powerpoint/2010/main" val="253468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9782D-A5D3-104D-BFDF-03808B883B42}" type="slidenum">
              <a:rPr lang="en-US"/>
              <a:pPr/>
              <a:t>18</a:t>
            </a:fld>
            <a:endParaRPr lang="en-US"/>
          </a:p>
        </p:txBody>
      </p:sp>
      <p:sp>
        <p:nvSpPr>
          <p:cNvPr id="223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54</a:t>
            </a:fld>
            <a:endParaRPr lang="en-US"/>
          </a:p>
        </p:txBody>
      </p:sp>
    </p:spTree>
    <p:extLst>
      <p:ext uri="{BB962C8B-B14F-4D97-AF65-F5344CB8AC3E}">
        <p14:creationId xmlns:p14="http://schemas.microsoft.com/office/powerpoint/2010/main" val="2556966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55</a:t>
            </a:fld>
            <a:endParaRPr lang="en-US"/>
          </a:p>
        </p:txBody>
      </p:sp>
    </p:spTree>
    <p:extLst>
      <p:ext uri="{BB962C8B-B14F-4D97-AF65-F5344CB8AC3E}">
        <p14:creationId xmlns:p14="http://schemas.microsoft.com/office/powerpoint/2010/main" val="1950321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56</a:t>
            </a:fld>
            <a:endParaRPr lang="en-US"/>
          </a:p>
        </p:txBody>
      </p:sp>
    </p:spTree>
    <p:extLst>
      <p:ext uri="{BB962C8B-B14F-4D97-AF65-F5344CB8AC3E}">
        <p14:creationId xmlns:p14="http://schemas.microsoft.com/office/powerpoint/2010/main" val="3544892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57</a:t>
            </a:fld>
            <a:endParaRPr lang="en-US"/>
          </a:p>
        </p:txBody>
      </p:sp>
    </p:spTree>
    <p:extLst>
      <p:ext uri="{BB962C8B-B14F-4D97-AF65-F5344CB8AC3E}">
        <p14:creationId xmlns:p14="http://schemas.microsoft.com/office/powerpoint/2010/main" val="1983113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60</a:t>
            </a:fld>
            <a:endParaRPr lang="en-US"/>
          </a:p>
        </p:txBody>
      </p:sp>
    </p:spTree>
    <p:extLst>
      <p:ext uri="{BB962C8B-B14F-4D97-AF65-F5344CB8AC3E}">
        <p14:creationId xmlns:p14="http://schemas.microsoft.com/office/powerpoint/2010/main" val="14732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33</a:t>
            </a:fld>
            <a:endParaRPr lang="en-US"/>
          </a:p>
        </p:txBody>
      </p:sp>
    </p:spTree>
    <p:extLst>
      <p:ext uri="{BB962C8B-B14F-4D97-AF65-F5344CB8AC3E}">
        <p14:creationId xmlns:p14="http://schemas.microsoft.com/office/powerpoint/2010/main" val="43670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34</a:t>
            </a:fld>
            <a:endParaRPr lang="en-US"/>
          </a:p>
        </p:txBody>
      </p:sp>
    </p:spTree>
    <p:extLst>
      <p:ext uri="{BB962C8B-B14F-4D97-AF65-F5344CB8AC3E}">
        <p14:creationId xmlns:p14="http://schemas.microsoft.com/office/powerpoint/2010/main" val="94927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val="169751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36</a:t>
            </a:fld>
            <a:endParaRPr lang="en-US"/>
          </a:p>
        </p:txBody>
      </p:sp>
    </p:spTree>
    <p:extLst>
      <p:ext uri="{BB962C8B-B14F-4D97-AF65-F5344CB8AC3E}">
        <p14:creationId xmlns:p14="http://schemas.microsoft.com/office/powerpoint/2010/main" val="169751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37</a:t>
            </a:fld>
            <a:endParaRPr lang="en-US"/>
          </a:p>
        </p:txBody>
      </p:sp>
    </p:spTree>
    <p:extLst>
      <p:ext uri="{BB962C8B-B14F-4D97-AF65-F5344CB8AC3E}">
        <p14:creationId xmlns:p14="http://schemas.microsoft.com/office/powerpoint/2010/main" val="169751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38</a:t>
            </a:fld>
            <a:endParaRPr lang="en-US"/>
          </a:p>
        </p:txBody>
      </p:sp>
    </p:spTree>
    <p:extLst>
      <p:ext uri="{BB962C8B-B14F-4D97-AF65-F5344CB8AC3E}">
        <p14:creationId xmlns:p14="http://schemas.microsoft.com/office/powerpoint/2010/main" val="181244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39</a:t>
            </a:fld>
            <a:endParaRPr lang="en-US"/>
          </a:p>
        </p:txBody>
      </p:sp>
    </p:spTree>
    <p:extLst>
      <p:ext uri="{BB962C8B-B14F-4D97-AF65-F5344CB8AC3E}">
        <p14:creationId xmlns:p14="http://schemas.microsoft.com/office/powerpoint/2010/main" val="7820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3/10/14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3/10/14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3/10/14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3/10/14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g"/><Relationship Id="rId2" Type="http://schemas.openxmlformats.org/officeDocument/2006/relationships/video" Target="../media/media1.m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png"/><Relationship Id="rId1" Type="http://schemas.microsoft.com/office/2007/relationships/media" Target="../media/media3.mov"/><Relationship Id="rId2" Type="http://schemas.openxmlformats.org/officeDocument/2006/relationships/video" Target="../media/media3.mo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4.png"/><Relationship Id="rId1" Type="http://schemas.microsoft.com/office/2007/relationships/media" Target="../media/media4.mov"/><Relationship Id="rId2" Type="http://schemas.openxmlformats.org/officeDocument/2006/relationships/video" Target="../media/media4.mo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49.jpeg"/><Relationship Id="rId6" Type="http://schemas.openxmlformats.org/officeDocument/2006/relationships/image" Target="../media/image50.png"/><Relationship Id="rId1" Type="http://schemas.microsoft.com/office/2007/relationships/media" Target="../media/media5.au"/><Relationship Id="rId2" Type="http://schemas.openxmlformats.org/officeDocument/2006/relationships/audio" Target="../media/media5.au"/></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54.png"/><Relationship Id="rId1" Type="http://schemas.microsoft.com/office/2007/relationships/media" Target="../media/media6.mp4"/><Relationship Id="rId2" Type="http://schemas.openxmlformats.org/officeDocument/2006/relationships/video" Target="../media/media6.mp4"/></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5.png"/><Relationship Id="rId1" Type="http://schemas.microsoft.com/office/2007/relationships/media" Target="../media/media3.mov"/><Relationship Id="rId2" Type="http://schemas.openxmlformats.org/officeDocument/2006/relationships/video" Target="../media/media3.mov"/></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57.png"/><Relationship Id="rId1" Type="http://schemas.microsoft.com/office/2007/relationships/media" Target="../media/media7.mp4"/><Relationship Id="rId2" Type="http://schemas.openxmlformats.org/officeDocument/2006/relationships/video" Target="../media/media7.mp4"/></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9.png"/><Relationship Id="rId1" Type="http://schemas.microsoft.com/office/2007/relationships/media" Target="../media/media8.mpg"/><Relationship Id="rId2" Type="http://schemas.openxmlformats.org/officeDocument/2006/relationships/video" Target="../media/media8.m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microsoft.com/office/2007/relationships/media" Target="../media/media10.au"/><Relationship Id="rId4" Type="http://schemas.openxmlformats.org/officeDocument/2006/relationships/audio" Target="../media/media10.au"/><Relationship Id="rId5" Type="http://schemas.microsoft.com/office/2007/relationships/media" Target="../media/media11.au"/><Relationship Id="rId6" Type="http://schemas.openxmlformats.org/officeDocument/2006/relationships/audio" Target="../media/media11.au"/><Relationship Id="rId7" Type="http://schemas.openxmlformats.org/officeDocument/2006/relationships/slideLayout" Target="../slideLayouts/slideLayout7.xml"/><Relationship Id="rId8" Type="http://schemas.openxmlformats.org/officeDocument/2006/relationships/notesSlide" Target="../notesSlides/notesSlide24.xml"/><Relationship Id="rId9" Type="http://schemas.openxmlformats.org/officeDocument/2006/relationships/image" Target="../media/image50.png"/><Relationship Id="rId1" Type="http://schemas.microsoft.com/office/2007/relationships/media" Target="../media/media9.au"/><Relationship Id="rId2" Type="http://schemas.openxmlformats.org/officeDocument/2006/relationships/audio" Target="../media/media9.au"/></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1.png"/><Relationship Id="rId1" Type="http://schemas.microsoft.com/office/2007/relationships/media" Target="../media/media12.mov"/><Relationship Id="rId2" Type="http://schemas.openxmlformats.org/officeDocument/2006/relationships/video" Target="../media/media12.mo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46"/>
            <a:ext cx="8229600" cy="880046"/>
          </a:xfrm>
        </p:spPr>
        <p:txBody>
          <a:bodyPr/>
          <a:lstStyle/>
          <a:p>
            <a:r>
              <a:rPr lang="en-US" b="1" dirty="0" smtClean="0"/>
              <a:t>Announcements</a:t>
            </a:r>
            <a:endParaRPr lang="en-US" b="1" dirty="0"/>
          </a:p>
        </p:txBody>
      </p:sp>
      <p:sp>
        <p:nvSpPr>
          <p:cNvPr id="3" name="Content Placeholder 2"/>
          <p:cNvSpPr>
            <a:spLocks noGrp="1"/>
          </p:cNvSpPr>
          <p:nvPr>
            <p:ph idx="1"/>
          </p:nvPr>
        </p:nvSpPr>
        <p:spPr>
          <a:xfrm>
            <a:off x="148448" y="929992"/>
            <a:ext cx="8791436" cy="5507931"/>
          </a:xfrm>
        </p:spPr>
        <p:txBody>
          <a:bodyPr>
            <a:noAutofit/>
          </a:bodyPr>
          <a:lstStyle/>
          <a:p>
            <a:r>
              <a:rPr lang="en-US" sz="2800" b="1" dirty="0" smtClean="0"/>
              <a:t>Quiz 7 </a:t>
            </a:r>
            <a:r>
              <a:rPr lang="en-US" sz="2800" dirty="0" smtClean="0"/>
              <a:t>due tonight</a:t>
            </a:r>
            <a:r>
              <a:rPr lang="en-US" sz="2800" dirty="0" smtClean="0"/>
              <a:t>, practic</a:t>
            </a:r>
            <a:r>
              <a:rPr lang="en-US" sz="2800" dirty="0" smtClean="0"/>
              <a:t>e problems in</a:t>
            </a:r>
            <a:r>
              <a:rPr lang="en-US" sz="2800" dirty="0" smtClean="0"/>
              <a:t> </a:t>
            </a:r>
            <a:r>
              <a:rPr lang="en-US" sz="2800" b="1" dirty="0" smtClean="0"/>
              <a:t>Problem Sets 7A, 7B </a:t>
            </a:r>
            <a:endParaRPr lang="en-US" sz="2800" dirty="0" smtClean="0"/>
          </a:p>
          <a:p>
            <a:r>
              <a:rPr lang="en-US" sz="2800" dirty="0" smtClean="0"/>
              <a:t>Approximate schedule for this week:</a:t>
            </a:r>
          </a:p>
          <a:p>
            <a:pPr lvl="1"/>
            <a:r>
              <a:rPr lang="en-US" dirty="0" smtClean="0"/>
              <a:t>Today: </a:t>
            </a:r>
            <a:r>
              <a:rPr lang="en-US" dirty="0" smtClean="0"/>
              <a:t>Finish Chapter 12, Sections </a:t>
            </a:r>
            <a:r>
              <a:rPr lang="en-US" dirty="0" smtClean="0"/>
              <a:t>13.1 – 13.3</a:t>
            </a:r>
          </a:p>
          <a:p>
            <a:pPr lvl="1"/>
            <a:r>
              <a:rPr lang="en-US" dirty="0" smtClean="0"/>
              <a:t>Wednesday: 13.4 – 13.6</a:t>
            </a:r>
          </a:p>
          <a:p>
            <a:pPr lvl="1"/>
            <a:r>
              <a:rPr lang="en-US" dirty="0" smtClean="0"/>
              <a:t>Friday: 13.7 – 13.8</a:t>
            </a:r>
          </a:p>
          <a:p>
            <a:r>
              <a:rPr lang="en-US" sz="2800" dirty="0" smtClean="0"/>
              <a:t>Next midterm: Wednesday after spring break, March 26</a:t>
            </a:r>
          </a:p>
          <a:p>
            <a:r>
              <a:rPr lang="en-US" sz="2800" dirty="0" smtClean="0"/>
              <a:t>Midterm will cover Chapter 3 and  Chapters 9-12 (first part of today’s lecture) – </a:t>
            </a:r>
            <a:r>
              <a:rPr lang="en-US" sz="2800" dirty="0"/>
              <a:t>this </a:t>
            </a:r>
            <a:r>
              <a:rPr lang="en-US" sz="2800" dirty="0" smtClean="0"/>
              <a:t>is the material </a:t>
            </a:r>
            <a:r>
              <a:rPr lang="en-US" sz="2800" dirty="0"/>
              <a:t>since last midterm</a:t>
            </a:r>
            <a:endParaRPr lang="en-US" sz="2800" dirty="0" smtClean="0"/>
          </a:p>
          <a:p>
            <a:r>
              <a:rPr lang="en-US" sz="2800" dirty="0" smtClean="0"/>
              <a:t>Review in class Monday March 24</a:t>
            </a:r>
            <a:endParaRPr lang="en-US" sz="2800" dirty="0"/>
          </a:p>
        </p:txBody>
      </p:sp>
    </p:spTree>
    <p:extLst>
      <p:ext uri="{BB962C8B-B14F-4D97-AF65-F5344CB8AC3E}">
        <p14:creationId xmlns:p14="http://schemas.microsoft.com/office/powerpoint/2010/main" val="3775725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85800" y="0"/>
            <a:ext cx="7772400" cy="1219200"/>
          </a:xfrm>
        </p:spPr>
        <p:txBody>
          <a:bodyPr>
            <a:normAutofit fontScale="90000"/>
          </a:bodyPr>
          <a:lstStyle/>
          <a:p>
            <a:r>
              <a:rPr lang="en-US" b="1" dirty="0" smtClean="0">
                <a:solidFill>
                  <a:schemeClr val="accent2"/>
                </a:solidFill>
              </a:rPr>
              <a:t>Summary: Two </a:t>
            </a:r>
            <a:r>
              <a:rPr lang="en-US" b="1" dirty="0">
                <a:solidFill>
                  <a:schemeClr val="accent2"/>
                </a:solidFill>
              </a:rPr>
              <a:t>types of supernovae</a:t>
            </a:r>
          </a:p>
        </p:txBody>
      </p:sp>
      <p:sp>
        <p:nvSpPr>
          <p:cNvPr id="39939" name="Rectangle 3"/>
          <p:cNvSpPr>
            <a:spLocks noGrp="1" noChangeArrowheads="1"/>
          </p:cNvSpPr>
          <p:nvPr>
            <p:ph type="body" idx="1"/>
          </p:nvPr>
        </p:nvSpPr>
        <p:spPr>
          <a:xfrm>
            <a:off x="466244" y="1322750"/>
            <a:ext cx="8456692" cy="4126678"/>
          </a:xfrm>
        </p:spPr>
        <p:txBody>
          <a:bodyPr>
            <a:noAutofit/>
          </a:bodyPr>
          <a:lstStyle/>
          <a:p>
            <a:pPr marL="0" indent="0">
              <a:buNone/>
            </a:pPr>
            <a:r>
              <a:rPr lang="en-US" b="1" dirty="0" smtClean="0">
                <a:solidFill>
                  <a:srgbClr val="A50021"/>
                </a:solidFill>
              </a:rPr>
              <a:t>Type I</a:t>
            </a:r>
            <a:r>
              <a:rPr lang="en-US" b="1" dirty="0">
                <a:solidFill>
                  <a:srgbClr val="A50021"/>
                </a:solidFill>
              </a:rPr>
              <a:t>:</a:t>
            </a:r>
            <a:r>
              <a:rPr lang="en-US" b="1" dirty="0" smtClean="0">
                <a:solidFill>
                  <a:srgbClr val="A50021"/>
                </a:solidFill>
              </a:rPr>
              <a:t> </a:t>
            </a:r>
            <a:r>
              <a:rPr lang="en-US" dirty="0">
                <a:solidFill>
                  <a:srgbClr val="A50021"/>
                </a:solidFill>
              </a:rPr>
              <a:t>The collapse of an accreting white dwarf </a:t>
            </a:r>
            <a:r>
              <a:rPr lang="en-US" dirty="0" smtClean="0">
                <a:solidFill>
                  <a:srgbClr val="A50021"/>
                </a:solidFill>
              </a:rPr>
              <a:t>when </a:t>
            </a:r>
            <a:r>
              <a:rPr lang="en-US" dirty="0">
                <a:solidFill>
                  <a:srgbClr val="A50021"/>
                </a:solidFill>
              </a:rPr>
              <a:t>its mass </a:t>
            </a:r>
            <a:r>
              <a:rPr lang="en-US" dirty="0" smtClean="0">
                <a:solidFill>
                  <a:srgbClr val="A50021"/>
                </a:solidFill>
              </a:rPr>
              <a:t>reaches 1.4 solar masses.</a:t>
            </a:r>
          </a:p>
          <a:p>
            <a:pPr marL="0" indent="0">
              <a:buFontTx/>
              <a:buChar char=""/>
            </a:pPr>
            <a:endParaRPr lang="en-US" dirty="0" smtClean="0">
              <a:solidFill>
                <a:srgbClr val="A50021"/>
              </a:solidFill>
            </a:endParaRPr>
          </a:p>
          <a:p>
            <a:pPr marL="0" indent="0">
              <a:buNone/>
            </a:pPr>
            <a:r>
              <a:rPr lang="en-US" b="1" dirty="0" smtClean="0">
                <a:solidFill>
                  <a:srgbClr val="A50021"/>
                </a:solidFill>
              </a:rPr>
              <a:t>Type II</a:t>
            </a:r>
            <a:r>
              <a:rPr lang="en-US" b="1" dirty="0">
                <a:solidFill>
                  <a:srgbClr val="A50021"/>
                </a:solidFill>
              </a:rPr>
              <a:t>:</a:t>
            </a:r>
            <a:r>
              <a:rPr lang="en-US" b="1" dirty="0" smtClean="0">
                <a:solidFill>
                  <a:srgbClr val="A50021"/>
                </a:solidFill>
              </a:rPr>
              <a:t> </a:t>
            </a:r>
            <a:r>
              <a:rPr lang="en-US" dirty="0">
                <a:solidFill>
                  <a:srgbClr val="A50021"/>
                </a:solidFill>
              </a:rPr>
              <a:t>The collapse of the iron core of a massive </a:t>
            </a:r>
            <a:r>
              <a:rPr lang="en-US" dirty="0" smtClean="0">
                <a:solidFill>
                  <a:srgbClr val="A50021"/>
                </a:solidFill>
              </a:rPr>
              <a:t>star when </a:t>
            </a:r>
            <a:r>
              <a:rPr lang="en-US" dirty="0">
                <a:solidFill>
                  <a:srgbClr val="A50021"/>
                </a:solidFill>
              </a:rPr>
              <a:t>its mass reaches </a:t>
            </a:r>
            <a:r>
              <a:rPr lang="en-US" dirty="0" smtClean="0">
                <a:solidFill>
                  <a:srgbClr val="A50021"/>
                </a:solidFill>
              </a:rPr>
              <a:t>1.4 solar masses. </a:t>
            </a:r>
            <a:r>
              <a:rPr lang="en-US" dirty="0">
                <a:solidFill>
                  <a:srgbClr val="A50021"/>
                </a:solidFill>
              </a:rPr>
              <a:t>The energy</a:t>
            </a:r>
            <a:r>
              <a:rPr lang="en-US" dirty="0" smtClean="0">
                <a:solidFill>
                  <a:srgbClr val="A50021"/>
                </a:solidFill>
              </a:rPr>
              <a:t> of matter </a:t>
            </a:r>
            <a:r>
              <a:rPr lang="en-US" dirty="0">
                <a:solidFill>
                  <a:srgbClr val="A50021"/>
                </a:solidFill>
              </a:rPr>
              <a:t>falling during the gravitational </a:t>
            </a:r>
            <a:r>
              <a:rPr lang="en-US" dirty="0" smtClean="0">
                <a:solidFill>
                  <a:srgbClr val="A50021"/>
                </a:solidFill>
              </a:rPr>
              <a:t>collapse </a:t>
            </a:r>
            <a:r>
              <a:rPr lang="en-US" dirty="0">
                <a:solidFill>
                  <a:srgbClr val="A50021"/>
                </a:solidFill>
              </a:rPr>
              <a:t>(and then </a:t>
            </a:r>
            <a:r>
              <a:rPr lang="en-US" dirty="0" smtClean="0">
                <a:solidFill>
                  <a:srgbClr val="A50021"/>
                </a:solidFill>
              </a:rPr>
              <a:t>rebounding) </a:t>
            </a:r>
            <a:r>
              <a:rPr lang="en-US" dirty="0">
                <a:solidFill>
                  <a:srgbClr val="A50021"/>
                </a:solidFill>
              </a:rPr>
              <a:t>is the energy that explodes </a:t>
            </a:r>
            <a:r>
              <a:rPr lang="en-US" dirty="0" smtClean="0">
                <a:solidFill>
                  <a:srgbClr val="A50021"/>
                </a:solidFill>
              </a:rPr>
              <a:t>the </a:t>
            </a:r>
            <a:r>
              <a:rPr lang="en-US" dirty="0">
                <a:solidFill>
                  <a:srgbClr val="A50021"/>
                </a:solidFill>
              </a:rPr>
              <a:t>rest of the star. </a:t>
            </a:r>
            <a:br>
              <a:rPr lang="en-US" dirty="0">
                <a:solidFill>
                  <a:srgbClr val="A50021"/>
                </a:solidFill>
              </a:rPr>
            </a:br>
            <a:endParaRPr lang="en-US" dirty="0">
              <a:solidFill>
                <a:srgbClr val="A50021"/>
              </a:solidFill>
            </a:endParaRPr>
          </a:p>
        </p:txBody>
      </p:sp>
    </p:spTree>
    <p:extLst>
      <p:ext uri="{BB962C8B-B14F-4D97-AF65-F5344CB8AC3E}">
        <p14:creationId xmlns:p14="http://schemas.microsoft.com/office/powerpoint/2010/main" val="4638662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C:\103\star_neb\vela_remnant.jpg"/>
          <p:cNvPicPr>
            <a:picLocks noChangeAspect="1" noChangeArrowheads="1"/>
          </p:cNvPicPr>
          <p:nvPr/>
        </p:nvPicPr>
        <p:blipFill>
          <a:blip r:embed="rId2"/>
          <a:srcRect/>
          <a:stretch>
            <a:fillRect/>
          </a:stretch>
        </p:blipFill>
        <p:spPr bwMode="auto">
          <a:xfrm>
            <a:off x="1905000" y="0"/>
            <a:ext cx="5830888" cy="7291388"/>
          </a:xfrm>
          <a:prstGeom prst="rect">
            <a:avLst/>
          </a:prstGeom>
          <a:noFill/>
          <a:ln w="9525">
            <a:noFill/>
            <a:miter lim="800000"/>
            <a:headEnd/>
            <a:tailEnd/>
          </a:ln>
        </p:spPr>
      </p:pic>
    </p:spTree>
    <p:extLst>
      <p:ext uri="{BB962C8B-B14F-4D97-AF65-F5344CB8AC3E}">
        <p14:creationId xmlns:p14="http://schemas.microsoft.com/office/powerpoint/2010/main" val="28078055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6248400"/>
            <a:ext cx="8686800" cy="609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31747" name="Picture 3" descr="D:\ART\CH22\F22_24.JPG"/>
          <p:cNvPicPr>
            <a:picLocks noChangeAspect="1" noChangeArrowheads="1"/>
          </p:cNvPicPr>
          <p:nvPr/>
        </p:nvPicPr>
        <p:blipFill>
          <a:blip r:embed="rId2"/>
          <a:srcRect/>
          <a:stretch>
            <a:fillRect/>
          </a:stretch>
        </p:blipFill>
        <p:spPr bwMode="auto">
          <a:xfrm>
            <a:off x="0" y="-112713"/>
            <a:ext cx="9144000" cy="6970713"/>
          </a:xfrm>
          <a:prstGeom prst="rect">
            <a:avLst/>
          </a:prstGeom>
          <a:noFill/>
          <a:ln w="9525">
            <a:noFill/>
            <a:miter lim="800000"/>
            <a:headEnd/>
            <a:tailEnd/>
          </a:ln>
        </p:spPr>
      </p:pic>
    </p:spTree>
    <p:extLst>
      <p:ext uri="{BB962C8B-B14F-4D97-AF65-F5344CB8AC3E}">
        <p14:creationId xmlns:p14="http://schemas.microsoft.com/office/powerpoint/2010/main" val="30936819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srcRect/>
          <a:stretch>
            <a:fillRect/>
          </a:stretch>
        </p:blipFill>
        <p:spPr bwMode="auto">
          <a:xfrm>
            <a:off x="414461" y="-955627"/>
            <a:ext cx="8241384" cy="8811366"/>
          </a:xfrm>
          <a:prstGeom prst="rect">
            <a:avLst/>
          </a:prstGeom>
          <a:noFill/>
          <a:ln w="9525">
            <a:noFill/>
            <a:miter lim="800000"/>
            <a:headEnd/>
            <a:tailEnd/>
          </a:ln>
          <a:effectLst/>
        </p:spPr>
      </p:pic>
    </p:spTree>
    <p:extLst>
      <p:ext uri="{BB962C8B-B14F-4D97-AF65-F5344CB8AC3E}">
        <p14:creationId xmlns:p14="http://schemas.microsoft.com/office/powerpoint/2010/main" val="3134347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013200"/>
            <a:ext cx="2857500" cy="2844800"/>
          </a:xfrm>
          <a:prstGeom prst="rect">
            <a:avLst/>
          </a:prstGeom>
        </p:spPr>
      </p:pic>
      <p:pic>
        <p:nvPicPr>
          <p:cNvPr id="4" name="Picture 3"/>
          <p:cNvPicPr>
            <a:picLocks noChangeAspect="1"/>
          </p:cNvPicPr>
          <p:nvPr/>
        </p:nvPicPr>
        <p:blipFill>
          <a:blip r:embed="rId3"/>
          <a:stretch>
            <a:fillRect/>
          </a:stretch>
        </p:blipFill>
        <p:spPr>
          <a:xfrm>
            <a:off x="2857500" y="3949700"/>
            <a:ext cx="2794000" cy="2908300"/>
          </a:xfrm>
          <a:prstGeom prst="rect">
            <a:avLst/>
          </a:prstGeom>
        </p:spPr>
      </p:pic>
      <p:pic>
        <p:nvPicPr>
          <p:cNvPr id="5" name="Picture 4"/>
          <p:cNvPicPr>
            <a:picLocks noChangeAspect="1"/>
          </p:cNvPicPr>
          <p:nvPr/>
        </p:nvPicPr>
        <p:blipFill>
          <a:blip r:embed="rId4"/>
          <a:stretch>
            <a:fillRect/>
          </a:stretch>
        </p:blipFill>
        <p:spPr>
          <a:xfrm>
            <a:off x="5461000" y="-82550"/>
            <a:ext cx="3683000" cy="2114550"/>
          </a:xfrm>
          <a:prstGeom prst="rect">
            <a:avLst/>
          </a:prstGeom>
        </p:spPr>
      </p:pic>
      <p:pic>
        <p:nvPicPr>
          <p:cNvPr id="6" name="Picture 5"/>
          <p:cNvPicPr>
            <a:picLocks noChangeAspect="1"/>
          </p:cNvPicPr>
          <p:nvPr/>
        </p:nvPicPr>
        <p:blipFill>
          <a:blip r:embed="rId5"/>
          <a:stretch>
            <a:fillRect/>
          </a:stretch>
        </p:blipFill>
        <p:spPr>
          <a:xfrm>
            <a:off x="5461000" y="4381500"/>
            <a:ext cx="3683000" cy="2476500"/>
          </a:xfrm>
          <a:prstGeom prst="rect">
            <a:avLst/>
          </a:prstGeom>
        </p:spPr>
      </p:pic>
      <p:pic>
        <p:nvPicPr>
          <p:cNvPr id="7" name="Picture 6"/>
          <p:cNvPicPr>
            <a:picLocks noChangeAspect="1"/>
          </p:cNvPicPr>
          <p:nvPr/>
        </p:nvPicPr>
        <p:blipFill>
          <a:blip r:embed="rId6"/>
          <a:stretch>
            <a:fillRect/>
          </a:stretch>
        </p:blipFill>
        <p:spPr>
          <a:xfrm>
            <a:off x="0" y="1301750"/>
            <a:ext cx="2844800" cy="2844800"/>
          </a:xfrm>
          <a:prstGeom prst="rect">
            <a:avLst/>
          </a:prstGeom>
        </p:spPr>
      </p:pic>
      <p:pic>
        <p:nvPicPr>
          <p:cNvPr id="8" name="Picture 7"/>
          <p:cNvPicPr>
            <a:picLocks noChangeAspect="1"/>
          </p:cNvPicPr>
          <p:nvPr/>
        </p:nvPicPr>
        <p:blipFill>
          <a:blip r:embed="rId7"/>
          <a:stretch>
            <a:fillRect/>
          </a:stretch>
        </p:blipFill>
        <p:spPr>
          <a:xfrm>
            <a:off x="2806700" y="1155700"/>
            <a:ext cx="2844800" cy="2857500"/>
          </a:xfrm>
          <a:prstGeom prst="rect">
            <a:avLst/>
          </a:prstGeom>
        </p:spPr>
      </p:pic>
      <p:pic>
        <p:nvPicPr>
          <p:cNvPr id="2" name="Picture 1"/>
          <p:cNvPicPr>
            <a:picLocks noChangeAspect="1"/>
          </p:cNvPicPr>
          <p:nvPr/>
        </p:nvPicPr>
        <p:blipFill>
          <a:blip r:embed="rId8"/>
          <a:stretch>
            <a:fillRect/>
          </a:stretch>
        </p:blipFill>
        <p:spPr>
          <a:xfrm>
            <a:off x="5651500" y="1778000"/>
            <a:ext cx="3492500" cy="2794000"/>
          </a:xfrm>
          <a:prstGeom prst="rect">
            <a:avLst/>
          </a:prstGeom>
        </p:spPr>
      </p:pic>
      <p:pic>
        <p:nvPicPr>
          <p:cNvPr id="9" name="Picture 8"/>
          <p:cNvPicPr>
            <a:picLocks noChangeAspect="1"/>
          </p:cNvPicPr>
          <p:nvPr/>
        </p:nvPicPr>
        <p:blipFill>
          <a:blip r:embed="rId9"/>
          <a:stretch>
            <a:fillRect/>
          </a:stretch>
        </p:blipFill>
        <p:spPr>
          <a:xfrm>
            <a:off x="-203200" y="-812800"/>
            <a:ext cx="5848350" cy="2463800"/>
          </a:xfrm>
          <a:prstGeom prst="rect">
            <a:avLst/>
          </a:prstGeom>
        </p:spPr>
      </p:pic>
    </p:spTree>
    <p:extLst>
      <p:ext uri="{BB962C8B-B14F-4D97-AF65-F5344CB8AC3E}">
        <p14:creationId xmlns:p14="http://schemas.microsoft.com/office/powerpoint/2010/main" val="11838164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srcRect/>
          <a:stretch>
            <a:fillRect/>
          </a:stretch>
        </p:blipFill>
        <p:spPr bwMode="auto">
          <a:xfrm>
            <a:off x="-131450" y="0"/>
            <a:ext cx="6976544" cy="6976544"/>
          </a:xfrm>
          <a:prstGeom prst="rect">
            <a:avLst/>
          </a:prstGeom>
          <a:noFill/>
          <a:ln w="9525">
            <a:noFill/>
            <a:miter lim="800000"/>
            <a:headEnd/>
            <a:tailEnd/>
          </a:ln>
          <a:effectLst/>
        </p:spPr>
      </p:pic>
      <p:sp>
        <p:nvSpPr>
          <p:cNvPr id="3" name="Content Placeholder 2"/>
          <p:cNvSpPr>
            <a:spLocks noGrp="1"/>
          </p:cNvSpPr>
          <p:nvPr>
            <p:ph idx="1"/>
          </p:nvPr>
        </p:nvSpPr>
        <p:spPr>
          <a:xfrm>
            <a:off x="5789482" y="3966569"/>
            <a:ext cx="3354518" cy="2891431"/>
          </a:xfrm>
        </p:spPr>
        <p:txBody>
          <a:bodyPr>
            <a:normAutofit/>
          </a:bodyPr>
          <a:lstStyle/>
          <a:p>
            <a:r>
              <a:rPr lang="en-US" sz="2400" dirty="0" smtClean="0">
                <a:solidFill>
                  <a:srgbClr val="FFFFFF"/>
                </a:solidFill>
              </a:rPr>
              <a:t>One of the most famous supernova remnants is the Crab Nebula</a:t>
            </a:r>
          </a:p>
          <a:p>
            <a:r>
              <a:rPr lang="en-US" sz="2400" dirty="0" smtClean="0">
                <a:solidFill>
                  <a:srgbClr val="FFFFFF"/>
                </a:solidFill>
              </a:rPr>
              <a:t>Supernova was in 1054: recorded by Chinese astronomers</a:t>
            </a:r>
          </a:p>
        </p:txBody>
      </p:sp>
    </p:spTree>
    <p:extLst>
      <p:ext uri="{BB962C8B-B14F-4D97-AF65-F5344CB8AC3E}">
        <p14:creationId xmlns:p14="http://schemas.microsoft.com/office/powerpoint/2010/main" val="1225949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2.jpeg"/>
          <p:cNvPicPr>
            <a:picLocks noChangeAspect="1"/>
          </p:cNvPicPr>
          <p:nvPr/>
        </p:nvPicPr>
        <p:blipFill>
          <a:blip r:embed="rId2"/>
          <a:stretch>
            <a:fillRect/>
          </a:stretch>
        </p:blipFill>
        <p:spPr>
          <a:xfrm>
            <a:off x="482457" y="0"/>
            <a:ext cx="8128000" cy="5397500"/>
          </a:xfrm>
          <a:prstGeom prst="rect">
            <a:avLst/>
          </a:prstGeom>
        </p:spPr>
      </p:pic>
      <p:sp>
        <p:nvSpPr>
          <p:cNvPr id="3" name="Content Placeholder 2"/>
          <p:cNvSpPr>
            <a:spLocks noGrp="1"/>
          </p:cNvSpPr>
          <p:nvPr>
            <p:ph idx="1"/>
          </p:nvPr>
        </p:nvSpPr>
        <p:spPr>
          <a:xfrm>
            <a:off x="185025" y="5397500"/>
            <a:ext cx="8958975" cy="1460500"/>
          </a:xfrm>
        </p:spPr>
        <p:txBody>
          <a:bodyPr>
            <a:normAutofit/>
          </a:bodyPr>
          <a:lstStyle/>
          <a:p>
            <a:r>
              <a:rPr lang="en-US" sz="2800" dirty="0" smtClean="0"/>
              <a:t>Crab Supernova was in 1054</a:t>
            </a:r>
            <a:r>
              <a:rPr lang="en-US" sz="2800" dirty="0"/>
              <a:t> </a:t>
            </a:r>
            <a:r>
              <a:rPr lang="en-US" sz="2800" dirty="0" smtClean="0"/>
              <a:t>-- </a:t>
            </a:r>
            <a:r>
              <a:rPr lang="en-US" sz="2800" dirty="0"/>
              <a:t>p</a:t>
            </a:r>
            <a:r>
              <a:rPr lang="en-US" sz="2800" dirty="0" smtClean="0"/>
              <a:t>robably also observed by the Anasazi in North America</a:t>
            </a:r>
            <a:endParaRPr lang="en-US" sz="2800" dirty="0"/>
          </a:p>
        </p:txBody>
      </p:sp>
    </p:spTree>
    <p:extLst>
      <p:ext uri="{BB962C8B-B14F-4D97-AF65-F5344CB8AC3E}">
        <p14:creationId xmlns:p14="http://schemas.microsoft.com/office/powerpoint/2010/main" val="3753590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l-3.jpeg"/>
          <p:cNvPicPr>
            <a:picLocks noChangeAspect="1"/>
          </p:cNvPicPr>
          <p:nvPr/>
        </p:nvPicPr>
        <p:blipFill>
          <a:blip r:embed="rId2"/>
          <a:stretch>
            <a:fillRect/>
          </a:stretch>
        </p:blipFill>
        <p:spPr>
          <a:xfrm>
            <a:off x="2059152" y="183929"/>
            <a:ext cx="5283200" cy="6223000"/>
          </a:xfrm>
          <a:prstGeom prst="rect">
            <a:avLst/>
          </a:prstGeom>
        </p:spPr>
      </p:pic>
    </p:spTree>
    <p:extLst>
      <p:ext uri="{BB962C8B-B14F-4D97-AF65-F5344CB8AC3E}">
        <p14:creationId xmlns:p14="http://schemas.microsoft.com/office/powerpoint/2010/main" val="2704265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101600"/>
            <a:ext cx="8229600" cy="1189038"/>
          </a:xfrm>
        </p:spPr>
        <p:txBody>
          <a:bodyPr/>
          <a:lstStyle/>
          <a:p>
            <a:r>
              <a:rPr lang="en-US" sz="3600" b="1" dirty="0" smtClean="0">
                <a:solidFill>
                  <a:schemeClr val="tx1"/>
                </a:solidFill>
              </a:rPr>
              <a:t>Evolution </a:t>
            </a:r>
            <a:r>
              <a:rPr lang="en-US" sz="3600" b="1" dirty="0">
                <a:solidFill>
                  <a:schemeClr val="tx1"/>
                </a:solidFill>
              </a:rPr>
              <a:t>of Stars More Massive than the Sun</a:t>
            </a:r>
          </a:p>
        </p:txBody>
      </p:sp>
      <p:pic>
        <p:nvPicPr>
          <p:cNvPr id="222212" name="Picture 4" descr="12_Table03"/>
          <p:cNvPicPr>
            <a:picLocks noChangeAspect="1" noChangeArrowheads="1"/>
          </p:cNvPicPr>
          <p:nvPr/>
        </p:nvPicPr>
        <p:blipFill>
          <a:blip r:embed="rId3"/>
          <a:srcRect b="2907"/>
          <a:stretch>
            <a:fillRect/>
          </a:stretch>
        </p:blipFill>
        <p:spPr bwMode="auto">
          <a:xfrm>
            <a:off x="434975" y="1549400"/>
            <a:ext cx="8270875" cy="4927600"/>
          </a:xfrm>
          <a:prstGeom prst="rect">
            <a:avLst/>
          </a:prstGeom>
          <a:noFill/>
        </p:spPr>
      </p:pic>
    </p:spTree>
    <p:extLst>
      <p:ext uri="{BB962C8B-B14F-4D97-AF65-F5344CB8AC3E}">
        <p14:creationId xmlns:p14="http://schemas.microsoft.com/office/powerpoint/2010/main" val="29987606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954"/>
            <a:ext cx="8229600" cy="1143000"/>
          </a:xfrm>
        </p:spPr>
        <p:txBody>
          <a:bodyPr>
            <a:noAutofit/>
          </a:bodyPr>
          <a:lstStyle/>
          <a:p>
            <a:r>
              <a:rPr lang="en-US" sz="3600" dirty="0" smtClean="0"/>
              <a:t>Which of these is the most likely mass of the star shown in this diagram?</a:t>
            </a:r>
            <a:endParaRPr lang="en-US" sz="3600" dirty="0"/>
          </a:p>
        </p:txBody>
      </p:sp>
      <p:pic>
        <p:nvPicPr>
          <p:cNvPr id="5" name="Picture 4"/>
          <p:cNvPicPr>
            <a:picLocks noChangeAspect="1"/>
          </p:cNvPicPr>
          <p:nvPr/>
        </p:nvPicPr>
        <p:blipFill>
          <a:blip r:embed="rId2"/>
          <a:stretch>
            <a:fillRect/>
          </a:stretch>
        </p:blipFill>
        <p:spPr>
          <a:xfrm>
            <a:off x="5798148" y="1575081"/>
            <a:ext cx="1220575" cy="913688"/>
          </a:xfrm>
          <a:prstGeom prst="rect">
            <a:avLst/>
          </a:prstGeom>
        </p:spPr>
      </p:pic>
      <p:pic>
        <p:nvPicPr>
          <p:cNvPr id="6" name="Picture 5"/>
          <p:cNvPicPr>
            <a:picLocks noChangeAspect="1"/>
          </p:cNvPicPr>
          <p:nvPr/>
        </p:nvPicPr>
        <p:blipFill>
          <a:blip r:embed="rId3"/>
          <a:stretch>
            <a:fillRect/>
          </a:stretch>
        </p:blipFill>
        <p:spPr>
          <a:xfrm>
            <a:off x="5793292" y="2902009"/>
            <a:ext cx="1221983" cy="910360"/>
          </a:xfrm>
          <a:prstGeom prst="rect">
            <a:avLst/>
          </a:prstGeom>
        </p:spPr>
      </p:pic>
      <p:pic>
        <p:nvPicPr>
          <p:cNvPr id="7" name="Picture 6"/>
          <p:cNvPicPr>
            <a:picLocks noChangeAspect="1"/>
          </p:cNvPicPr>
          <p:nvPr/>
        </p:nvPicPr>
        <p:blipFill>
          <a:blip r:embed="rId4"/>
          <a:stretch>
            <a:fillRect/>
          </a:stretch>
        </p:blipFill>
        <p:spPr>
          <a:xfrm>
            <a:off x="5793292" y="4266735"/>
            <a:ext cx="1225431" cy="905906"/>
          </a:xfrm>
          <a:prstGeom prst="rect">
            <a:avLst/>
          </a:prstGeom>
        </p:spPr>
      </p:pic>
      <p:pic>
        <p:nvPicPr>
          <p:cNvPr id="8" name="Picture 7"/>
          <p:cNvPicPr>
            <a:picLocks noChangeAspect="1"/>
          </p:cNvPicPr>
          <p:nvPr/>
        </p:nvPicPr>
        <p:blipFill>
          <a:blip r:embed="rId5"/>
          <a:stretch>
            <a:fillRect/>
          </a:stretch>
        </p:blipFill>
        <p:spPr>
          <a:xfrm>
            <a:off x="5803004" y="5453831"/>
            <a:ext cx="1220575" cy="907517"/>
          </a:xfrm>
          <a:prstGeom prst="rect">
            <a:avLst/>
          </a:prstGeom>
        </p:spPr>
      </p:pic>
      <p:sp>
        <p:nvSpPr>
          <p:cNvPr id="9" name="TextBox 8"/>
          <p:cNvSpPr txBox="1"/>
          <p:nvPr/>
        </p:nvSpPr>
        <p:spPr>
          <a:xfrm>
            <a:off x="7139037" y="1728515"/>
            <a:ext cx="1372633" cy="523220"/>
          </a:xfrm>
          <a:prstGeom prst="rect">
            <a:avLst/>
          </a:prstGeom>
          <a:noFill/>
        </p:spPr>
        <p:txBody>
          <a:bodyPr wrap="none" rtlCol="0">
            <a:spAutoFit/>
          </a:bodyPr>
          <a:lstStyle/>
          <a:p>
            <a:r>
              <a:rPr lang="en-US" sz="2800" dirty="0" smtClean="0"/>
              <a:t>0.4 </a:t>
            </a:r>
            <a:r>
              <a:rPr lang="en-US" sz="2800" dirty="0" err="1" smtClean="0"/>
              <a:t>M</a:t>
            </a:r>
            <a:r>
              <a:rPr lang="en-US" sz="2800" baseline="-25000" dirty="0" err="1" smtClean="0"/>
              <a:t>sun</a:t>
            </a:r>
            <a:endParaRPr lang="en-US" sz="2800" baseline="-25000" dirty="0"/>
          </a:p>
        </p:txBody>
      </p:sp>
      <p:pic>
        <p:nvPicPr>
          <p:cNvPr id="13" name="Picture 12" descr="massivestar_core_KL.jpg"/>
          <p:cNvPicPr>
            <a:picLocks noChangeAspect="1"/>
          </p:cNvPicPr>
          <p:nvPr/>
        </p:nvPicPr>
        <p:blipFill>
          <a:blip r:embed="rId6"/>
          <a:stretch>
            <a:fillRect/>
          </a:stretch>
        </p:blipFill>
        <p:spPr>
          <a:xfrm>
            <a:off x="229749" y="1662535"/>
            <a:ext cx="5312319" cy="4604899"/>
          </a:xfrm>
          <a:prstGeom prst="rect">
            <a:avLst/>
          </a:prstGeom>
        </p:spPr>
      </p:pic>
      <p:sp>
        <p:nvSpPr>
          <p:cNvPr id="14" name="TextBox 13"/>
          <p:cNvSpPr txBox="1"/>
          <p:nvPr/>
        </p:nvSpPr>
        <p:spPr>
          <a:xfrm>
            <a:off x="7188519" y="3035599"/>
            <a:ext cx="1099997" cy="523220"/>
          </a:xfrm>
          <a:prstGeom prst="rect">
            <a:avLst/>
          </a:prstGeom>
          <a:noFill/>
        </p:spPr>
        <p:txBody>
          <a:bodyPr wrap="none" rtlCol="0">
            <a:spAutoFit/>
          </a:bodyPr>
          <a:lstStyle/>
          <a:p>
            <a:r>
              <a:rPr lang="en-US" sz="2800" dirty="0"/>
              <a:t>1</a:t>
            </a:r>
            <a:r>
              <a:rPr lang="en-US" sz="2800" dirty="0" smtClean="0"/>
              <a:t> </a:t>
            </a:r>
            <a:r>
              <a:rPr lang="en-US" sz="2800" dirty="0" err="1" smtClean="0"/>
              <a:t>M</a:t>
            </a:r>
            <a:r>
              <a:rPr lang="en-US" sz="2800" baseline="-25000" dirty="0" err="1" smtClean="0"/>
              <a:t>sun</a:t>
            </a:r>
            <a:endParaRPr lang="en-US" sz="2800" baseline="-25000" dirty="0"/>
          </a:p>
        </p:txBody>
      </p:sp>
      <p:sp>
        <p:nvSpPr>
          <p:cNvPr id="15" name="TextBox 14"/>
          <p:cNvSpPr txBox="1"/>
          <p:nvPr/>
        </p:nvSpPr>
        <p:spPr>
          <a:xfrm>
            <a:off x="7275355" y="4425161"/>
            <a:ext cx="1099997" cy="523220"/>
          </a:xfrm>
          <a:prstGeom prst="rect">
            <a:avLst/>
          </a:prstGeom>
          <a:noFill/>
        </p:spPr>
        <p:txBody>
          <a:bodyPr wrap="none" rtlCol="0">
            <a:spAutoFit/>
          </a:bodyPr>
          <a:lstStyle/>
          <a:p>
            <a:r>
              <a:rPr lang="en-US" sz="2800" dirty="0" smtClean="0"/>
              <a:t>4 </a:t>
            </a:r>
            <a:r>
              <a:rPr lang="en-US" sz="2800" dirty="0" err="1" smtClean="0"/>
              <a:t>M</a:t>
            </a:r>
            <a:r>
              <a:rPr lang="en-US" sz="2800" baseline="-25000" dirty="0" err="1" smtClean="0"/>
              <a:t>sun</a:t>
            </a:r>
            <a:endParaRPr lang="en-US" sz="2800" baseline="-25000" dirty="0"/>
          </a:p>
        </p:txBody>
      </p:sp>
      <p:sp>
        <p:nvSpPr>
          <p:cNvPr id="16" name="TextBox 15"/>
          <p:cNvSpPr txBox="1"/>
          <p:nvPr/>
        </p:nvSpPr>
        <p:spPr>
          <a:xfrm>
            <a:off x="7291849" y="5649962"/>
            <a:ext cx="1281988" cy="523220"/>
          </a:xfrm>
          <a:prstGeom prst="rect">
            <a:avLst/>
          </a:prstGeom>
          <a:noFill/>
        </p:spPr>
        <p:txBody>
          <a:bodyPr wrap="none" rtlCol="0">
            <a:spAutoFit/>
          </a:bodyPr>
          <a:lstStyle/>
          <a:p>
            <a:r>
              <a:rPr lang="en-US" sz="2800" dirty="0" smtClean="0"/>
              <a:t>10 </a:t>
            </a:r>
            <a:r>
              <a:rPr lang="en-US" sz="2800" dirty="0" err="1" smtClean="0"/>
              <a:t>M</a:t>
            </a:r>
            <a:r>
              <a:rPr lang="en-US" sz="2800" baseline="-25000" dirty="0" err="1" smtClean="0"/>
              <a:t>sun</a:t>
            </a:r>
            <a:endParaRPr lang="en-US" sz="2800" baseline="-25000" dirty="0"/>
          </a:p>
        </p:txBody>
      </p:sp>
    </p:spTree>
    <p:extLst>
      <p:ext uri="{BB962C8B-B14F-4D97-AF65-F5344CB8AC3E}">
        <p14:creationId xmlns:p14="http://schemas.microsoft.com/office/powerpoint/2010/main" val="3087500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5934"/>
            <a:ext cx="8229600" cy="4790229"/>
          </a:xfrm>
        </p:spPr>
        <p:txBody>
          <a:bodyPr>
            <a:noAutofit/>
          </a:bodyPr>
          <a:lstStyle/>
          <a:p>
            <a:r>
              <a:rPr lang="en-US" sz="2800" dirty="0" smtClean="0"/>
              <a:t>Reminder: this is the last week to turn in astronomy news summary for </a:t>
            </a:r>
            <a:r>
              <a:rPr lang="en-US" sz="2800" b="1" dirty="0" smtClean="0"/>
              <a:t>extra credit</a:t>
            </a:r>
          </a:p>
          <a:p>
            <a:r>
              <a:rPr lang="en-US" sz="2800" dirty="0" smtClean="0"/>
              <a:t>Summary </a:t>
            </a:r>
            <a:r>
              <a:rPr lang="en-US" sz="2800" i="1" dirty="0" smtClean="0"/>
              <a:t>in your own words </a:t>
            </a:r>
            <a:r>
              <a:rPr lang="en-US" sz="2800" dirty="0" smtClean="0"/>
              <a:t>of an astronomy-related story in the news</a:t>
            </a:r>
          </a:p>
          <a:p>
            <a:pPr lvl="1"/>
            <a:r>
              <a:rPr lang="en-US" dirty="0" smtClean="0"/>
              <a:t>Explain what, how and why it’s important</a:t>
            </a:r>
          </a:p>
          <a:p>
            <a:pPr lvl="1"/>
            <a:r>
              <a:rPr lang="en-US" dirty="0" smtClean="0"/>
              <a:t>At least three sources required, must be cited</a:t>
            </a:r>
          </a:p>
          <a:p>
            <a:r>
              <a:rPr lang="en-US" sz="2800" dirty="0" smtClean="0"/>
              <a:t>Turn in any time in class until Friday, or email electronic copy</a:t>
            </a:r>
          </a:p>
          <a:p>
            <a:r>
              <a:rPr lang="en-US" sz="2800" dirty="0" smtClean="0"/>
              <a:t>Info on D2L</a:t>
            </a:r>
          </a:p>
          <a:p>
            <a:r>
              <a:rPr lang="en-US" sz="2800" dirty="0" smtClean="0"/>
              <a:t>+1% on final grade</a:t>
            </a:r>
            <a:endParaRPr lang="en-US" sz="2800" dirty="0"/>
          </a:p>
        </p:txBody>
      </p:sp>
      <p:sp>
        <p:nvSpPr>
          <p:cNvPr id="5" name="Title 1"/>
          <p:cNvSpPr txBox="1">
            <a:spLocks/>
          </p:cNvSpPr>
          <p:nvPr/>
        </p:nvSpPr>
        <p:spPr>
          <a:xfrm>
            <a:off x="457200" y="274638"/>
            <a:ext cx="8229600" cy="880046"/>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Announcements II</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954"/>
            <a:ext cx="8229600" cy="1143000"/>
          </a:xfrm>
        </p:spPr>
        <p:txBody>
          <a:bodyPr>
            <a:noAutofit/>
          </a:bodyPr>
          <a:lstStyle/>
          <a:p>
            <a:r>
              <a:rPr lang="en-US" sz="3600" dirty="0" smtClean="0"/>
              <a:t>Which of these is the most likely mass of the star shown in this diagram?</a:t>
            </a:r>
            <a:endParaRPr lang="en-US" sz="3600" dirty="0"/>
          </a:p>
        </p:txBody>
      </p:sp>
      <p:pic>
        <p:nvPicPr>
          <p:cNvPr id="5" name="Picture 4"/>
          <p:cNvPicPr>
            <a:picLocks noChangeAspect="1"/>
          </p:cNvPicPr>
          <p:nvPr/>
        </p:nvPicPr>
        <p:blipFill>
          <a:blip r:embed="rId2"/>
          <a:stretch>
            <a:fillRect/>
          </a:stretch>
        </p:blipFill>
        <p:spPr>
          <a:xfrm>
            <a:off x="5798148" y="1575081"/>
            <a:ext cx="1220575" cy="913688"/>
          </a:xfrm>
          <a:prstGeom prst="rect">
            <a:avLst/>
          </a:prstGeom>
        </p:spPr>
      </p:pic>
      <p:pic>
        <p:nvPicPr>
          <p:cNvPr id="6" name="Picture 5"/>
          <p:cNvPicPr>
            <a:picLocks noChangeAspect="1"/>
          </p:cNvPicPr>
          <p:nvPr/>
        </p:nvPicPr>
        <p:blipFill>
          <a:blip r:embed="rId3"/>
          <a:stretch>
            <a:fillRect/>
          </a:stretch>
        </p:blipFill>
        <p:spPr>
          <a:xfrm>
            <a:off x="5793292" y="2902009"/>
            <a:ext cx="1221983" cy="910360"/>
          </a:xfrm>
          <a:prstGeom prst="rect">
            <a:avLst/>
          </a:prstGeom>
        </p:spPr>
      </p:pic>
      <p:pic>
        <p:nvPicPr>
          <p:cNvPr id="7" name="Picture 6"/>
          <p:cNvPicPr>
            <a:picLocks noChangeAspect="1"/>
          </p:cNvPicPr>
          <p:nvPr/>
        </p:nvPicPr>
        <p:blipFill>
          <a:blip r:embed="rId4"/>
          <a:stretch>
            <a:fillRect/>
          </a:stretch>
        </p:blipFill>
        <p:spPr>
          <a:xfrm>
            <a:off x="5793292" y="4266735"/>
            <a:ext cx="1225431" cy="905906"/>
          </a:xfrm>
          <a:prstGeom prst="rect">
            <a:avLst/>
          </a:prstGeom>
        </p:spPr>
      </p:pic>
      <p:pic>
        <p:nvPicPr>
          <p:cNvPr id="8" name="Picture 7"/>
          <p:cNvPicPr>
            <a:picLocks noChangeAspect="1"/>
          </p:cNvPicPr>
          <p:nvPr/>
        </p:nvPicPr>
        <p:blipFill>
          <a:blip r:embed="rId5"/>
          <a:stretch>
            <a:fillRect/>
          </a:stretch>
        </p:blipFill>
        <p:spPr>
          <a:xfrm>
            <a:off x="5803004" y="5453831"/>
            <a:ext cx="1220575" cy="907517"/>
          </a:xfrm>
          <a:prstGeom prst="rect">
            <a:avLst/>
          </a:prstGeom>
        </p:spPr>
      </p:pic>
      <p:sp>
        <p:nvSpPr>
          <p:cNvPr id="9" name="TextBox 8"/>
          <p:cNvSpPr txBox="1"/>
          <p:nvPr/>
        </p:nvSpPr>
        <p:spPr>
          <a:xfrm>
            <a:off x="7139037" y="1728515"/>
            <a:ext cx="1372633" cy="523220"/>
          </a:xfrm>
          <a:prstGeom prst="rect">
            <a:avLst/>
          </a:prstGeom>
          <a:noFill/>
        </p:spPr>
        <p:txBody>
          <a:bodyPr wrap="none" rtlCol="0">
            <a:spAutoFit/>
          </a:bodyPr>
          <a:lstStyle/>
          <a:p>
            <a:r>
              <a:rPr lang="en-US" sz="2800" dirty="0" smtClean="0"/>
              <a:t>0.4 </a:t>
            </a:r>
            <a:r>
              <a:rPr lang="en-US" sz="2800" dirty="0" err="1" smtClean="0"/>
              <a:t>M</a:t>
            </a:r>
            <a:r>
              <a:rPr lang="en-US" sz="2800" baseline="-25000" dirty="0" err="1" smtClean="0"/>
              <a:t>sun</a:t>
            </a:r>
            <a:endParaRPr lang="en-US" sz="2800" baseline="-25000" dirty="0"/>
          </a:p>
        </p:txBody>
      </p:sp>
      <p:pic>
        <p:nvPicPr>
          <p:cNvPr id="13" name="Picture 12" descr="massivestar_core_KL.jpg"/>
          <p:cNvPicPr>
            <a:picLocks noChangeAspect="1"/>
          </p:cNvPicPr>
          <p:nvPr/>
        </p:nvPicPr>
        <p:blipFill>
          <a:blip r:embed="rId6"/>
          <a:stretch>
            <a:fillRect/>
          </a:stretch>
        </p:blipFill>
        <p:spPr>
          <a:xfrm>
            <a:off x="229749" y="1662535"/>
            <a:ext cx="5312319" cy="4604899"/>
          </a:xfrm>
          <a:prstGeom prst="rect">
            <a:avLst/>
          </a:prstGeom>
        </p:spPr>
      </p:pic>
      <p:sp>
        <p:nvSpPr>
          <p:cNvPr id="14" name="TextBox 13"/>
          <p:cNvSpPr txBox="1"/>
          <p:nvPr/>
        </p:nvSpPr>
        <p:spPr>
          <a:xfrm>
            <a:off x="7188519" y="3035599"/>
            <a:ext cx="1099997" cy="523220"/>
          </a:xfrm>
          <a:prstGeom prst="rect">
            <a:avLst/>
          </a:prstGeom>
          <a:noFill/>
        </p:spPr>
        <p:txBody>
          <a:bodyPr wrap="none" rtlCol="0">
            <a:spAutoFit/>
          </a:bodyPr>
          <a:lstStyle/>
          <a:p>
            <a:r>
              <a:rPr lang="en-US" sz="2800" dirty="0"/>
              <a:t>1</a:t>
            </a:r>
            <a:r>
              <a:rPr lang="en-US" sz="2800" dirty="0" smtClean="0"/>
              <a:t> </a:t>
            </a:r>
            <a:r>
              <a:rPr lang="en-US" sz="2800" dirty="0" err="1" smtClean="0"/>
              <a:t>M</a:t>
            </a:r>
            <a:r>
              <a:rPr lang="en-US" sz="2800" baseline="-25000" dirty="0" err="1" smtClean="0"/>
              <a:t>sun</a:t>
            </a:r>
            <a:endParaRPr lang="en-US" sz="2800" baseline="-25000" dirty="0"/>
          </a:p>
        </p:txBody>
      </p:sp>
      <p:sp>
        <p:nvSpPr>
          <p:cNvPr id="15" name="TextBox 14"/>
          <p:cNvSpPr txBox="1"/>
          <p:nvPr/>
        </p:nvSpPr>
        <p:spPr>
          <a:xfrm>
            <a:off x="7275355" y="4425161"/>
            <a:ext cx="1099997" cy="523220"/>
          </a:xfrm>
          <a:prstGeom prst="rect">
            <a:avLst/>
          </a:prstGeom>
          <a:noFill/>
        </p:spPr>
        <p:txBody>
          <a:bodyPr wrap="none" rtlCol="0">
            <a:spAutoFit/>
          </a:bodyPr>
          <a:lstStyle/>
          <a:p>
            <a:r>
              <a:rPr lang="en-US" sz="2800" dirty="0" smtClean="0"/>
              <a:t>4 </a:t>
            </a:r>
            <a:r>
              <a:rPr lang="en-US" sz="2800" dirty="0" err="1" smtClean="0"/>
              <a:t>M</a:t>
            </a:r>
            <a:r>
              <a:rPr lang="en-US" sz="2800" baseline="-25000" dirty="0" err="1" smtClean="0"/>
              <a:t>sun</a:t>
            </a:r>
            <a:endParaRPr lang="en-US" sz="2800" baseline="-25000" dirty="0"/>
          </a:p>
        </p:txBody>
      </p:sp>
      <p:sp>
        <p:nvSpPr>
          <p:cNvPr id="16" name="TextBox 15"/>
          <p:cNvSpPr txBox="1"/>
          <p:nvPr/>
        </p:nvSpPr>
        <p:spPr>
          <a:xfrm>
            <a:off x="7291849" y="5649962"/>
            <a:ext cx="1281988" cy="523220"/>
          </a:xfrm>
          <a:prstGeom prst="rect">
            <a:avLst/>
          </a:prstGeom>
          <a:noFill/>
        </p:spPr>
        <p:txBody>
          <a:bodyPr wrap="none" rtlCol="0">
            <a:spAutoFit/>
          </a:bodyPr>
          <a:lstStyle/>
          <a:p>
            <a:r>
              <a:rPr lang="en-US" sz="2800" dirty="0" smtClean="0"/>
              <a:t>10 </a:t>
            </a:r>
            <a:r>
              <a:rPr lang="en-US" sz="2800" dirty="0" err="1" smtClean="0"/>
              <a:t>M</a:t>
            </a:r>
            <a:r>
              <a:rPr lang="en-US" sz="2800" baseline="-25000" dirty="0" err="1" smtClean="0"/>
              <a:t>sun</a:t>
            </a:r>
            <a:endParaRPr lang="en-US" sz="2800" baseline="-25000" dirty="0"/>
          </a:p>
        </p:txBody>
      </p:sp>
      <p:sp>
        <p:nvSpPr>
          <p:cNvPr id="12" name="Oval 11"/>
          <p:cNvSpPr/>
          <p:nvPr/>
        </p:nvSpPr>
        <p:spPr>
          <a:xfrm>
            <a:off x="7221661" y="5483149"/>
            <a:ext cx="1418995" cy="910360"/>
          </a:xfrm>
          <a:prstGeom prst="ellipse">
            <a:avLst/>
          </a:prstGeom>
          <a:noFill/>
          <a:ln w="101600">
            <a:solidFill>
              <a:srgbClr val="409DD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513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0"/>
            <a:ext cx="7772400" cy="1143000"/>
          </a:xfrm>
        </p:spPr>
        <p:txBody>
          <a:bodyPr/>
          <a:lstStyle/>
          <a:p>
            <a:r>
              <a:rPr lang="en-US" b="1" dirty="0">
                <a:solidFill>
                  <a:schemeClr val="accent2"/>
                </a:solidFill>
              </a:rPr>
              <a:t>The </a:t>
            </a:r>
            <a:r>
              <a:rPr lang="en-US" b="1" dirty="0" smtClean="0">
                <a:solidFill>
                  <a:schemeClr val="accent2"/>
                </a:solidFill>
              </a:rPr>
              <a:t>Ages </a:t>
            </a:r>
            <a:r>
              <a:rPr lang="en-US" b="1" dirty="0">
                <a:solidFill>
                  <a:schemeClr val="accent2"/>
                </a:solidFill>
              </a:rPr>
              <a:t>of Star Clusters </a:t>
            </a:r>
          </a:p>
        </p:txBody>
      </p:sp>
      <p:sp>
        <p:nvSpPr>
          <p:cNvPr id="35843" name="Rectangle 3"/>
          <p:cNvSpPr>
            <a:spLocks noGrp="1" noChangeArrowheads="1"/>
          </p:cNvSpPr>
          <p:nvPr>
            <p:ph type="body" idx="1"/>
          </p:nvPr>
        </p:nvSpPr>
        <p:spPr>
          <a:xfrm>
            <a:off x="-131954" y="1143000"/>
            <a:ext cx="9144000" cy="5303958"/>
          </a:xfrm>
        </p:spPr>
        <p:txBody>
          <a:bodyPr/>
          <a:lstStyle/>
          <a:p>
            <a:pPr>
              <a:buClr>
                <a:srgbClr val="A50021"/>
              </a:buClr>
              <a:buFontTx/>
              <a:buChar char=""/>
            </a:pPr>
            <a:r>
              <a:rPr lang="en-US" dirty="0"/>
              <a:t>The more massive a star is, the more quickly it evolves.  </a:t>
            </a:r>
          </a:p>
          <a:p>
            <a:pPr>
              <a:buClr>
                <a:srgbClr val="A50021"/>
              </a:buClr>
              <a:buFontTx/>
              <a:buChar char=""/>
            </a:pPr>
            <a:r>
              <a:rPr lang="en-US" dirty="0"/>
              <a:t>One can find the age of a cluster of stars by observing which stars have left the main sequence </a:t>
            </a:r>
          </a:p>
          <a:p>
            <a:pPr>
              <a:buClr>
                <a:srgbClr val="A50021"/>
              </a:buClr>
              <a:buFontTx/>
              <a:buChar char=""/>
            </a:pPr>
            <a:r>
              <a:rPr lang="en-US" dirty="0"/>
              <a:t>In the </a:t>
            </a:r>
            <a:r>
              <a:rPr lang="en-US" dirty="0">
                <a:solidFill>
                  <a:srgbClr val="A50021"/>
                </a:solidFill>
              </a:rPr>
              <a:t>youngest clusters</a:t>
            </a:r>
            <a:r>
              <a:rPr lang="en-US" dirty="0"/>
              <a:t> even the </a:t>
            </a:r>
            <a:r>
              <a:rPr lang="en-US" dirty="0">
                <a:solidFill>
                  <a:srgbClr val="A50021"/>
                </a:solidFill>
              </a:rPr>
              <a:t>most massive stars</a:t>
            </a:r>
            <a:r>
              <a:rPr lang="en-US" dirty="0"/>
              <a:t> (O and B) are </a:t>
            </a:r>
            <a:r>
              <a:rPr lang="en-US" dirty="0">
                <a:solidFill>
                  <a:srgbClr val="A50021"/>
                </a:solidFill>
              </a:rPr>
              <a:t>still on the main</a:t>
            </a:r>
            <a:r>
              <a:rPr lang="en-US" dirty="0"/>
              <a:t> </a:t>
            </a:r>
            <a:r>
              <a:rPr lang="en-US" dirty="0">
                <a:solidFill>
                  <a:srgbClr val="A50021"/>
                </a:solidFill>
              </a:rPr>
              <a:t>sequence</a:t>
            </a:r>
            <a:endParaRPr lang="en-US" dirty="0"/>
          </a:p>
          <a:p>
            <a:pPr>
              <a:buClr>
                <a:srgbClr val="A50021"/>
              </a:buClr>
              <a:buFontTx/>
              <a:buChar char=""/>
            </a:pPr>
            <a:r>
              <a:rPr lang="en-US" dirty="0"/>
              <a:t>In the </a:t>
            </a:r>
            <a:r>
              <a:rPr lang="en-US" dirty="0">
                <a:solidFill>
                  <a:srgbClr val="A50021"/>
                </a:solidFill>
              </a:rPr>
              <a:t>oldest clusters</a:t>
            </a:r>
            <a:r>
              <a:rPr lang="en-US" dirty="0"/>
              <a:t>, stars with </a:t>
            </a:r>
            <a:r>
              <a:rPr lang="en-US" dirty="0">
                <a:solidFill>
                  <a:srgbClr val="A50021"/>
                </a:solidFill>
              </a:rPr>
              <a:t>mass as small as the Sun’s</a:t>
            </a:r>
            <a:r>
              <a:rPr lang="en-US" dirty="0"/>
              <a:t> (spectral types O, B, A, F, G) have </a:t>
            </a:r>
            <a:br>
              <a:rPr lang="en-US" dirty="0"/>
            </a:br>
            <a:r>
              <a:rPr lang="en-US" dirty="0">
                <a:solidFill>
                  <a:srgbClr val="A50021"/>
                </a:solidFill>
              </a:rPr>
              <a:t>evolved to red giants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598" y="4932152"/>
            <a:ext cx="8229600" cy="1748521"/>
          </a:xfrm>
        </p:spPr>
        <p:txBody>
          <a:bodyPr>
            <a:normAutofit fontScale="70000" lnSpcReduction="20000"/>
          </a:bodyPr>
          <a:lstStyle/>
          <a:p>
            <a:r>
              <a:rPr lang="en-US" dirty="0" smtClean="0"/>
              <a:t>Find a star cluster, plot all the stars on an H-R diagram</a:t>
            </a:r>
          </a:p>
          <a:p>
            <a:r>
              <a:rPr lang="en-US" dirty="0" smtClean="0"/>
              <a:t>Find the point where stars leave the main sequence: </a:t>
            </a:r>
            <a:r>
              <a:rPr lang="en-US" b="1" dirty="0" smtClean="0"/>
              <a:t>main sequence turnoff</a:t>
            </a:r>
          </a:p>
          <a:p>
            <a:r>
              <a:rPr lang="en-US" dirty="0" smtClean="0"/>
              <a:t>The age of the cluster is the main sequence lifetime of a star with the mass of the stars that have just left main sequence</a:t>
            </a:r>
            <a:endParaRPr lang="en-US" dirty="0"/>
          </a:p>
        </p:txBody>
      </p:sp>
      <p:pic>
        <p:nvPicPr>
          <p:cNvPr id="4" name="Picture 3" descr="fixed_labe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742" y="16495"/>
            <a:ext cx="6688590" cy="4774102"/>
          </a:xfrm>
          <a:prstGeom prst="rect">
            <a:avLst/>
          </a:prstGeom>
        </p:spPr>
      </p:pic>
      <p:sp>
        <p:nvSpPr>
          <p:cNvPr id="5" name="TextBox 4"/>
          <p:cNvSpPr txBox="1"/>
          <p:nvPr/>
        </p:nvSpPr>
        <p:spPr>
          <a:xfrm>
            <a:off x="3645231" y="4500053"/>
            <a:ext cx="1663887" cy="369332"/>
          </a:xfrm>
          <a:prstGeom prst="rect">
            <a:avLst/>
          </a:prstGeom>
          <a:noFill/>
        </p:spPr>
        <p:txBody>
          <a:bodyPr wrap="none" rtlCol="0">
            <a:spAutoFit/>
          </a:bodyPr>
          <a:lstStyle/>
          <a:p>
            <a:r>
              <a:rPr lang="en-US" dirty="0" smtClean="0">
                <a:latin typeface="Wingdings"/>
                <a:ea typeface="Wingdings"/>
                <a:cs typeface="Wingdings"/>
                <a:sym typeface="Wingdings"/>
              </a:rPr>
              <a:t></a:t>
            </a:r>
            <a:r>
              <a:rPr lang="en-US" dirty="0" smtClean="0"/>
              <a:t>Temperature</a:t>
            </a:r>
            <a:endParaRPr lang="en-US" dirty="0"/>
          </a:p>
        </p:txBody>
      </p:sp>
      <p:sp>
        <p:nvSpPr>
          <p:cNvPr id="6" name="TextBox 5"/>
          <p:cNvSpPr txBox="1"/>
          <p:nvPr/>
        </p:nvSpPr>
        <p:spPr>
          <a:xfrm rot="16200000">
            <a:off x="403482" y="2013175"/>
            <a:ext cx="1506993" cy="369332"/>
          </a:xfrm>
          <a:prstGeom prst="rect">
            <a:avLst/>
          </a:prstGeom>
          <a:noFill/>
        </p:spPr>
        <p:txBody>
          <a:bodyPr wrap="none" rtlCol="0">
            <a:spAutoFit/>
          </a:bodyPr>
          <a:lstStyle/>
          <a:p>
            <a:r>
              <a:rPr lang="en-US" dirty="0" smtClean="0"/>
              <a:t>Luminosity </a:t>
            </a:r>
            <a:r>
              <a:rPr lang="en-US" dirty="0" smtClean="0">
                <a:latin typeface="Wingdings"/>
                <a:ea typeface="Wingdings"/>
                <a:cs typeface="Wingdings"/>
                <a:sym typeface="Wingdings"/>
              </a:rPr>
              <a:t></a:t>
            </a:r>
            <a:endParaRPr lang="en-US" dirty="0"/>
          </a:p>
        </p:txBody>
      </p:sp>
    </p:spTree>
    <p:extLst>
      <p:ext uri="{BB962C8B-B14F-4D97-AF65-F5344CB8AC3E}">
        <p14:creationId xmlns:p14="http://schemas.microsoft.com/office/powerpoint/2010/main" val="2531869019"/>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D:\ART\CH21\F21_06DE.JPG"/>
          <p:cNvPicPr>
            <a:picLocks noChangeAspect="1" noChangeArrowheads="1"/>
          </p:cNvPicPr>
          <p:nvPr/>
        </p:nvPicPr>
        <p:blipFill>
          <a:blip r:embed="rId2"/>
          <a:srcRect/>
          <a:stretch>
            <a:fillRect/>
          </a:stretch>
        </p:blipFill>
        <p:spPr bwMode="auto">
          <a:xfrm>
            <a:off x="0" y="0"/>
            <a:ext cx="9144000" cy="3760788"/>
          </a:xfrm>
          <a:prstGeom prst="rect">
            <a:avLst/>
          </a:prstGeom>
          <a:noFill/>
        </p:spPr>
      </p:pic>
      <p:pic>
        <p:nvPicPr>
          <p:cNvPr id="36868" name="Picture 4" descr="D:\ART\CH21\F21_06GH.JPG"/>
          <p:cNvPicPr>
            <a:picLocks noChangeAspect="1" noChangeArrowheads="1"/>
          </p:cNvPicPr>
          <p:nvPr/>
        </p:nvPicPr>
        <p:blipFill>
          <a:blip r:embed="rId3"/>
          <a:srcRect/>
          <a:stretch>
            <a:fillRect/>
          </a:stretch>
        </p:blipFill>
        <p:spPr bwMode="auto">
          <a:xfrm>
            <a:off x="3656013" y="3632200"/>
            <a:ext cx="5487987" cy="3225800"/>
          </a:xfrm>
          <a:prstGeom prst="rect">
            <a:avLst/>
          </a:prstGeom>
          <a:noFill/>
        </p:spPr>
      </p:pic>
      <p:sp>
        <p:nvSpPr>
          <p:cNvPr id="36872" name="Text Box 8"/>
          <p:cNvSpPr txBox="1">
            <a:spLocks noChangeArrowheads="1"/>
          </p:cNvSpPr>
          <p:nvPr/>
        </p:nvSpPr>
        <p:spPr bwMode="auto">
          <a:xfrm>
            <a:off x="228600" y="5196681"/>
            <a:ext cx="3581400" cy="5794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A50021"/>
                </a:solidFill>
              </a:rPr>
              <a:t>Older clusters</a:t>
            </a:r>
            <a:endParaRPr lang="en-US" dirty="0"/>
          </a:p>
        </p:txBody>
      </p:sp>
      <p:sp>
        <p:nvSpPr>
          <p:cNvPr id="36873" name="Line 9"/>
          <p:cNvSpPr>
            <a:spLocks noChangeShapeType="1"/>
          </p:cNvSpPr>
          <p:nvPr/>
        </p:nvSpPr>
        <p:spPr bwMode="auto">
          <a:xfrm>
            <a:off x="1752600" y="5410200"/>
            <a:ext cx="838200" cy="0"/>
          </a:xfrm>
          <a:prstGeom prst="line">
            <a:avLst/>
          </a:prstGeom>
          <a:noFill/>
          <a:ln w="57150">
            <a:solidFill>
              <a:srgbClr val="A50021"/>
            </a:solidFill>
            <a:round/>
            <a:headEnd/>
            <a:tailEnd type="triangle" w="med" len="med"/>
          </a:ln>
          <a:effectLst/>
        </p:spPr>
        <p:txBody>
          <a:bodyPr wrap="none" anchor="ctr">
            <a:prstTxWarp prst="textNoShape">
              <a:avLst/>
            </a:prstTxWarp>
          </a:bodyPr>
          <a:lstStyle/>
          <a:p>
            <a:endParaRPr lang="en-US"/>
          </a:p>
        </p:txBody>
      </p:sp>
      <p:sp>
        <p:nvSpPr>
          <p:cNvPr id="8" name="TextBox 7"/>
          <p:cNvSpPr txBox="1"/>
          <p:nvPr/>
        </p:nvSpPr>
        <p:spPr>
          <a:xfrm>
            <a:off x="-127000" y="0"/>
            <a:ext cx="3556000" cy="3760788"/>
          </a:xfrm>
          <a:prstGeom prst="rect">
            <a:avLst/>
          </a:prstGeom>
          <a:solidFill>
            <a:schemeClr val="bg1"/>
          </a:solidFill>
        </p:spPr>
        <p:txBody>
          <a:bodyPr wrap="square" rtlCol="0">
            <a:spAutoFit/>
          </a:bodyPr>
          <a:lstStyle/>
          <a:p>
            <a:endParaRPr lang="en-US" dirty="0"/>
          </a:p>
        </p:txBody>
      </p:sp>
      <p:sp>
        <p:nvSpPr>
          <p:cNvPr id="36871" name="Text Box 7"/>
          <p:cNvSpPr txBox="1">
            <a:spLocks noChangeArrowheads="1"/>
          </p:cNvSpPr>
          <p:nvPr/>
        </p:nvSpPr>
        <p:spPr bwMode="auto">
          <a:xfrm>
            <a:off x="74613" y="1435100"/>
            <a:ext cx="3581400" cy="5794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A50021"/>
                </a:solidFill>
              </a:rPr>
              <a:t>Younger clusters</a:t>
            </a:r>
            <a:endParaRPr lang="en-US" dirty="0"/>
          </a:p>
        </p:txBody>
      </p:sp>
      <p:sp>
        <p:nvSpPr>
          <p:cNvPr id="36870" name="Line 6"/>
          <p:cNvSpPr>
            <a:spLocks noChangeShapeType="1"/>
          </p:cNvSpPr>
          <p:nvPr/>
        </p:nvSpPr>
        <p:spPr bwMode="auto">
          <a:xfrm flipV="1">
            <a:off x="1981200" y="1625600"/>
            <a:ext cx="927100" cy="0"/>
          </a:xfrm>
          <a:prstGeom prst="line">
            <a:avLst/>
          </a:prstGeom>
          <a:noFill/>
          <a:ln w="57150">
            <a:solidFill>
              <a:srgbClr val="A50021"/>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6592_fig19_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500" y="250140"/>
            <a:ext cx="5625000" cy="6185850"/>
          </a:xfrm>
          <a:prstGeom prst="rect">
            <a:avLst/>
          </a:prstGeom>
        </p:spPr>
      </p:pic>
      <p:sp>
        <p:nvSpPr>
          <p:cNvPr id="3" name="TextBox 2"/>
          <p:cNvSpPr txBox="1"/>
          <p:nvPr/>
        </p:nvSpPr>
        <p:spPr>
          <a:xfrm>
            <a:off x="5952963" y="4444677"/>
            <a:ext cx="2589539" cy="923330"/>
          </a:xfrm>
          <a:prstGeom prst="rect">
            <a:avLst/>
          </a:prstGeom>
          <a:solidFill>
            <a:schemeClr val="tx1"/>
          </a:solidFill>
          <a:ln>
            <a:solidFill>
              <a:srgbClr val="FF0000"/>
            </a:solidFill>
          </a:ln>
        </p:spPr>
        <p:txBody>
          <a:bodyPr wrap="square" rtlCol="0">
            <a:spAutoFit/>
          </a:bodyPr>
          <a:lstStyle/>
          <a:p>
            <a:r>
              <a:rPr lang="en-US" dirty="0" smtClean="0">
                <a:solidFill>
                  <a:srgbClr val="FF0000"/>
                </a:solidFill>
              </a:rPr>
              <a:t>All of the  low mass stars ever formed are still on the main sequence!</a:t>
            </a:r>
          </a:p>
        </p:txBody>
      </p:sp>
    </p:spTree>
    <p:extLst>
      <p:ext uri="{BB962C8B-B14F-4D97-AF65-F5344CB8AC3E}">
        <p14:creationId xmlns:p14="http://schemas.microsoft.com/office/powerpoint/2010/main" val="3761470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0" y="533400"/>
            <a:ext cx="3200400" cy="1739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dirty="0">
                <a:solidFill>
                  <a:schemeClr val="hlink"/>
                </a:solidFill>
              </a:rPr>
              <a:t>Jewel Box: </a:t>
            </a:r>
            <a:br>
              <a:rPr lang="en-US" sz="3600" dirty="0">
                <a:solidFill>
                  <a:schemeClr val="hlink"/>
                </a:solidFill>
              </a:rPr>
            </a:br>
            <a:r>
              <a:rPr lang="en-US" sz="3600" dirty="0">
                <a:solidFill>
                  <a:schemeClr val="hlink"/>
                </a:solidFill>
              </a:rPr>
              <a:t>a young </a:t>
            </a:r>
            <a:br>
              <a:rPr lang="en-US" sz="3600" dirty="0">
                <a:solidFill>
                  <a:schemeClr val="hlink"/>
                </a:solidFill>
              </a:rPr>
            </a:br>
            <a:r>
              <a:rPr lang="en-US" sz="3600" dirty="0">
                <a:solidFill>
                  <a:schemeClr val="hlink"/>
                </a:solidFill>
              </a:rPr>
              <a:t>open cluster</a:t>
            </a:r>
          </a:p>
        </p:txBody>
      </p:sp>
      <p:pic>
        <p:nvPicPr>
          <p:cNvPr id="16389" name="Picture 5" descr="C:\103\star_neb\jewelbox.gif"/>
          <p:cNvPicPr>
            <a:picLocks noChangeAspect="1" noChangeArrowheads="1"/>
          </p:cNvPicPr>
          <p:nvPr/>
        </p:nvPicPr>
        <p:blipFill>
          <a:blip r:embed="rId2"/>
          <a:srcRect/>
          <a:stretch>
            <a:fillRect/>
          </a:stretch>
        </p:blipFill>
        <p:spPr bwMode="auto">
          <a:xfrm>
            <a:off x="3287713" y="-228600"/>
            <a:ext cx="5856287" cy="7086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074" descr="C:\103\star_neb\m11cluster.jpg"/>
          <p:cNvPicPr>
            <a:picLocks noChangeAspect="1" noChangeArrowheads="1"/>
          </p:cNvPicPr>
          <p:nvPr/>
        </p:nvPicPr>
        <p:blipFill>
          <a:blip r:embed="rId2"/>
          <a:srcRect/>
          <a:stretch>
            <a:fillRect/>
          </a:stretch>
        </p:blipFill>
        <p:spPr bwMode="auto">
          <a:xfrm>
            <a:off x="3505200" y="0"/>
            <a:ext cx="5484813" cy="6858000"/>
          </a:xfrm>
          <a:prstGeom prst="rect">
            <a:avLst/>
          </a:prstGeom>
          <a:noFill/>
        </p:spPr>
      </p:pic>
      <p:sp>
        <p:nvSpPr>
          <p:cNvPr id="45059" name="Text Box 3075"/>
          <p:cNvSpPr txBox="1">
            <a:spLocks noChangeArrowheads="1"/>
          </p:cNvSpPr>
          <p:nvPr/>
        </p:nvSpPr>
        <p:spPr bwMode="auto">
          <a:xfrm>
            <a:off x="0" y="0"/>
            <a:ext cx="3429000" cy="92335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solidFill>
                  <a:srgbClr val="000000"/>
                </a:solidFill>
              </a:rPr>
              <a:t>Young open cluster, about </a:t>
            </a:r>
            <a:br>
              <a:rPr lang="en-US" dirty="0">
                <a:solidFill>
                  <a:srgbClr val="000000"/>
                </a:solidFill>
              </a:rPr>
            </a:br>
            <a:r>
              <a:rPr lang="en-US" dirty="0">
                <a:solidFill>
                  <a:srgbClr val="000000"/>
                </a:solidFill>
              </a:rPr>
              <a:t>500 million </a:t>
            </a:r>
            <a:br>
              <a:rPr lang="en-US" dirty="0">
                <a:solidFill>
                  <a:srgbClr val="000000"/>
                </a:solidFill>
              </a:rPr>
            </a:br>
            <a:r>
              <a:rPr lang="en-US" dirty="0">
                <a:solidFill>
                  <a:srgbClr val="000000"/>
                </a:solidFill>
              </a:rPr>
              <a:t>years old</a:t>
            </a:r>
          </a:p>
        </p:txBody>
      </p:sp>
      <p:sp>
        <p:nvSpPr>
          <p:cNvPr id="45060" name="Text Box 3076"/>
          <p:cNvSpPr txBox="1">
            <a:spLocks noChangeArrowheads="1"/>
          </p:cNvSpPr>
          <p:nvPr/>
        </p:nvSpPr>
        <p:spPr bwMode="auto">
          <a:xfrm>
            <a:off x="113140" y="6292084"/>
            <a:ext cx="3200400" cy="46110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dirty="0">
                <a:solidFill>
                  <a:srgbClr val="000000"/>
                </a:solidFill>
                <a:latin typeface="Symbol" charset="2"/>
              </a:rPr>
              <a:t>M11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103\star_neb\ngc3293cluster.jpg"/>
          <p:cNvPicPr>
            <a:picLocks noChangeAspect="1" noChangeArrowheads="1"/>
          </p:cNvPicPr>
          <p:nvPr/>
        </p:nvPicPr>
        <p:blipFill>
          <a:blip r:embed="rId2"/>
          <a:srcRect/>
          <a:stretch>
            <a:fillRect/>
          </a:stretch>
        </p:blipFill>
        <p:spPr bwMode="auto">
          <a:xfrm>
            <a:off x="3659188" y="0"/>
            <a:ext cx="5484812" cy="6858000"/>
          </a:xfrm>
          <a:prstGeom prst="rect">
            <a:avLst/>
          </a:prstGeom>
          <a:noFill/>
        </p:spPr>
      </p:pic>
      <p:grpSp>
        <p:nvGrpSpPr>
          <p:cNvPr id="2" name="Group 5"/>
          <p:cNvGrpSpPr>
            <a:grpSpLocks/>
          </p:cNvGrpSpPr>
          <p:nvPr/>
        </p:nvGrpSpPr>
        <p:grpSpPr bwMode="auto">
          <a:xfrm>
            <a:off x="0" y="228600"/>
            <a:ext cx="3429000" cy="6629400"/>
            <a:chOff x="0" y="144"/>
            <a:chExt cx="2160" cy="4176"/>
          </a:xfrm>
        </p:grpSpPr>
        <p:sp>
          <p:nvSpPr>
            <p:cNvPr id="44035" name="Text Box 3"/>
            <p:cNvSpPr txBox="1">
              <a:spLocks noChangeArrowheads="1"/>
            </p:cNvSpPr>
            <p:nvPr/>
          </p:nvSpPr>
          <p:spPr bwMode="auto">
            <a:xfrm>
              <a:off x="0" y="144"/>
              <a:ext cx="2160" cy="23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000000"/>
                  </a:solidFill>
                </a:rPr>
                <a:t>An even younger open cluster</a:t>
              </a:r>
            </a:p>
          </p:txBody>
        </p:sp>
        <p:sp>
          <p:nvSpPr>
            <p:cNvPr id="44036" name="Text Box 4"/>
            <p:cNvSpPr txBox="1">
              <a:spLocks noChangeArrowheads="1"/>
            </p:cNvSpPr>
            <p:nvPr/>
          </p:nvSpPr>
          <p:spPr bwMode="auto">
            <a:xfrm>
              <a:off x="144" y="4032"/>
              <a:ext cx="2016" cy="2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rgbClr val="000000"/>
                  </a:solidFill>
                  <a:latin typeface="Symbol" charset="2"/>
                </a:rPr>
                <a:t>N</a:t>
              </a:r>
              <a:r>
                <a:rPr lang="en-US" sz="2400">
                  <a:solidFill>
                    <a:srgbClr val="000000"/>
                  </a:solidFill>
                </a:rPr>
                <a:t>GC 3293</a:t>
              </a:r>
              <a:endParaRPr lang="en-US" sz="2400">
                <a:solidFill>
                  <a:srgbClr val="000000"/>
                </a:solidFill>
                <a:latin typeface="Symbol" charset="2"/>
              </a:endParaRPr>
            </a:p>
          </p:txBody>
        </p:sp>
      </p:gr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0" y="228600"/>
            <a:ext cx="3429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000000"/>
                </a:solidFill>
              </a:rPr>
              <a:t>Old globular clusters</a:t>
            </a:r>
          </a:p>
        </p:txBody>
      </p:sp>
      <p:pic>
        <p:nvPicPr>
          <p:cNvPr id="46084" name="Picture 4" descr="C:\103\star_neb\m10.jpg"/>
          <p:cNvPicPr>
            <a:picLocks noChangeAspect="1" noChangeArrowheads="1"/>
          </p:cNvPicPr>
          <p:nvPr/>
        </p:nvPicPr>
        <p:blipFill>
          <a:blip r:embed="rId2"/>
          <a:srcRect/>
          <a:stretch>
            <a:fillRect/>
          </a:stretch>
        </p:blipFill>
        <p:spPr bwMode="auto">
          <a:xfrm>
            <a:off x="2133600" y="60325"/>
            <a:ext cx="7010400" cy="6797675"/>
          </a:xfrm>
          <a:prstGeom prst="rect">
            <a:avLst/>
          </a:prstGeom>
          <a:noFill/>
        </p:spPr>
      </p:pic>
      <p:sp>
        <p:nvSpPr>
          <p:cNvPr id="46086" name="Text Box 6"/>
          <p:cNvSpPr txBox="1">
            <a:spLocks noChangeArrowheads="1"/>
          </p:cNvSpPr>
          <p:nvPr/>
        </p:nvSpPr>
        <p:spPr bwMode="auto">
          <a:xfrm>
            <a:off x="98966" y="6374549"/>
            <a:ext cx="1879600"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a:solidFill>
                  <a:srgbClr val="000000"/>
                </a:solidFill>
              </a:rPr>
              <a:t>M10</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6" descr="D:\ART\CH21\F21_07.JPG"/>
          <p:cNvPicPr>
            <a:picLocks noChangeAspect="1" noChangeArrowheads="1"/>
          </p:cNvPicPr>
          <p:nvPr/>
        </p:nvPicPr>
        <p:blipFill>
          <a:blip r:embed="rId2"/>
          <a:srcRect/>
          <a:stretch>
            <a:fillRect/>
          </a:stretch>
        </p:blipFill>
        <p:spPr bwMode="auto">
          <a:xfrm>
            <a:off x="1600200" y="26988"/>
            <a:ext cx="7543800" cy="6831012"/>
          </a:xfrm>
          <a:prstGeom prst="rect">
            <a:avLst/>
          </a:prstGeom>
          <a:noFill/>
        </p:spPr>
      </p:pic>
      <p:sp>
        <p:nvSpPr>
          <p:cNvPr id="47106" name="Text Box 2"/>
          <p:cNvSpPr txBox="1">
            <a:spLocks noChangeArrowheads="1"/>
          </p:cNvSpPr>
          <p:nvPr/>
        </p:nvSpPr>
        <p:spPr bwMode="auto">
          <a:xfrm>
            <a:off x="0" y="241300"/>
            <a:ext cx="1600200" cy="64633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solidFill>
                  <a:srgbClr val="000000"/>
                </a:solidFill>
              </a:rPr>
              <a:t>Old globular clusters</a:t>
            </a:r>
          </a:p>
        </p:txBody>
      </p:sp>
      <p:sp>
        <p:nvSpPr>
          <p:cNvPr id="47111" name="Text Box 7"/>
          <p:cNvSpPr txBox="1">
            <a:spLocks noChangeArrowheads="1"/>
          </p:cNvSpPr>
          <p:nvPr/>
        </p:nvSpPr>
        <p:spPr bwMode="auto">
          <a:xfrm>
            <a:off x="0" y="5791200"/>
            <a:ext cx="1600200" cy="64633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solidFill>
                  <a:srgbClr val="000000"/>
                </a:solidFill>
              </a:rPr>
              <a:t>M13 in  Hercules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type1a_merge_lg_we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1825"/>
            <a:ext cx="9144000" cy="6172200"/>
          </a:xfrm>
          <a:prstGeom prst="rect">
            <a:avLst/>
          </a:prstGeom>
        </p:spPr>
      </p:pic>
      <p:sp>
        <p:nvSpPr>
          <p:cNvPr id="3" name="Rectangle 2"/>
          <p:cNvSpPr txBox="1">
            <a:spLocks noChangeArrowheads="1"/>
          </p:cNvSpPr>
          <p:nvPr/>
        </p:nvSpPr>
        <p:spPr>
          <a:xfrm>
            <a:off x="273309" y="-48573"/>
            <a:ext cx="8597153" cy="1543270"/>
          </a:xfrm>
          <a:prstGeom prst="rect">
            <a:avLst/>
          </a:prstGeom>
        </p:spPr>
        <p:txBody>
          <a:bodyPr vert="horz" lIns="91440" tIns="45720" rIns="91440" bIns="45720" rtlCol="0">
            <a:normAutofit/>
          </a:bodyPr>
          <a:lstStyle/>
          <a:p>
            <a:pPr lvl="0" algn="ctr">
              <a:lnSpc>
                <a:spcPct val="90000"/>
              </a:lnSpc>
              <a:spcBef>
                <a:spcPct val="20000"/>
              </a:spcBef>
            </a:pPr>
            <a:r>
              <a:rPr lang="en-US" sz="3200" b="1" dirty="0" smtClean="0">
                <a:solidFill>
                  <a:schemeClr val="accent3">
                    <a:lumMod val="40000"/>
                    <a:lumOff val="60000"/>
                  </a:schemeClr>
                </a:solidFill>
              </a:rPr>
              <a:t>Type </a:t>
            </a:r>
            <a:r>
              <a:rPr lang="en-US" sz="3200" b="1" dirty="0">
                <a:solidFill>
                  <a:schemeClr val="accent3">
                    <a:lumMod val="40000"/>
                    <a:lumOff val="60000"/>
                  </a:schemeClr>
                </a:solidFill>
              </a:rPr>
              <a:t>I </a:t>
            </a:r>
            <a:r>
              <a:rPr lang="en-US" sz="3200" b="1" dirty="0" smtClean="0">
                <a:solidFill>
                  <a:schemeClr val="accent3">
                    <a:lumMod val="40000"/>
                    <a:lumOff val="60000"/>
                  </a:schemeClr>
                </a:solidFill>
              </a:rPr>
              <a:t>supernova: </a:t>
            </a:r>
            <a:r>
              <a:rPr lang="en-US" sz="3200" dirty="0" smtClean="0">
                <a:solidFill>
                  <a:schemeClr val="bg2">
                    <a:lumMod val="20000"/>
                    <a:lumOff val="80000"/>
                  </a:schemeClr>
                </a:solidFill>
              </a:rPr>
              <a:t>collapse </a:t>
            </a:r>
            <a:r>
              <a:rPr lang="en-US" sz="3200" dirty="0">
                <a:solidFill>
                  <a:schemeClr val="bg2">
                    <a:lumMod val="20000"/>
                    <a:lumOff val="80000"/>
                  </a:schemeClr>
                </a:solidFill>
              </a:rPr>
              <a:t>of a white </a:t>
            </a:r>
            <a:r>
              <a:rPr lang="en-US" sz="3200" dirty="0" smtClean="0">
                <a:solidFill>
                  <a:schemeClr val="bg2">
                    <a:lumMod val="20000"/>
                    <a:lumOff val="80000"/>
                  </a:schemeClr>
                </a:solidFill>
              </a:rPr>
              <a:t>dwarf star </a:t>
            </a:r>
            <a:r>
              <a:rPr lang="en-US" sz="3200" dirty="0">
                <a:solidFill>
                  <a:schemeClr val="bg2">
                    <a:lumMod val="20000"/>
                    <a:lumOff val="80000"/>
                  </a:schemeClr>
                </a:solidFill>
              </a:rPr>
              <a:t>pushed over its upper mass </a:t>
            </a:r>
            <a:r>
              <a:rPr lang="en-US" sz="3200" dirty="0" smtClean="0">
                <a:solidFill>
                  <a:schemeClr val="bg2">
                    <a:lumMod val="20000"/>
                    <a:lumOff val="80000"/>
                  </a:schemeClr>
                </a:solidFill>
              </a:rPr>
              <a:t>limit</a:t>
            </a:r>
            <a:endParaRPr lang="en-US" sz="3200" dirty="0">
              <a:solidFill>
                <a:schemeClr val="bg2">
                  <a:lumMod val="20000"/>
                  <a:lumOff val="80000"/>
                </a:schemeClr>
              </a:solidFill>
            </a:endParaRPr>
          </a:p>
          <a:p>
            <a:pPr lvl="0" algn="ctr">
              <a:lnSpc>
                <a:spcPct val="90000"/>
              </a:lnSpc>
              <a:spcBef>
                <a:spcPct val="20000"/>
              </a:spcBef>
            </a:pPr>
            <a:endParaRPr lang="en-US" sz="3200" dirty="0" smtClean="0">
              <a:solidFill>
                <a:schemeClr val="bg2">
                  <a:lumMod val="20000"/>
                  <a:lumOff val="80000"/>
                </a:schemeClr>
              </a:solidFill>
            </a:endParaRPr>
          </a:p>
        </p:txBody>
      </p:sp>
    </p:spTree>
    <p:extLst>
      <p:ext uri="{BB962C8B-B14F-4D97-AF65-F5344CB8AC3E}">
        <p14:creationId xmlns:p14="http://schemas.microsoft.com/office/powerpoint/2010/main" val="27560235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12_26FigureB"/>
          <p:cNvPicPr>
            <a:picLocks noChangeAspect="1" noChangeArrowheads="1"/>
          </p:cNvPicPr>
          <p:nvPr/>
        </p:nvPicPr>
        <p:blipFill>
          <a:blip r:embed="rId2"/>
          <a:srcRect/>
          <a:stretch>
            <a:fillRect/>
          </a:stretch>
        </p:blipFill>
        <p:spPr bwMode="auto">
          <a:xfrm>
            <a:off x="4348163" y="136525"/>
            <a:ext cx="4846637" cy="6584950"/>
          </a:xfrm>
          <a:prstGeom prst="rect">
            <a:avLst/>
          </a:prstGeom>
          <a:noFill/>
        </p:spPr>
      </p:pic>
      <p:sp>
        <p:nvSpPr>
          <p:cNvPr id="48130" name="Text Box 2"/>
          <p:cNvSpPr txBox="1">
            <a:spLocks noChangeArrowheads="1"/>
          </p:cNvSpPr>
          <p:nvPr/>
        </p:nvSpPr>
        <p:spPr bwMode="auto">
          <a:xfrm>
            <a:off x="5715000" y="0"/>
            <a:ext cx="3429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A50021"/>
                </a:solidFill>
              </a:rPr>
              <a:t>H-R diagram </a:t>
            </a:r>
            <a:r>
              <a:rPr lang="en-US" dirty="0" smtClean="0">
                <a:solidFill>
                  <a:srgbClr val="A50021"/>
                </a:solidFill>
              </a:rPr>
              <a:t>of older </a:t>
            </a:r>
            <a:r>
              <a:rPr lang="en-US" dirty="0">
                <a:solidFill>
                  <a:srgbClr val="A50021"/>
                </a:solidFill>
              </a:rPr>
              <a:t>cluster</a:t>
            </a:r>
          </a:p>
        </p:txBody>
      </p:sp>
      <p:pic>
        <p:nvPicPr>
          <p:cNvPr id="7" name="Picture 4" descr="12_25FigureB"/>
          <p:cNvPicPr>
            <a:picLocks noChangeAspect="1" noChangeArrowheads="1"/>
          </p:cNvPicPr>
          <p:nvPr/>
        </p:nvPicPr>
        <p:blipFill>
          <a:blip r:embed="rId3"/>
          <a:srcRect/>
          <a:stretch>
            <a:fillRect/>
          </a:stretch>
        </p:blipFill>
        <p:spPr bwMode="auto">
          <a:xfrm>
            <a:off x="63500" y="136525"/>
            <a:ext cx="4539228" cy="6584950"/>
          </a:xfrm>
          <a:prstGeom prst="rect">
            <a:avLst/>
          </a:prstGeom>
          <a:noFill/>
        </p:spPr>
      </p:pic>
      <p:sp>
        <p:nvSpPr>
          <p:cNvPr id="8" name="Text Box 2"/>
          <p:cNvSpPr txBox="1">
            <a:spLocks noChangeArrowheads="1"/>
          </p:cNvSpPr>
          <p:nvPr/>
        </p:nvSpPr>
        <p:spPr bwMode="auto">
          <a:xfrm>
            <a:off x="919163" y="-48141"/>
            <a:ext cx="3429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A50021"/>
                </a:solidFill>
              </a:rPr>
              <a:t>H-R diagram</a:t>
            </a:r>
            <a:r>
              <a:rPr lang="en-US" dirty="0" smtClean="0">
                <a:solidFill>
                  <a:srgbClr val="A50021"/>
                </a:solidFill>
              </a:rPr>
              <a:t> of young cluster</a:t>
            </a:r>
            <a:endParaRPr lang="en-US" dirty="0">
              <a:solidFill>
                <a:srgbClr val="A5002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666" y="1333500"/>
            <a:ext cx="7548134" cy="2633070"/>
          </a:xfrm>
          <a:prstGeom prst="rect">
            <a:avLst/>
          </a:prstGeom>
        </p:spPr>
      </p:pic>
      <p:pic>
        <p:nvPicPr>
          <p:cNvPr id="3" name="Picture 2"/>
          <p:cNvPicPr>
            <a:picLocks noChangeAspect="1"/>
          </p:cNvPicPr>
          <p:nvPr/>
        </p:nvPicPr>
        <p:blipFill>
          <a:blip r:embed="rId3"/>
          <a:stretch>
            <a:fillRect/>
          </a:stretch>
        </p:blipFill>
        <p:spPr>
          <a:xfrm>
            <a:off x="1866847" y="4315395"/>
            <a:ext cx="1220575" cy="913688"/>
          </a:xfrm>
          <a:prstGeom prst="rect">
            <a:avLst/>
          </a:prstGeom>
        </p:spPr>
      </p:pic>
      <p:pic>
        <p:nvPicPr>
          <p:cNvPr id="4" name="Picture 3"/>
          <p:cNvPicPr>
            <a:picLocks noChangeAspect="1"/>
          </p:cNvPicPr>
          <p:nvPr/>
        </p:nvPicPr>
        <p:blipFill>
          <a:blip r:embed="rId4"/>
          <a:stretch>
            <a:fillRect/>
          </a:stretch>
        </p:blipFill>
        <p:spPr>
          <a:xfrm>
            <a:off x="1865439" y="5615109"/>
            <a:ext cx="1221983" cy="910360"/>
          </a:xfrm>
          <a:prstGeom prst="rect">
            <a:avLst/>
          </a:prstGeom>
        </p:spPr>
      </p:pic>
      <p:pic>
        <p:nvPicPr>
          <p:cNvPr id="5" name="Picture 4"/>
          <p:cNvPicPr>
            <a:picLocks noChangeAspect="1"/>
          </p:cNvPicPr>
          <p:nvPr/>
        </p:nvPicPr>
        <p:blipFill>
          <a:blip r:embed="rId5"/>
          <a:stretch>
            <a:fillRect/>
          </a:stretch>
        </p:blipFill>
        <p:spPr>
          <a:xfrm>
            <a:off x="5737403" y="4315395"/>
            <a:ext cx="1225431" cy="905906"/>
          </a:xfrm>
          <a:prstGeom prst="rect">
            <a:avLst/>
          </a:prstGeom>
        </p:spPr>
      </p:pic>
      <p:pic>
        <p:nvPicPr>
          <p:cNvPr id="6" name="Picture 5"/>
          <p:cNvPicPr>
            <a:picLocks noChangeAspect="1"/>
          </p:cNvPicPr>
          <p:nvPr/>
        </p:nvPicPr>
        <p:blipFill>
          <a:blip r:embed="rId6"/>
          <a:stretch>
            <a:fillRect/>
          </a:stretch>
        </p:blipFill>
        <p:spPr>
          <a:xfrm>
            <a:off x="5737403" y="5617952"/>
            <a:ext cx="1220575" cy="907517"/>
          </a:xfrm>
          <a:prstGeom prst="rect">
            <a:avLst/>
          </a:prstGeom>
        </p:spPr>
      </p:pic>
      <p:sp>
        <p:nvSpPr>
          <p:cNvPr id="7" name="Title 1"/>
          <p:cNvSpPr txBox="1">
            <a:spLocks/>
          </p:cNvSpPr>
          <p:nvPr/>
        </p:nvSpPr>
        <p:spPr>
          <a:xfrm>
            <a:off x="457200" y="148437"/>
            <a:ext cx="8229600" cy="1481868"/>
          </a:xfrm>
          <a:prstGeom prst="rect">
            <a:avLst/>
          </a:prstGeom>
        </p:spPr>
        <p:txBody>
          <a:bodyPr vert="horz" lIns="91440" tIns="45720" rIns="91440" bIns="45720" rtlCol="0" anchor="ctr">
            <a:normAutofit fontScale="8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This figure shows H-R diagrams for four star clusters.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Which one is the oldest?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3447298" y="4451558"/>
            <a:ext cx="453970" cy="646331"/>
          </a:xfrm>
          <a:prstGeom prst="rect">
            <a:avLst/>
          </a:prstGeom>
          <a:noFill/>
        </p:spPr>
        <p:txBody>
          <a:bodyPr wrap="none" rtlCol="0">
            <a:spAutoFit/>
          </a:bodyPr>
          <a:lstStyle/>
          <a:p>
            <a:r>
              <a:rPr lang="en-US" sz="3600" dirty="0" smtClean="0"/>
              <a:t>A</a:t>
            </a:r>
            <a:endParaRPr lang="en-US" sz="3600" dirty="0"/>
          </a:p>
        </p:txBody>
      </p:sp>
      <p:sp>
        <p:nvSpPr>
          <p:cNvPr id="10" name="TextBox 9"/>
          <p:cNvSpPr txBox="1"/>
          <p:nvPr/>
        </p:nvSpPr>
        <p:spPr>
          <a:xfrm>
            <a:off x="3447298" y="5733404"/>
            <a:ext cx="435786" cy="646331"/>
          </a:xfrm>
          <a:prstGeom prst="rect">
            <a:avLst/>
          </a:prstGeom>
          <a:noFill/>
        </p:spPr>
        <p:txBody>
          <a:bodyPr wrap="none" rtlCol="0">
            <a:spAutoFit/>
          </a:bodyPr>
          <a:lstStyle/>
          <a:p>
            <a:r>
              <a:rPr lang="en-US" sz="3600" dirty="0" smtClean="0"/>
              <a:t>B</a:t>
            </a:r>
            <a:endParaRPr lang="en-US" sz="3600" dirty="0"/>
          </a:p>
        </p:txBody>
      </p:sp>
      <p:sp>
        <p:nvSpPr>
          <p:cNvPr id="11" name="TextBox 10"/>
          <p:cNvSpPr txBox="1"/>
          <p:nvPr/>
        </p:nvSpPr>
        <p:spPr>
          <a:xfrm>
            <a:off x="7356058" y="4451558"/>
            <a:ext cx="430827" cy="646331"/>
          </a:xfrm>
          <a:prstGeom prst="rect">
            <a:avLst/>
          </a:prstGeom>
          <a:noFill/>
        </p:spPr>
        <p:txBody>
          <a:bodyPr wrap="none" rtlCol="0">
            <a:spAutoFit/>
          </a:bodyPr>
          <a:lstStyle/>
          <a:p>
            <a:r>
              <a:rPr lang="en-US" sz="3600" dirty="0" smtClean="0"/>
              <a:t>C</a:t>
            </a:r>
            <a:endParaRPr lang="en-US" sz="3600" dirty="0"/>
          </a:p>
        </p:txBody>
      </p:sp>
      <p:sp>
        <p:nvSpPr>
          <p:cNvPr id="12" name="TextBox 11"/>
          <p:cNvSpPr txBox="1"/>
          <p:nvPr/>
        </p:nvSpPr>
        <p:spPr>
          <a:xfrm>
            <a:off x="7356058" y="5733404"/>
            <a:ext cx="468698" cy="646331"/>
          </a:xfrm>
          <a:prstGeom prst="rect">
            <a:avLst/>
          </a:prstGeom>
          <a:noFill/>
        </p:spPr>
        <p:txBody>
          <a:bodyPr wrap="none" rtlCol="0">
            <a:spAutoFit/>
          </a:bodyPr>
          <a:lstStyle/>
          <a:p>
            <a:r>
              <a:rPr lang="en-US" sz="3600" dirty="0" smtClean="0"/>
              <a:t>D</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666" y="1333500"/>
            <a:ext cx="7548134" cy="2633070"/>
          </a:xfrm>
          <a:prstGeom prst="rect">
            <a:avLst/>
          </a:prstGeom>
        </p:spPr>
      </p:pic>
      <p:pic>
        <p:nvPicPr>
          <p:cNvPr id="3" name="Picture 2"/>
          <p:cNvPicPr>
            <a:picLocks noChangeAspect="1"/>
          </p:cNvPicPr>
          <p:nvPr/>
        </p:nvPicPr>
        <p:blipFill>
          <a:blip r:embed="rId3"/>
          <a:stretch>
            <a:fillRect/>
          </a:stretch>
        </p:blipFill>
        <p:spPr>
          <a:xfrm>
            <a:off x="1866847" y="4315395"/>
            <a:ext cx="1220575" cy="913688"/>
          </a:xfrm>
          <a:prstGeom prst="rect">
            <a:avLst/>
          </a:prstGeom>
        </p:spPr>
      </p:pic>
      <p:pic>
        <p:nvPicPr>
          <p:cNvPr id="4" name="Picture 3"/>
          <p:cNvPicPr>
            <a:picLocks noChangeAspect="1"/>
          </p:cNvPicPr>
          <p:nvPr/>
        </p:nvPicPr>
        <p:blipFill>
          <a:blip r:embed="rId4"/>
          <a:stretch>
            <a:fillRect/>
          </a:stretch>
        </p:blipFill>
        <p:spPr>
          <a:xfrm>
            <a:off x="1865439" y="5615109"/>
            <a:ext cx="1221983" cy="910360"/>
          </a:xfrm>
          <a:prstGeom prst="rect">
            <a:avLst/>
          </a:prstGeom>
        </p:spPr>
      </p:pic>
      <p:pic>
        <p:nvPicPr>
          <p:cNvPr id="5" name="Picture 4"/>
          <p:cNvPicPr>
            <a:picLocks noChangeAspect="1"/>
          </p:cNvPicPr>
          <p:nvPr/>
        </p:nvPicPr>
        <p:blipFill>
          <a:blip r:embed="rId5"/>
          <a:stretch>
            <a:fillRect/>
          </a:stretch>
        </p:blipFill>
        <p:spPr>
          <a:xfrm>
            <a:off x="5737403" y="4315395"/>
            <a:ext cx="1225431" cy="905906"/>
          </a:xfrm>
          <a:prstGeom prst="rect">
            <a:avLst/>
          </a:prstGeom>
        </p:spPr>
      </p:pic>
      <p:pic>
        <p:nvPicPr>
          <p:cNvPr id="6" name="Picture 5"/>
          <p:cNvPicPr>
            <a:picLocks noChangeAspect="1"/>
          </p:cNvPicPr>
          <p:nvPr/>
        </p:nvPicPr>
        <p:blipFill>
          <a:blip r:embed="rId6"/>
          <a:stretch>
            <a:fillRect/>
          </a:stretch>
        </p:blipFill>
        <p:spPr>
          <a:xfrm>
            <a:off x="5737403" y="5617952"/>
            <a:ext cx="1220575" cy="907517"/>
          </a:xfrm>
          <a:prstGeom prst="rect">
            <a:avLst/>
          </a:prstGeom>
        </p:spPr>
      </p:pic>
      <p:sp>
        <p:nvSpPr>
          <p:cNvPr id="7" name="Title 1"/>
          <p:cNvSpPr txBox="1">
            <a:spLocks/>
          </p:cNvSpPr>
          <p:nvPr/>
        </p:nvSpPr>
        <p:spPr>
          <a:xfrm>
            <a:off x="457200" y="148437"/>
            <a:ext cx="8229600" cy="1481868"/>
          </a:xfrm>
          <a:prstGeom prst="rect">
            <a:avLst/>
          </a:prstGeom>
        </p:spPr>
        <p:txBody>
          <a:bodyPr vert="horz" lIns="91440" tIns="45720" rIns="91440" bIns="45720" rtlCol="0" anchor="ctr">
            <a:normAutofit fontScale="8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This figure shows H-R diagrams for four star clusters.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Which one is the oldest?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3447298" y="4451558"/>
            <a:ext cx="453970" cy="646331"/>
          </a:xfrm>
          <a:prstGeom prst="rect">
            <a:avLst/>
          </a:prstGeom>
          <a:noFill/>
        </p:spPr>
        <p:txBody>
          <a:bodyPr wrap="none" rtlCol="0">
            <a:spAutoFit/>
          </a:bodyPr>
          <a:lstStyle/>
          <a:p>
            <a:r>
              <a:rPr lang="en-US" sz="3600" dirty="0" smtClean="0"/>
              <a:t>A</a:t>
            </a:r>
            <a:endParaRPr lang="en-US" sz="3600" dirty="0"/>
          </a:p>
        </p:txBody>
      </p:sp>
      <p:sp>
        <p:nvSpPr>
          <p:cNvPr id="10" name="TextBox 9"/>
          <p:cNvSpPr txBox="1"/>
          <p:nvPr/>
        </p:nvSpPr>
        <p:spPr>
          <a:xfrm>
            <a:off x="3447298" y="5733404"/>
            <a:ext cx="435786" cy="646331"/>
          </a:xfrm>
          <a:prstGeom prst="rect">
            <a:avLst/>
          </a:prstGeom>
          <a:noFill/>
        </p:spPr>
        <p:txBody>
          <a:bodyPr wrap="none" rtlCol="0">
            <a:spAutoFit/>
          </a:bodyPr>
          <a:lstStyle/>
          <a:p>
            <a:r>
              <a:rPr lang="en-US" sz="3600" dirty="0" smtClean="0"/>
              <a:t>B</a:t>
            </a:r>
            <a:endParaRPr lang="en-US" sz="3600" dirty="0"/>
          </a:p>
        </p:txBody>
      </p:sp>
      <p:sp>
        <p:nvSpPr>
          <p:cNvPr id="11" name="TextBox 10"/>
          <p:cNvSpPr txBox="1"/>
          <p:nvPr/>
        </p:nvSpPr>
        <p:spPr>
          <a:xfrm>
            <a:off x="7356058" y="4451558"/>
            <a:ext cx="430827" cy="646331"/>
          </a:xfrm>
          <a:prstGeom prst="rect">
            <a:avLst/>
          </a:prstGeom>
          <a:noFill/>
        </p:spPr>
        <p:txBody>
          <a:bodyPr wrap="none" rtlCol="0">
            <a:spAutoFit/>
          </a:bodyPr>
          <a:lstStyle/>
          <a:p>
            <a:r>
              <a:rPr lang="en-US" sz="3600" dirty="0" smtClean="0"/>
              <a:t>C</a:t>
            </a:r>
            <a:endParaRPr lang="en-US" sz="3600" dirty="0"/>
          </a:p>
        </p:txBody>
      </p:sp>
      <p:sp>
        <p:nvSpPr>
          <p:cNvPr id="12" name="TextBox 11"/>
          <p:cNvSpPr txBox="1"/>
          <p:nvPr/>
        </p:nvSpPr>
        <p:spPr>
          <a:xfrm>
            <a:off x="7356058" y="5733404"/>
            <a:ext cx="468698" cy="646331"/>
          </a:xfrm>
          <a:prstGeom prst="rect">
            <a:avLst/>
          </a:prstGeom>
          <a:noFill/>
        </p:spPr>
        <p:txBody>
          <a:bodyPr wrap="none" rtlCol="0">
            <a:spAutoFit/>
          </a:bodyPr>
          <a:lstStyle/>
          <a:p>
            <a:r>
              <a:rPr lang="en-US" sz="3600" dirty="0" smtClean="0"/>
              <a:t>D</a:t>
            </a:r>
            <a:endParaRPr lang="en-US" sz="3600" dirty="0"/>
          </a:p>
        </p:txBody>
      </p:sp>
      <p:sp>
        <p:nvSpPr>
          <p:cNvPr id="13" name="Oval 12"/>
          <p:cNvSpPr/>
          <p:nvPr/>
        </p:nvSpPr>
        <p:spPr>
          <a:xfrm>
            <a:off x="2976723" y="5615109"/>
            <a:ext cx="1418995" cy="910360"/>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Neutron stars, black holes, and </a:t>
            </a:r>
            <a:r>
              <a:rPr lang="en-US" dirty="0" err="1" smtClean="0"/>
              <a:t>spacetime</a:t>
            </a:r>
            <a:endParaRPr lang="en-US" dirty="0" smtClean="0"/>
          </a:p>
          <a:p>
            <a:r>
              <a:rPr lang="en-US" dirty="0" smtClean="0"/>
              <a:t>Please read Chapter 13</a:t>
            </a:r>
            <a:endParaRPr lang="en-US" dirty="0"/>
          </a:p>
        </p:txBody>
      </p:sp>
    </p:spTree>
    <p:extLst>
      <p:ext uri="{BB962C8B-B14F-4D97-AF65-F5344CB8AC3E}">
        <p14:creationId xmlns:p14="http://schemas.microsoft.com/office/powerpoint/2010/main" val="3249646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24655"/>
            <a:ext cx="8991600" cy="6781800"/>
          </a:xfrm>
          <a:prstGeom prst="rect">
            <a:avLst/>
          </a:prstGeom>
        </p:spPr>
        <p:txBody>
          <a:bodyPr vert="horz" lIns="91440" tIns="45720" rIns="91440" bIns="45720" rtlCol="0">
            <a:normAutofit/>
          </a:bodyPr>
          <a:lstStyle/>
          <a:p>
            <a:pPr marL="342900" lvl="0" indent="-342900">
              <a:spcBef>
                <a:spcPct val="20000"/>
              </a:spcBef>
            </a:pPr>
            <a:r>
              <a:rPr lang="en-US" sz="3200" dirty="0" smtClean="0"/>
              <a:t>	At </a:t>
            </a:r>
            <a:r>
              <a:rPr lang="en-US" sz="3200" dirty="0"/>
              <a:t>the end of the life of a massive star, we have seen </a:t>
            </a:r>
            <a:r>
              <a:rPr lang="en-US" sz="3200" dirty="0" smtClean="0"/>
              <a:t>that </a:t>
            </a:r>
            <a:r>
              <a:rPr lang="en-US" sz="3200" dirty="0"/>
              <a:t>its iron core </a:t>
            </a:r>
            <a:r>
              <a:rPr lang="en-US" sz="3200" dirty="0" smtClean="0"/>
              <a:t>collapses. When the core collapses, the electrons are pushed  down onto the nuclei – the core collapses from the size of the Earth to the size of a city, about 20 km (13 mi)  in diameter.  100 times more energy is released in these few seconds by the collapse than the star released during its entire lifetime.  </a:t>
            </a:r>
          </a:p>
          <a:p>
            <a:pPr marL="342900" lvl="0" indent="-342900">
              <a:spcBef>
                <a:spcPct val="20000"/>
              </a:spcBef>
            </a:pPr>
            <a:endParaRPr lang="en-US" sz="3200" dirty="0"/>
          </a:p>
          <a:p>
            <a:pPr marL="342900" lvl="0" indent="-342900">
              <a:spcBef>
                <a:spcPct val="20000"/>
              </a:spcBef>
            </a:pPr>
            <a:r>
              <a:rPr lang="en-US" sz="3200" dirty="0" smtClean="0"/>
              <a:t>	This creates a </a:t>
            </a:r>
            <a:r>
              <a:rPr lang="en-US" sz="3200" b="1" dirty="0" smtClean="0">
                <a:solidFill>
                  <a:srgbClr val="FF0000"/>
                </a:solidFill>
              </a:rPr>
              <a:t>neutron star</a:t>
            </a:r>
            <a:r>
              <a:rPr lang="en-US" sz="3200" dirty="0" smtClean="0"/>
              <a:t>:  </a:t>
            </a:r>
            <a:r>
              <a:rPr lang="en-US" sz="3200" dirty="0"/>
              <a:t>a</a:t>
            </a:r>
            <a:r>
              <a:rPr lang="en-US" sz="3200" dirty="0" smtClean="0"/>
              <a:t> star that is composed of neutrons – a star that is almost a giant atomic  nucleus. </a:t>
            </a:r>
            <a:endParaRPr kumimoji="0" lang="en-US" sz="3200" b="0" i="0" u="none" strike="noStrike" kern="1200" cap="none" spc="0" normalizeH="0" baseline="-25000" noProof="0" dirty="0">
              <a:ln>
                <a:noFill/>
              </a:ln>
              <a:solidFill>
                <a:schemeClr val="accent2"/>
              </a:solidFill>
              <a:effectLst/>
              <a:uLnTx/>
              <a:uFillTx/>
              <a:latin typeface="+mn-lt"/>
              <a:ea typeface="+mn-ea"/>
              <a:cs typeface="+mn-cs"/>
            </a:endParaRPr>
          </a:p>
        </p:txBody>
      </p:sp>
    </p:spTree>
    <p:extLst>
      <p:ext uri="{BB962C8B-B14F-4D97-AF65-F5344CB8AC3E}">
        <p14:creationId xmlns:p14="http://schemas.microsoft.com/office/powerpoint/2010/main" val="3261553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723900" y="5486400"/>
            <a:ext cx="1600200" cy="457200"/>
            <a:chOff x="192" y="2976"/>
            <a:chExt cx="1008" cy="288"/>
          </a:xfrm>
        </p:grpSpPr>
        <p:sp>
          <p:nvSpPr>
            <p:cNvPr id="22535" name="Oval 6"/>
            <p:cNvSpPr>
              <a:spLocks noChangeArrowheads="1"/>
            </p:cNvSpPr>
            <p:nvPr/>
          </p:nvSpPr>
          <p:spPr bwMode="auto">
            <a:xfrm>
              <a:off x="1008" y="3024"/>
              <a:ext cx="192" cy="192"/>
            </a:xfrm>
            <a:prstGeom prst="ellipse">
              <a:avLst/>
            </a:prstGeom>
            <a:solidFill>
              <a:srgbClr val="800000"/>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sp>
          <p:nvSpPr>
            <p:cNvPr id="22536" name="Text Box 7"/>
            <p:cNvSpPr txBox="1">
              <a:spLocks noChangeArrowheads="1"/>
            </p:cNvSpPr>
            <p:nvPr/>
          </p:nvSpPr>
          <p:spPr bwMode="auto">
            <a:xfrm>
              <a:off x="192" y="2976"/>
              <a:ext cx="768" cy="28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solidFill>
                    <a:srgbClr val="800000"/>
                  </a:solidFill>
                </a:rPr>
                <a:t>proton</a:t>
              </a:r>
            </a:p>
          </p:txBody>
        </p:sp>
      </p:grpSp>
      <p:sp>
        <p:nvSpPr>
          <p:cNvPr id="22532" name="Text Box 14"/>
          <p:cNvSpPr txBox="1">
            <a:spLocks noChangeArrowheads="1"/>
          </p:cNvSpPr>
          <p:nvPr/>
        </p:nvSpPr>
        <p:spPr bwMode="auto">
          <a:xfrm>
            <a:off x="7924800" y="5791200"/>
            <a:ext cx="1219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CC99"/>
                </a:solidFill>
              </a:rPr>
              <a:t>electron</a:t>
            </a:r>
            <a:endParaRPr lang="en-US" sz="3200">
              <a:solidFill>
                <a:srgbClr val="FFFF00"/>
              </a:solidFill>
            </a:endParaRPr>
          </a:p>
        </p:txBody>
      </p:sp>
      <p:sp>
        <p:nvSpPr>
          <p:cNvPr id="22533" name="Oval 16"/>
          <p:cNvSpPr>
            <a:spLocks noChangeArrowheads="1"/>
          </p:cNvSpPr>
          <p:nvPr/>
        </p:nvSpPr>
        <p:spPr bwMode="auto">
          <a:xfrm>
            <a:off x="7772400" y="5943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pic>
        <p:nvPicPr>
          <p:cNvPr id="22534" name="Picture 2" descr="C:\103\lect\landau.gif"/>
          <p:cNvPicPr>
            <a:picLocks noChangeAspect="1" noChangeArrowheads="1"/>
          </p:cNvPicPr>
          <p:nvPr/>
        </p:nvPicPr>
        <p:blipFill>
          <a:blip r:embed="rId3"/>
          <a:srcRect/>
          <a:stretch>
            <a:fillRect/>
          </a:stretch>
        </p:blipFill>
        <p:spPr bwMode="auto">
          <a:xfrm>
            <a:off x="7526338" y="0"/>
            <a:ext cx="1617662" cy="2073275"/>
          </a:xfrm>
          <a:prstGeom prst="rect">
            <a:avLst/>
          </a:prstGeom>
          <a:noFill/>
          <a:ln w="9525">
            <a:noFill/>
            <a:miter lim="800000"/>
            <a:headEnd/>
            <a:tailEnd/>
          </a:ln>
        </p:spPr>
      </p:pic>
      <p:sp>
        <p:nvSpPr>
          <p:cNvPr id="9" name="Text Box 4"/>
          <p:cNvSpPr txBox="1">
            <a:spLocks noChangeArrowheads="1"/>
          </p:cNvSpPr>
          <p:nvPr/>
        </p:nvSpPr>
        <p:spPr bwMode="auto">
          <a:xfrm>
            <a:off x="304800" y="0"/>
            <a:ext cx="8534400" cy="47705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a:solidFill>
                  <a:srgbClr val="3333CC"/>
                </a:solidFill>
              </a:rPr>
              <a:t>Neutron stars</a:t>
            </a:r>
            <a:endParaRPr lang="en-US" sz="3200" dirty="0">
              <a:solidFill>
                <a:srgbClr val="000000"/>
              </a:solidFill>
            </a:endParaRPr>
          </a:p>
          <a:p>
            <a:pPr eaLnBrk="0" hangingPunct="0">
              <a:spcBef>
                <a:spcPct val="50000"/>
              </a:spcBef>
            </a:pPr>
            <a:endParaRPr lang="en-US" sz="3200" dirty="0" smtClean="0">
              <a:solidFill>
                <a:srgbClr val="000000"/>
              </a:solidFill>
            </a:endParaRPr>
          </a:p>
          <a:p>
            <a:pPr eaLnBrk="0" hangingPunct="0">
              <a:spcBef>
                <a:spcPct val="50000"/>
              </a:spcBef>
            </a:pPr>
            <a:endParaRPr lang="en-US" sz="2800" dirty="0" smtClean="0">
              <a:solidFill>
                <a:srgbClr val="000000"/>
              </a:solidFill>
            </a:endParaRPr>
          </a:p>
          <a:p>
            <a:pPr eaLnBrk="0" hangingPunct="0">
              <a:spcBef>
                <a:spcPct val="50000"/>
              </a:spcBef>
            </a:pPr>
            <a:r>
              <a:rPr lang="en-US" sz="2800" dirty="0" smtClean="0">
                <a:solidFill>
                  <a:srgbClr val="000000"/>
                </a:solidFill>
              </a:rPr>
              <a:t>Immediately </a:t>
            </a:r>
            <a:r>
              <a:rPr lang="en-US" sz="2800" dirty="0">
                <a:solidFill>
                  <a:srgbClr val="000000"/>
                </a:solidFill>
              </a:rPr>
              <a:t>after the </a:t>
            </a:r>
            <a:r>
              <a:rPr lang="en-US" sz="2800" dirty="0">
                <a:solidFill>
                  <a:srgbClr val="3333CC"/>
                </a:solidFill>
              </a:rPr>
              <a:t>neutron</a:t>
            </a:r>
            <a:r>
              <a:rPr lang="en-US" sz="2800" dirty="0">
                <a:solidFill>
                  <a:srgbClr val="000000"/>
                </a:solidFill>
              </a:rPr>
              <a:t> was discovered in 1930, </a:t>
            </a:r>
            <a:r>
              <a:rPr lang="en-US" sz="2800" dirty="0" smtClean="0">
                <a:solidFill>
                  <a:srgbClr val="000000"/>
                </a:solidFill>
              </a:rPr>
              <a:t>physicist Lev </a:t>
            </a:r>
            <a:r>
              <a:rPr lang="en-US" sz="2800" dirty="0">
                <a:solidFill>
                  <a:srgbClr val="000000"/>
                </a:solidFill>
              </a:rPr>
              <a:t>Landau suggested the possibility that the pressure in the cores of stars might push the electrons onto their protons to make a core entirely of neutrons. He wasn’t quite right: The pressure is high enough only when the star </a:t>
            </a:r>
            <a:r>
              <a:rPr lang="en-US" sz="2800" dirty="0" smtClean="0">
                <a:solidFill>
                  <a:srgbClr val="000000"/>
                </a:solidFill>
              </a:rPr>
              <a:t>collapses</a:t>
            </a:r>
            <a:r>
              <a:rPr lang="en-US" sz="2800" dirty="0">
                <a:solidFill>
                  <a:srgbClr val="000000"/>
                </a:solidFill>
              </a:rPr>
              <a:t> </a:t>
            </a:r>
            <a:r>
              <a:rPr lang="en-US" sz="2800" dirty="0" smtClean="0">
                <a:solidFill>
                  <a:srgbClr val="000000"/>
                </a:solidFill>
              </a:rPr>
              <a:t>in a supernova. </a:t>
            </a:r>
            <a:endParaRPr lang="en-US" sz="2800" dirty="0">
              <a:solidFill>
                <a:srgbClr val="000000"/>
              </a:solidFill>
            </a:endParaRPr>
          </a:p>
        </p:txBody>
      </p:sp>
    </p:spTree>
    <p:extLst>
      <p:ext uri="{BB962C8B-B14F-4D97-AF65-F5344CB8AC3E}">
        <p14:creationId xmlns:p14="http://schemas.microsoft.com/office/powerpoint/2010/main" val="6785076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2" descr="C:\103\lect\landau.gif"/>
          <p:cNvPicPr>
            <a:picLocks noChangeAspect="1" noChangeArrowheads="1"/>
          </p:cNvPicPr>
          <p:nvPr/>
        </p:nvPicPr>
        <p:blipFill>
          <a:blip r:embed="rId3"/>
          <a:srcRect/>
          <a:stretch>
            <a:fillRect/>
          </a:stretch>
        </p:blipFill>
        <p:spPr bwMode="auto">
          <a:xfrm>
            <a:off x="7526338" y="0"/>
            <a:ext cx="1617662" cy="2073275"/>
          </a:xfrm>
          <a:prstGeom prst="rect">
            <a:avLst/>
          </a:prstGeom>
          <a:noFill/>
          <a:ln w="9525">
            <a:noFill/>
            <a:miter lim="800000"/>
            <a:headEnd/>
            <a:tailEnd/>
          </a:ln>
        </p:spPr>
      </p:pic>
      <p:sp>
        <p:nvSpPr>
          <p:cNvPr id="9" name="Oval 4"/>
          <p:cNvSpPr>
            <a:spLocks noChangeArrowheads="1"/>
          </p:cNvSpPr>
          <p:nvPr/>
        </p:nvSpPr>
        <p:spPr bwMode="auto">
          <a:xfrm>
            <a:off x="1600200" y="51816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sp>
        <p:nvSpPr>
          <p:cNvPr id="10" name="Text Box 5"/>
          <p:cNvSpPr txBox="1">
            <a:spLocks noChangeArrowheads="1"/>
          </p:cNvSpPr>
          <p:nvPr/>
        </p:nvSpPr>
        <p:spPr bwMode="auto">
          <a:xfrm>
            <a:off x="304800" y="5105400"/>
            <a:ext cx="1219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solidFill>
                  <a:srgbClr val="800000"/>
                </a:solidFill>
              </a:rPr>
              <a:t>proton</a:t>
            </a:r>
          </a:p>
        </p:txBody>
      </p:sp>
      <p:sp>
        <p:nvSpPr>
          <p:cNvPr id="11" name="Text Box 6"/>
          <p:cNvSpPr txBox="1">
            <a:spLocks noChangeArrowheads="1"/>
          </p:cNvSpPr>
          <p:nvPr/>
        </p:nvSpPr>
        <p:spPr bwMode="auto">
          <a:xfrm>
            <a:off x="2057400" y="5105400"/>
            <a:ext cx="1219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CC99"/>
                </a:solidFill>
              </a:rPr>
              <a:t>electron</a:t>
            </a:r>
            <a:endParaRPr lang="en-US" sz="3200">
              <a:solidFill>
                <a:srgbClr val="FFFF00"/>
              </a:solidFill>
            </a:endParaRPr>
          </a:p>
        </p:txBody>
      </p:sp>
      <p:sp>
        <p:nvSpPr>
          <p:cNvPr id="12" name="Oval 7"/>
          <p:cNvSpPr>
            <a:spLocks noChangeArrowheads="1"/>
          </p:cNvSpPr>
          <p:nvPr/>
        </p:nvSpPr>
        <p:spPr bwMode="auto">
          <a:xfrm>
            <a:off x="1905000" y="5257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sp>
        <p:nvSpPr>
          <p:cNvPr id="13" name="Text Box 4"/>
          <p:cNvSpPr txBox="1">
            <a:spLocks noChangeArrowheads="1"/>
          </p:cNvSpPr>
          <p:nvPr/>
        </p:nvSpPr>
        <p:spPr bwMode="auto">
          <a:xfrm>
            <a:off x="304800" y="0"/>
            <a:ext cx="8534400" cy="47705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a:solidFill>
                  <a:srgbClr val="3333CC"/>
                </a:solidFill>
              </a:rPr>
              <a:t>Neutron stars</a:t>
            </a:r>
            <a:endParaRPr lang="en-US" sz="3200" dirty="0">
              <a:solidFill>
                <a:srgbClr val="000000"/>
              </a:solidFill>
            </a:endParaRPr>
          </a:p>
          <a:p>
            <a:pPr eaLnBrk="0" hangingPunct="0">
              <a:spcBef>
                <a:spcPct val="50000"/>
              </a:spcBef>
            </a:pPr>
            <a:endParaRPr lang="en-US" sz="3200" dirty="0" smtClean="0">
              <a:solidFill>
                <a:srgbClr val="000000"/>
              </a:solidFill>
            </a:endParaRPr>
          </a:p>
          <a:p>
            <a:pPr eaLnBrk="0" hangingPunct="0">
              <a:spcBef>
                <a:spcPct val="50000"/>
              </a:spcBef>
            </a:pPr>
            <a:endParaRPr lang="en-US" sz="2800" dirty="0" smtClean="0">
              <a:solidFill>
                <a:srgbClr val="000000"/>
              </a:solidFill>
            </a:endParaRPr>
          </a:p>
          <a:p>
            <a:pPr eaLnBrk="0" hangingPunct="0">
              <a:spcBef>
                <a:spcPct val="50000"/>
              </a:spcBef>
            </a:pPr>
            <a:r>
              <a:rPr lang="en-US" sz="2800" dirty="0" smtClean="0">
                <a:solidFill>
                  <a:srgbClr val="000000"/>
                </a:solidFill>
              </a:rPr>
              <a:t>Immediately </a:t>
            </a:r>
            <a:r>
              <a:rPr lang="en-US" sz="2800" dirty="0">
                <a:solidFill>
                  <a:srgbClr val="000000"/>
                </a:solidFill>
              </a:rPr>
              <a:t>after the </a:t>
            </a:r>
            <a:r>
              <a:rPr lang="en-US" sz="2800" dirty="0">
                <a:solidFill>
                  <a:srgbClr val="3333CC"/>
                </a:solidFill>
              </a:rPr>
              <a:t>neutron</a:t>
            </a:r>
            <a:r>
              <a:rPr lang="en-US" sz="2800" dirty="0">
                <a:solidFill>
                  <a:srgbClr val="000000"/>
                </a:solidFill>
              </a:rPr>
              <a:t> was discovered in 1930, </a:t>
            </a:r>
            <a:r>
              <a:rPr lang="en-US" sz="2800" dirty="0" smtClean="0">
                <a:solidFill>
                  <a:srgbClr val="000000"/>
                </a:solidFill>
              </a:rPr>
              <a:t>physicist Lev </a:t>
            </a:r>
            <a:r>
              <a:rPr lang="en-US" sz="2800" dirty="0">
                <a:solidFill>
                  <a:srgbClr val="000000"/>
                </a:solidFill>
              </a:rPr>
              <a:t>Landau suggested the possibility that the pressure in the cores of stars might push the electrons onto their protons to make a core entirely of neutrons. He wasn’t quite right: The pressure is high enough only when the star </a:t>
            </a:r>
            <a:r>
              <a:rPr lang="en-US" sz="2800" dirty="0" smtClean="0">
                <a:solidFill>
                  <a:srgbClr val="000000"/>
                </a:solidFill>
              </a:rPr>
              <a:t>collapses</a:t>
            </a:r>
            <a:r>
              <a:rPr lang="en-US" sz="2800" dirty="0">
                <a:solidFill>
                  <a:srgbClr val="000000"/>
                </a:solidFill>
              </a:rPr>
              <a:t> </a:t>
            </a:r>
            <a:r>
              <a:rPr lang="en-US" sz="2800" dirty="0" smtClean="0">
                <a:solidFill>
                  <a:srgbClr val="000000"/>
                </a:solidFill>
              </a:rPr>
              <a:t>in a supernova. </a:t>
            </a:r>
            <a:endParaRPr lang="en-US" sz="2800" dirty="0">
              <a:solidFill>
                <a:srgbClr val="000000"/>
              </a:solidFill>
            </a:endParaRPr>
          </a:p>
        </p:txBody>
      </p:sp>
    </p:spTree>
    <p:extLst>
      <p:ext uri="{BB962C8B-B14F-4D97-AF65-F5344CB8AC3E}">
        <p14:creationId xmlns:p14="http://schemas.microsoft.com/office/powerpoint/2010/main" val="24181508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304800" y="0"/>
            <a:ext cx="8534400" cy="47705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a:solidFill>
                  <a:srgbClr val="3333CC"/>
                </a:solidFill>
              </a:rPr>
              <a:t>Neutron stars</a:t>
            </a:r>
            <a:endParaRPr lang="en-US" sz="3200" dirty="0">
              <a:solidFill>
                <a:srgbClr val="000000"/>
              </a:solidFill>
            </a:endParaRPr>
          </a:p>
          <a:p>
            <a:pPr eaLnBrk="0" hangingPunct="0">
              <a:spcBef>
                <a:spcPct val="50000"/>
              </a:spcBef>
            </a:pPr>
            <a:endParaRPr lang="en-US" sz="3200" dirty="0" smtClean="0">
              <a:solidFill>
                <a:srgbClr val="000000"/>
              </a:solidFill>
            </a:endParaRPr>
          </a:p>
          <a:p>
            <a:pPr eaLnBrk="0" hangingPunct="0">
              <a:spcBef>
                <a:spcPct val="50000"/>
              </a:spcBef>
            </a:pPr>
            <a:endParaRPr lang="en-US" sz="2800" dirty="0" smtClean="0">
              <a:solidFill>
                <a:srgbClr val="000000"/>
              </a:solidFill>
            </a:endParaRPr>
          </a:p>
          <a:p>
            <a:pPr eaLnBrk="0" hangingPunct="0">
              <a:spcBef>
                <a:spcPct val="50000"/>
              </a:spcBef>
            </a:pPr>
            <a:r>
              <a:rPr lang="en-US" sz="2800" dirty="0" smtClean="0">
                <a:solidFill>
                  <a:srgbClr val="000000"/>
                </a:solidFill>
              </a:rPr>
              <a:t>Immediately </a:t>
            </a:r>
            <a:r>
              <a:rPr lang="en-US" sz="2800" dirty="0">
                <a:solidFill>
                  <a:srgbClr val="000000"/>
                </a:solidFill>
              </a:rPr>
              <a:t>after the </a:t>
            </a:r>
            <a:r>
              <a:rPr lang="en-US" sz="2800" dirty="0">
                <a:solidFill>
                  <a:srgbClr val="3333CC"/>
                </a:solidFill>
              </a:rPr>
              <a:t>neutron</a:t>
            </a:r>
            <a:r>
              <a:rPr lang="en-US" sz="2800" dirty="0">
                <a:solidFill>
                  <a:srgbClr val="000000"/>
                </a:solidFill>
              </a:rPr>
              <a:t> was discovered in 1930, </a:t>
            </a:r>
            <a:r>
              <a:rPr lang="en-US" sz="2800" dirty="0" smtClean="0">
                <a:solidFill>
                  <a:srgbClr val="000000"/>
                </a:solidFill>
              </a:rPr>
              <a:t>physicist Lev </a:t>
            </a:r>
            <a:r>
              <a:rPr lang="en-US" sz="2800" dirty="0">
                <a:solidFill>
                  <a:srgbClr val="000000"/>
                </a:solidFill>
              </a:rPr>
              <a:t>Landau suggested the possibility that the pressure in the cores of stars might push the electrons onto their protons to make a core entirely of neutrons. He wasn’t quite right: The pressure is high enough only when the star </a:t>
            </a:r>
            <a:r>
              <a:rPr lang="en-US" sz="2800" dirty="0" smtClean="0">
                <a:solidFill>
                  <a:srgbClr val="000000"/>
                </a:solidFill>
              </a:rPr>
              <a:t>collapses</a:t>
            </a:r>
            <a:r>
              <a:rPr lang="en-US" sz="2800" dirty="0">
                <a:solidFill>
                  <a:srgbClr val="000000"/>
                </a:solidFill>
              </a:rPr>
              <a:t> </a:t>
            </a:r>
            <a:r>
              <a:rPr lang="en-US" sz="2800" dirty="0" smtClean="0">
                <a:solidFill>
                  <a:srgbClr val="000000"/>
                </a:solidFill>
              </a:rPr>
              <a:t>in a supernova. </a:t>
            </a:r>
            <a:endParaRPr lang="en-US" sz="2800" dirty="0">
              <a:solidFill>
                <a:srgbClr val="000000"/>
              </a:solidFill>
            </a:endParaRPr>
          </a:p>
        </p:txBody>
      </p:sp>
      <p:pic>
        <p:nvPicPr>
          <p:cNvPr id="22534" name="Picture 2" descr="C:\103\lect\landau.gif"/>
          <p:cNvPicPr>
            <a:picLocks noChangeAspect="1" noChangeArrowheads="1"/>
          </p:cNvPicPr>
          <p:nvPr/>
        </p:nvPicPr>
        <p:blipFill>
          <a:blip r:embed="rId3"/>
          <a:srcRect/>
          <a:stretch>
            <a:fillRect/>
          </a:stretch>
        </p:blipFill>
        <p:spPr bwMode="auto">
          <a:xfrm>
            <a:off x="7526338" y="0"/>
            <a:ext cx="1617662" cy="2073275"/>
          </a:xfrm>
          <a:prstGeom prst="rect">
            <a:avLst/>
          </a:prstGeom>
          <a:noFill/>
          <a:ln w="9525">
            <a:noFill/>
            <a:miter lim="800000"/>
            <a:headEnd/>
            <a:tailEnd/>
          </a:ln>
        </p:spPr>
      </p:pic>
      <p:sp>
        <p:nvSpPr>
          <p:cNvPr id="9" name="Oval 8"/>
          <p:cNvSpPr>
            <a:spLocks noChangeArrowheads="1"/>
          </p:cNvSpPr>
          <p:nvPr/>
        </p:nvSpPr>
        <p:spPr bwMode="auto">
          <a:xfrm>
            <a:off x="1905000" y="5105400"/>
            <a:ext cx="304800" cy="304800"/>
          </a:xfrm>
          <a:prstGeom prst="ellipse">
            <a:avLst/>
          </a:prstGeom>
          <a:solidFill>
            <a:srgbClr val="6666FF"/>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sp>
        <p:nvSpPr>
          <p:cNvPr id="10" name="Text Box 9"/>
          <p:cNvSpPr txBox="1">
            <a:spLocks noChangeArrowheads="1"/>
          </p:cNvSpPr>
          <p:nvPr/>
        </p:nvSpPr>
        <p:spPr bwMode="auto">
          <a:xfrm>
            <a:off x="508000" y="5029200"/>
            <a:ext cx="1219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solidFill>
                  <a:srgbClr val="6666FF"/>
                </a:solidFill>
              </a:rPr>
              <a:t>neutron</a:t>
            </a:r>
          </a:p>
        </p:txBody>
      </p:sp>
      <p:sp>
        <p:nvSpPr>
          <p:cNvPr id="11" name="Oval 10"/>
          <p:cNvSpPr>
            <a:spLocks noChangeArrowheads="1"/>
          </p:cNvSpPr>
          <p:nvPr/>
        </p:nvSpPr>
        <p:spPr bwMode="auto">
          <a:xfrm>
            <a:off x="2514600" y="5257800"/>
            <a:ext cx="76200" cy="76200"/>
          </a:xfrm>
          <a:prstGeom prst="ellipse">
            <a:avLst/>
          </a:prstGeom>
          <a:solidFill>
            <a:srgbClr val="330F42"/>
          </a:solidFill>
          <a:ln w="9525">
            <a:solidFill>
              <a:srgbClr val="CCECFF"/>
            </a:solidFill>
            <a:round/>
            <a:headEnd/>
            <a:tailEnd/>
          </a:ln>
        </p:spPr>
        <p:txBody>
          <a:bodyPr wrap="none" anchor="ctr">
            <a:prstTxWarp prst="textNoShape">
              <a:avLst/>
            </a:prstTxWarp>
          </a:bodyPr>
          <a:lstStyle/>
          <a:p>
            <a:pPr algn="ctr" eaLnBrk="0" hangingPunct="0"/>
            <a:endParaRPr lang="en-US">
              <a:solidFill>
                <a:srgbClr val="CCCCFF"/>
              </a:solidFill>
            </a:endParaRPr>
          </a:p>
        </p:txBody>
      </p:sp>
      <p:sp>
        <p:nvSpPr>
          <p:cNvPr id="12" name="Text Box 12"/>
          <p:cNvSpPr txBox="1">
            <a:spLocks noChangeArrowheads="1"/>
          </p:cNvSpPr>
          <p:nvPr/>
        </p:nvSpPr>
        <p:spPr bwMode="auto">
          <a:xfrm>
            <a:off x="2667000" y="5029200"/>
            <a:ext cx="1219200" cy="36933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solidFill>
                  <a:schemeClr val="accent3">
                    <a:lumMod val="75000"/>
                  </a:schemeClr>
                </a:solidFill>
              </a:rPr>
              <a:t>neutrino</a:t>
            </a:r>
          </a:p>
        </p:txBody>
      </p:sp>
      <p:sp>
        <p:nvSpPr>
          <p:cNvPr id="13" name="Line 15"/>
          <p:cNvSpPr>
            <a:spLocks noChangeShapeType="1"/>
          </p:cNvSpPr>
          <p:nvPr/>
        </p:nvSpPr>
        <p:spPr bwMode="auto">
          <a:xfrm>
            <a:off x="2590800" y="5334000"/>
            <a:ext cx="914400" cy="304800"/>
          </a:xfrm>
          <a:prstGeom prst="line">
            <a:avLst/>
          </a:prstGeom>
          <a:noFill/>
          <a:ln w="28575">
            <a:solidFill>
              <a:srgbClr val="663366"/>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4181508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Oval 8"/>
          <p:cNvSpPr>
            <a:spLocks noChangeArrowheads="1"/>
          </p:cNvSpPr>
          <p:nvPr/>
        </p:nvSpPr>
        <p:spPr bwMode="auto">
          <a:xfrm>
            <a:off x="381000" y="1066800"/>
            <a:ext cx="3124200" cy="29718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eaLnBrk="0" hangingPunct="0"/>
            <a:endParaRPr lang="en-US" sz="3200">
              <a:solidFill>
                <a:srgbClr val="FFFF00"/>
              </a:solidFill>
            </a:endParaRPr>
          </a:p>
        </p:txBody>
      </p:sp>
      <p:sp>
        <p:nvSpPr>
          <p:cNvPr id="50185" name="Text Box 9"/>
          <p:cNvSpPr txBox="1">
            <a:spLocks noChangeArrowheads="1"/>
          </p:cNvSpPr>
          <p:nvPr/>
        </p:nvSpPr>
        <p:spPr bwMode="auto">
          <a:xfrm>
            <a:off x="0" y="4965700"/>
            <a:ext cx="9144000" cy="5794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a:solidFill>
                  <a:srgbClr val="4D4D73"/>
                </a:solidFill>
              </a:rPr>
              <a:t>  a white dwarf is roughly the size of the Earth </a:t>
            </a:r>
          </a:p>
        </p:txBody>
      </p:sp>
      <p:pic>
        <p:nvPicPr>
          <p:cNvPr id="25606" name="Picture 10" descr="C:\103\planets\earth.jpg"/>
          <p:cNvPicPr>
            <a:picLocks noChangeAspect="1" noChangeArrowheads="1"/>
          </p:cNvPicPr>
          <p:nvPr/>
        </p:nvPicPr>
        <p:blipFill>
          <a:blip r:embed="rId3"/>
          <a:srcRect/>
          <a:stretch>
            <a:fillRect/>
          </a:stretch>
        </p:blipFill>
        <p:spPr bwMode="auto">
          <a:xfrm>
            <a:off x="4724400" y="990600"/>
            <a:ext cx="3644900" cy="3141663"/>
          </a:xfrm>
          <a:prstGeom prst="rect">
            <a:avLst/>
          </a:prstGeom>
          <a:noFill/>
          <a:ln w="9525">
            <a:noFill/>
            <a:miter lim="800000"/>
            <a:headEnd/>
            <a:tailEnd/>
          </a:ln>
        </p:spPr>
      </p:pic>
      <p:sp>
        <p:nvSpPr>
          <p:cNvPr id="5" name="TextBox 4"/>
          <p:cNvSpPr txBox="1"/>
          <p:nvPr/>
        </p:nvSpPr>
        <p:spPr>
          <a:xfrm>
            <a:off x="238136" y="169486"/>
            <a:ext cx="3662381" cy="584776"/>
          </a:xfrm>
          <a:prstGeom prst="rect">
            <a:avLst/>
          </a:prstGeom>
          <a:noFill/>
        </p:spPr>
        <p:txBody>
          <a:bodyPr wrap="none" rtlCol="0">
            <a:spAutoFit/>
          </a:bodyPr>
          <a:lstStyle/>
          <a:p>
            <a:r>
              <a:rPr lang="en-US" sz="3200" dirty="0" smtClean="0">
                <a:solidFill>
                  <a:srgbClr val="3366FF"/>
                </a:solidFill>
              </a:rPr>
              <a:t>How does this work?</a:t>
            </a:r>
            <a:endParaRPr lang="en-US" sz="3200" dirty="0">
              <a:solidFill>
                <a:srgbClr val="3366FF"/>
              </a:solidFill>
            </a:endParaRPr>
          </a:p>
        </p:txBody>
      </p:sp>
    </p:spTree>
    <p:extLst>
      <p:ext uri="{BB962C8B-B14F-4D97-AF65-F5344CB8AC3E}">
        <p14:creationId xmlns:p14="http://schemas.microsoft.com/office/powerpoint/2010/main" val="16450063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C:\103\planets\earth.jpg"/>
          <p:cNvPicPr>
            <a:picLocks noChangeAspect="1" noChangeArrowheads="1"/>
          </p:cNvPicPr>
          <p:nvPr/>
        </p:nvPicPr>
        <p:blipFill>
          <a:blip r:embed="rId3"/>
          <a:srcRect/>
          <a:stretch>
            <a:fillRect/>
          </a:stretch>
        </p:blipFill>
        <p:spPr bwMode="auto">
          <a:xfrm>
            <a:off x="4724400" y="990600"/>
            <a:ext cx="3644900" cy="3141663"/>
          </a:xfrm>
          <a:prstGeom prst="rect">
            <a:avLst/>
          </a:prstGeom>
          <a:noFill/>
          <a:ln w="9525">
            <a:noFill/>
            <a:miter lim="800000"/>
            <a:headEnd/>
            <a:tailEnd/>
          </a:ln>
        </p:spPr>
      </p:pic>
      <p:sp>
        <p:nvSpPr>
          <p:cNvPr id="32773" name="Oval 5"/>
          <p:cNvSpPr>
            <a:spLocks noChangeArrowheads="1"/>
          </p:cNvSpPr>
          <p:nvPr/>
        </p:nvSpPr>
        <p:spPr bwMode="auto">
          <a:xfrm>
            <a:off x="914400" y="2514600"/>
            <a:ext cx="76200" cy="76200"/>
          </a:xfrm>
          <a:prstGeom prst="ellipse">
            <a:avLst/>
          </a:prstGeom>
          <a:solidFill>
            <a:srgbClr val="CCFFFF"/>
          </a:solid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2" name="Group 6"/>
          <p:cNvGrpSpPr>
            <a:grpSpLocks/>
          </p:cNvGrpSpPr>
          <p:nvPr/>
        </p:nvGrpSpPr>
        <p:grpSpPr bwMode="auto">
          <a:xfrm>
            <a:off x="0" y="2743201"/>
            <a:ext cx="9144000" cy="3594101"/>
            <a:chOff x="0" y="1728"/>
            <a:chExt cx="5760" cy="2264"/>
          </a:xfrm>
        </p:grpSpPr>
        <p:sp>
          <p:nvSpPr>
            <p:cNvPr id="32775" name="Text Box 7"/>
            <p:cNvSpPr txBox="1">
              <a:spLocks noChangeArrowheads="1"/>
            </p:cNvSpPr>
            <p:nvPr/>
          </p:nvSpPr>
          <p:spPr bwMode="auto">
            <a:xfrm>
              <a:off x="0" y="3120"/>
              <a:ext cx="5760" cy="872"/>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a:solidFill>
                    <a:srgbClr val="4D4D73"/>
                  </a:solidFill>
                </a:rPr>
                <a:t>        A neutron star has a radius of about 10 km, roughly 1/1000 that of the </a:t>
              </a:r>
              <a:r>
                <a:rPr lang="en-US" sz="2400" dirty="0" smtClean="0">
                  <a:solidFill>
                    <a:srgbClr val="4D4D73"/>
                  </a:solidFill>
                </a:rPr>
                <a:t>Earth</a:t>
              </a:r>
              <a:endParaRPr lang="en-US" sz="2400" dirty="0">
                <a:solidFill>
                  <a:srgbClr val="4D4D73"/>
                </a:solidFill>
              </a:endParaRPr>
            </a:p>
            <a:p>
              <a:pPr algn="ctr" eaLnBrk="0" hangingPunct="0">
                <a:spcBef>
                  <a:spcPct val="50000"/>
                </a:spcBef>
              </a:pPr>
              <a:r>
                <a:rPr lang="en-US" sz="2400" b="1" dirty="0" smtClean="0">
                  <a:solidFill>
                    <a:srgbClr val="4D4D73"/>
                  </a:solidFill>
                </a:rPr>
                <a:t>Remember that atoms are mostly empty space</a:t>
              </a:r>
              <a:endParaRPr lang="en-US" sz="2400" b="1" dirty="0">
                <a:solidFill>
                  <a:srgbClr val="4D4D73"/>
                </a:solidFill>
              </a:endParaRPr>
            </a:p>
          </p:txBody>
        </p:sp>
        <p:sp>
          <p:nvSpPr>
            <p:cNvPr id="32776" name="Line 8"/>
            <p:cNvSpPr>
              <a:spLocks noChangeShapeType="1"/>
            </p:cNvSpPr>
            <p:nvPr/>
          </p:nvSpPr>
          <p:spPr bwMode="auto">
            <a:xfrm>
              <a:off x="672" y="1728"/>
              <a:ext cx="1248" cy="1440"/>
            </a:xfrm>
            <a:prstGeom prst="line">
              <a:avLst/>
            </a:prstGeom>
            <a:noFill/>
            <a:ln w="28575">
              <a:solidFill>
                <a:srgbClr val="663366"/>
              </a:solidFill>
              <a:round/>
              <a:headEnd/>
              <a:tailEnd/>
            </a:ln>
          </p:spPr>
          <p:txBody>
            <a:bodyPr wrap="none" anchor="ctr">
              <a:prstTxWarp prst="textNoShape">
                <a:avLst/>
              </a:prstTxWarp>
            </a:bodyPr>
            <a:lstStyle/>
            <a:p>
              <a:endParaRPr lang="en-US"/>
            </a:p>
          </p:txBody>
        </p:sp>
      </p:grpSp>
      <p:sp>
        <p:nvSpPr>
          <p:cNvPr id="3" name="TextBox 2"/>
          <p:cNvSpPr txBox="1"/>
          <p:nvPr/>
        </p:nvSpPr>
        <p:spPr>
          <a:xfrm>
            <a:off x="238136" y="169486"/>
            <a:ext cx="3662381" cy="584776"/>
          </a:xfrm>
          <a:prstGeom prst="rect">
            <a:avLst/>
          </a:prstGeom>
          <a:noFill/>
        </p:spPr>
        <p:txBody>
          <a:bodyPr wrap="none" rtlCol="0">
            <a:spAutoFit/>
          </a:bodyPr>
          <a:lstStyle/>
          <a:p>
            <a:r>
              <a:rPr lang="en-US" sz="3200" dirty="0" smtClean="0">
                <a:solidFill>
                  <a:srgbClr val="3366FF"/>
                </a:solidFill>
              </a:rPr>
              <a:t>How does this work?</a:t>
            </a:r>
            <a:endParaRPr lang="en-US" sz="3200" dirty="0">
              <a:solidFill>
                <a:srgbClr val="3366FF"/>
              </a:solidFill>
            </a:endParaRPr>
          </a:p>
        </p:txBody>
      </p:sp>
    </p:spTree>
    <p:extLst>
      <p:ext uri="{BB962C8B-B14F-4D97-AF65-F5344CB8AC3E}">
        <p14:creationId xmlns:p14="http://schemas.microsoft.com/office/powerpoint/2010/main" val="10325428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97839" y="879952"/>
            <a:ext cx="5383274" cy="5383274"/>
          </a:xfrm>
          <a:prstGeom prst="rect">
            <a:avLst/>
          </a:prstGeom>
          <a:noFill/>
          <a:ln w="9525">
            <a:noFill/>
            <a:miter lim="800000"/>
            <a:headEnd/>
            <a:tailEnd/>
          </a:ln>
          <a:effectLst/>
        </p:spPr>
      </p:pic>
      <p:sp>
        <p:nvSpPr>
          <p:cNvPr id="5" name="Rectangle 2"/>
          <p:cNvSpPr txBox="1">
            <a:spLocks noChangeArrowheads="1"/>
          </p:cNvSpPr>
          <p:nvPr/>
        </p:nvSpPr>
        <p:spPr>
          <a:xfrm>
            <a:off x="5333666" y="1040702"/>
            <a:ext cx="3653580" cy="4473026"/>
          </a:xfrm>
          <a:prstGeom prst="rect">
            <a:avLst/>
          </a:prstGeom>
        </p:spPr>
        <p:txBody>
          <a:bodyPr vert="horz" lIns="91440" tIns="45720" rIns="91440" bIns="45720" rtlCol="0">
            <a:normAutofit/>
          </a:bodyPr>
          <a:lstStyle/>
          <a:p>
            <a:pPr lvl="0">
              <a:spcBef>
                <a:spcPct val="20000"/>
              </a:spcBef>
            </a:pPr>
            <a:r>
              <a:rPr lang="en-US" sz="2800" dirty="0">
                <a:solidFill>
                  <a:schemeClr val="bg2">
                    <a:lumMod val="20000"/>
                    <a:lumOff val="80000"/>
                  </a:schemeClr>
                </a:solidFill>
              </a:rPr>
              <a:t>At the end of the life of a </a:t>
            </a:r>
            <a:r>
              <a:rPr lang="en-US" sz="2800" b="1" dirty="0">
                <a:solidFill>
                  <a:schemeClr val="bg2">
                    <a:lumMod val="20000"/>
                    <a:lumOff val="80000"/>
                  </a:schemeClr>
                </a:solidFill>
              </a:rPr>
              <a:t>massive</a:t>
            </a:r>
            <a:r>
              <a:rPr lang="en-US" sz="2800" dirty="0">
                <a:solidFill>
                  <a:schemeClr val="bg2">
                    <a:lumMod val="20000"/>
                    <a:lumOff val="80000"/>
                  </a:schemeClr>
                </a:solidFill>
              </a:rPr>
              <a:t> </a:t>
            </a:r>
            <a:r>
              <a:rPr lang="en-US" sz="2800" b="1" dirty="0">
                <a:solidFill>
                  <a:schemeClr val="bg2">
                    <a:lumMod val="20000"/>
                    <a:lumOff val="80000"/>
                  </a:schemeClr>
                </a:solidFill>
              </a:rPr>
              <a:t>star</a:t>
            </a:r>
            <a:r>
              <a:rPr lang="en-US" sz="2800" dirty="0">
                <a:solidFill>
                  <a:schemeClr val="bg2">
                    <a:lumMod val="20000"/>
                    <a:lumOff val="80000"/>
                  </a:schemeClr>
                </a:solidFill>
              </a:rPr>
              <a:t> (more than </a:t>
            </a:r>
            <a:r>
              <a:rPr lang="en-US" sz="2800" dirty="0" smtClean="0">
                <a:solidFill>
                  <a:schemeClr val="bg2">
                    <a:lumMod val="20000"/>
                    <a:lumOff val="80000"/>
                  </a:schemeClr>
                </a:solidFill>
              </a:rPr>
              <a:t>about 8 </a:t>
            </a:r>
            <a:r>
              <a:rPr lang="en-US" sz="2800" dirty="0">
                <a:solidFill>
                  <a:schemeClr val="bg2">
                    <a:lumMod val="20000"/>
                    <a:lumOff val="80000"/>
                  </a:schemeClr>
                </a:solidFill>
              </a:rPr>
              <a:t>solar masses), its core is iron, and nuclear </a:t>
            </a:r>
            <a:r>
              <a:rPr lang="en-US" sz="2800" dirty="0" smtClean="0">
                <a:solidFill>
                  <a:schemeClr val="bg2">
                    <a:lumMod val="20000"/>
                    <a:lumOff val="80000"/>
                  </a:schemeClr>
                </a:solidFill>
              </a:rPr>
              <a:t>reactions </a:t>
            </a:r>
            <a:r>
              <a:rPr lang="en-US" sz="2800" dirty="0">
                <a:solidFill>
                  <a:schemeClr val="bg2">
                    <a:lumMod val="20000"/>
                    <a:lumOff val="80000"/>
                  </a:schemeClr>
                </a:solidFill>
              </a:rPr>
              <a:t>around the core add more iron to it. But </a:t>
            </a:r>
            <a:r>
              <a:rPr lang="en-US" sz="2800" dirty="0" smtClean="0">
                <a:solidFill>
                  <a:schemeClr val="bg2">
                    <a:lumMod val="20000"/>
                    <a:lumOff val="80000"/>
                  </a:schemeClr>
                </a:solidFill>
              </a:rPr>
              <a:t>iron </a:t>
            </a:r>
            <a:r>
              <a:rPr lang="en-US" sz="2800" dirty="0">
                <a:solidFill>
                  <a:schemeClr val="bg2">
                    <a:lumMod val="20000"/>
                    <a:lumOff val="80000"/>
                  </a:schemeClr>
                </a:solidFill>
              </a:rPr>
              <a:t>is the </a:t>
            </a:r>
            <a:r>
              <a:rPr lang="en-US" sz="2800" dirty="0" err="1">
                <a:solidFill>
                  <a:schemeClr val="bg2">
                    <a:lumMod val="20000"/>
                    <a:lumOff val="80000"/>
                  </a:schemeClr>
                </a:solidFill>
              </a:rPr>
              <a:t>stablest</a:t>
            </a:r>
            <a:r>
              <a:rPr lang="en-US" sz="2800" dirty="0">
                <a:solidFill>
                  <a:schemeClr val="bg2">
                    <a:lumMod val="20000"/>
                    <a:lumOff val="80000"/>
                  </a:schemeClr>
                </a:solidFill>
              </a:rPr>
              <a:t> element --- it will not fuse to make anything heavier. </a:t>
            </a:r>
            <a:endParaRPr lang="en-US" sz="2800" dirty="0" smtClean="0">
              <a:solidFill>
                <a:schemeClr val="bg2">
                  <a:lumMod val="20000"/>
                  <a:lumOff val="80000"/>
                </a:schemeClr>
              </a:solidFill>
            </a:endParaRPr>
          </a:p>
        </p:txBody>
      </p:sp>
    </p:spTree>
    <p:extLst>
      <p:ext uri="{BB962C8B-B14F-4D97-AF65-F5344CB8AC3E}">
        <p14:creationId xmlns:p14="http://schemas.microsoft.com/office/powerpoint/2010/main" val="2397275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457200"/>
            <a:ext cx="9144000" cy="21336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rgbClr val="CCCCFF"/>
              </a:buClr>
              <a:buFontTx/>
              <a:buChar char=""/>
            </a:pPr>
            <a:r>
              <a:rPr lang="en-US" sz="3200" dirty="0">
                <a:solidFill>
                  <a:srgbClr val="4D4D73"/>
                </a:solidFill>
              </a:rPr>
              <a:t>If you compressed all of Mt. Everest, pushing its electrons onto their nuclei, you would get a single teaspoonful </a:t>
            </a:r>
            <a:r>
              <a:rPr lang="en-US" sz="3200" dirty="0" smtClean="0">
                <a:solidFill>
                  <a:srgbClr val="4D4D73"/>
                </a:solidFill>
              </a:rPr>
              <a:t>of neutron</a:t>
            </a:r>
            <a:r>
              <a:rPr lang="en-US" sz="3200" dirty="0">
                <a:solidFill>
                  <a:srgbClr val="4D4D73"/>
                </a:solidFill>
              </a:rPr>
              <a:t>-star matter. </a:t>
            </a:r>
          </a:p>
        </p:txBody>
      </p:sp>
      <p:pic>
        <p:nvPicPr>
          <p:cNvPr id="3" name="Picture 2" descr="C:\Documents and Settings\friedman\My Documents\scibag\everestt.jpg"/>
          <p:cNvPicPr>
            <a:picLocks noChangeAspect="1" noChangeArrowheads="1"/>
          </p:cNvPicPr>
          <p:nvPr/>
        </p:nvPicPr>
        <p:blipFill>
          <a:blip r:embed="rId3"/>
          <a:srcRect/>
          <a:stretch>
            <a:fillRect/>
          </a:stretch>
        </p:blipFill>
        <p:spPr bwMode="auto">
          <a:xfrm>
            <a:off x="1" y="2319359"/>
            <a:ext cx="7224482" cy="4523154"/>
          </a:xfrm>
          <a:prstGeom prst="rect">
            <a:avLst/>
          </a:prstGeom>
          <a:noFill/>
          <a:ln w="9525">
            <a:noFill/>
            <a:miter lim="800000"/>
            <a:headEnd/>
            <a:tailEnd/>
          </a:ln>
        </p:spPr>
      </p:pic>
      <p:pic>
        <p:nvPicPr>
          <p:cNvPr id="4" name="Picture 3"/>
          <p:cNvPicPr>
            <a:picLocks noChangeAspect="1" noChangeArrowheads="1"/>
          </p:cNvPicPr>
          <p:nvPr/>
        </p:nvPicPr>
        <p:blipFill>
          <a:blip r:embed="rId4"/>
          <a:srcRect/>
          <a:stretch>
            <a:fillRect/>
          </a:stretch>
        </p:blipFill>
        <p:spPr bwMode="auto">
          <a:xfrm>
            <a:off x="7894192" y="4258723"/>
            <a:ext cx="1249808" cy="937356"/>
          </a:xfrm>
          <a:prstGeom prst="rect">
            <a:avLst/>
          </a:prstGeom>
          <a:noFill/>
          <a:ln w="9525">
            <a:noFill/>
            <a:miter lim="800000"/>
            <a:headEnd/>
            <a:tailEnd/>
          </a:ln>
        </p:spPr>
      </p:pic>
      <p:sp>
        <p:nvSpPr>
          <p:cNvPr id="5" name="Right Arrow 4"/>
          <p:cNvSpPr/>
          <p:nvPr/>
        </p:nvSpPr>
        <p:spPr>
          <a:xfrm>
            <a:off x="6878979" y="4478975"/>
            <a:ext cx="822960" cy="609426"/>
          </a:xfrm>
          <a:prstGeom prst="rightArrow">
            <a:avLst/>
          </a:prstGeom>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Right Arrow 1"/>
          <p:cNvSpPr/>
          <p:nvPr/>
        </p:nvSpPr>
        <p:spPr>
          <a:xfrm>
            <a:off x="6878979" y="5196079"/>
            <a:ext cx="45719" cy="650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894192" y="5228164"/>
            <a:ext cx="460320" cy="1107996"/>
          </a:xfrm>
          <a:prstGeom prst="rect">
            <a:avLst/>
          </a:prstGeom>
          <a:noFill/>
        </p:spPr>
        <p:txBody>
          <a:bodyPr wrap="none" rtlCol="0">
            <a:spAutoFit/>
          </a:bodyPr>
          <a:lstStyle/>
          <a:p>
            <a:r>
              <a:rPr lang="en-US" sz="6600" b="1" dirty="0" smtClean="0"/>
              <a:t>!</a:t>
            </a:r>
            <a:endParaRPr lang="en-US" sz="6600" b="1" dirty="0"/>
          </a:p>
        </p:txBody>
      </p:sp>
    </p:spTree>
    <p:extLst>
      <p:ext uri="{BB962C8B-B14F-4D97-AF65-F5344CB8AC3E}">
        <p14:creationId xmlns:p14="http://schemas.microsoft.com/office/powerpoint/2010/main" val="41553102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ightnew-146.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TextBox 9"/>
          <p:cNvSpPr txBox="1"/>
          <p:nvPr/>
        </p:nvSpPr>
        <p:spPr>
          <a:xfrm>
            <a:off x="2332295" y="62975"/>
            <a:ext cx="4479411" cy="646331"/>
          </a:xfrm>
          <a:prstGeom prst="rect">
            <a:avLst/>
          </a:prstGeom>
          <a:noFill/>
        </p:spPr>
        <p:txBody>
          <a:bodyPr wrap="none" rtlCol="0">
            <a:spAutoFit/>
          </a:bodyPr>
          <a:lstStyle/>
          <a:p>
            <a:r>
              <a:rPr lang="en-US" sz="3600" dirty="0" smtClean="0">
                <a:solidFill>
                  <a:schemeClr val="accent2">
                    <a:lumMod val="50000"/>
                    <a:lumOff val="50000"/>
                  </a:schemeClr>
                </a:solidFill>
              </a:rPr>
              <a:t>Neutron Star Fun Facts</a:t>
            </a:r>
            <a:endParaRPr lang="en-US" sz="3600" dirty="0">
              <a:solidFill>
                <a:schemeClr val="accent2">
                  <a:lumMod val="50000"/>
                  <a:lumOff val="50000"/>
                </a:schemeClr>
              </a:solidFill>
            </a:endParaRPr>
          </a:p>
        </p:txBody>
      </p:sp>
      <p:sp>
        <p:nvSpPr>
          <p:cNvPr id="11" name="TextBox 10"/>
          <p:cNvSpPr txBox="1"/>
          <p:nvPr/>
        </p:nvSpPr>
        <p:spPr>
          <a:xfrm>
            <a:off x="263908" y="708609"/>
            <a:ext cx="8609999" cy="1569660"/>
          </a:xfrm>
          <a:prstGeom prst="rect">
            <a:avLst/>
          </a:prstGeom>
          <a:noFill/>
        </p:spPr>
        <p:txBody>
          <a:bodyPr wrap="square" rtlCol="0">
            <a:spAutoFit/>
          </a:bodyPr>
          <a:lstStyle/>
          <a:p>
            <a:pPr marL="285750" indent="-285750">
              <a:buFont typeface="Arial"/>
              <a:buChar char="•"/>
            </a:pPr>
            <a:r>
              <a:rPr lang="en-US" sz="2400" dirty="0">
                <a:solidFill>
                  <a:schemeClr val="accent6">
                    <a:lumMod val="60000"/>
                    <a:lumOff val="40000"/>
                  </a:schemeClr>
                </a:solidFill>
              </a:rPr>
              <a:t>R≈15 km and M≈1.5 </a:t>
            </a:r>
            <a:r>
              <a:rPr lang="en-US" sz="2400" dirty="0" err="1">
                <a:solidFill>
                  <a:schemeClr val="accent6">
                    <a:lumMod val="60000"/>
                    <a:lumOff val="40000"/>
                  </a:schemeClr>
                </a:solidFill>
              </a:rPr>
              <a:t>M</a:t>
            </a:r>
            <a:r>
              <a:rPr lang="en-US" sz="2400" baseline="-25000" dirty="0" err="1">
                <a:solidFill>
                  <a:schemeClr val="accent6">
                    <a:lumMod val="60000"/>
                    <a:lumOff val="40000"/>
                  </a:schemeClr>
                </a:solidFill>
              </a:rPr>
              <a:t>Sun</a:t>
            </a:r>
            <a:endParaRPr lang="en-US" sz="2400" baseline="-250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Central density 2-</a:t>
            </a:r>
            <a:r>
              <a:rPr lang="en-US" sz="2400" dirty="0" smtClean="0">
                <a:solidFill>
                  <a:schemeClr val="accent6">
                    <a:lumMod val="60000"/>
                    <a:lumOff val="40000"/>
                  </a:schemeClr>
                </a:solidFill>
              </a:rPr>
              <a:t>10 times </a:t>
            </a:r>
            <a:r>
              <a:rPr lang="en-US" sz="2400" dirty="0">
                <a:solidFill>
                  <a:schemeClr val="accent6">
                    <a:lumMod val="60000"/>
                    <a:lumOff val="40000"/>
                  </a:schemeClr>
                </a:solidFill>
              </a:rPr>
              <a:t>that of atomic nucleus</a:t>
            </a:r>
          </a:p>
          <a:p>
            <a:pPr marL="742950" lvl="1" indent="-285750">
              <a:buFont typeface="Arial"/>
              <a:buChar char="•"/>
            </a:pPr>
            <a:r>
              <a:rPr lang="en-US" sz="2400" dirty="0">
                <a:solidFill>
                  <a:schemeClr val="accent6">
                    <a:lumMod val="60000"/>
                    <a:lumOff val="40000"/>
                  </a:schemeClr>
                </a:solidFill>
              </a:rPr>
              <a:t>1 teaspoon is about 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kg</a:t>
            </a:r>
          </a:p>
          <a:p>
            <a:pPr marL="742950" lvl="1" indent="-285750">
              <a:buFont typeface="Arial"/>
              <a:buChar char="•"/>
            </a:pPr>
            <a:r>
              <a:rPr lang="en-US" sz="2400" dirty="0">
                <a:solidFill>
                  <a:schemeClr val="accent6">
                    <a:lumMod val="60000"/>
                    <a:lumOff val="40000"/>
                  </a:schemeClr>
                </a:solidFill>
              </a:rPr>
              <a:t>a cube 300 meters on a side has the same mass as the Earth</a:t>
            </a:r>
          </a:p>
        </p:txBody>
      </p:sp>
      <p:sp>
        <p:nvSpPr>
          <p:cNvPr id="13" name="Rectangle 12"/>
          <p:cNvSpPr/>
          <p:nvPr/>
        </p:nvSpPr>
        <p:spPr>
          <a:xfrm>
            <a:off x="0" y="5065023"/>
            <a:ext cx="9144000"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119412" y="5399861"/>
            <a:ext cx="2107312"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329879" y="3879686"/>
            <a:ext cx="9286263" cy="1569660"/>
          </a:xfrm>
          <a:prstGeom prst="rect">
            <a:avLst/>
          </a:prstGeom>
          <a:noFill/>
        </p:spPr>
        <p:txBody>
          <a:bodyPr wrap="square" rtlCol="0">
            <a:spAutoFit/>
          </a:bodyPr>
          <a:lstStyle/>
          <a:p>
            <a:pPr marL="285750" indent="-285750">
              <a:buFont typeface="Arial"/>
              <a:buChar char="•"/>
            </a:pPr>
            <a:r>
              <a:rPr lang="en-US" sz="2400" dirty="0" smtClean="0">
                <a:solidFill>
                  <a:schemeClr val="accent6">
                    <a:lumMod val="60000"/>
                    <a:lumOff val="40000"/>
                  </a:schemeClr>
                </a:solidFill>
              </a:rPr>
              <a:t>Magnetic </a:t>
            </a:r>
            <a:r>
              <a:rPr lang="en-US" sz="2400" dirty="0">
                <a:solidFill>
                  <a:schemeClr val="accent6">
                    <a:lumMod val="60000"/>
                    <a:lumOff val="40000"/>
                  </a:schemeClr>
                </a:solidFill>
              </a:rPr>
              <a:t>field &gt;10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times that on Earth</a:t>
            </a:r>
          </a:p>
          <a:p>
            <a:pPr marL="742950" lvl="1" indent="-285750">
              <a:buFont typeface="Arial"/>
              <a:buChar char="•"/>
            </a:pPr>
            <a:r>
              <a:rPr lang="en-US" sz="2400" dirty="0">
                <a:solidFill>
                  <a:schemeClr val="accent6">
                    <a:lumMod val="60000"/>
                    <a:lumOff val="40000"/>
                  </a:schemeClr>
                </a:solidFill>
              </a:rPr>
              <a:t>erase credit cards from 30,000 km &amp; kill from 200 </a:t>
            </a:r>
            <a:r>
              <a:rPr lang="en-US" sz="2400" dirty="0" smtClean="0">
                <a:solidFill>
                  <a:schemeClr val="accent6">
                    <a:lumMod val="60000"/>
                    <a:lumOff val="40000"/>
                  </a:schemeClr>
                </a:solidFill>
              </a:rPr>
              <a:t>km</a:t>
            </a:r>
            <a:endParaRPr lang="en-US" sz="24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Spin frequencies from 0.1 Hz to 716 Hz → </a:t>
            </a:r>
            <a:r>
              <a:rPr lang="en-US" sz="2400" b="1" dirty="0">
                <a:solidFill>
                  <a:schemeClr val="accent6">
                    <a:lumMod val="60000"/>
                    <a:lumOff val="40000"/>
                  </a:schemeClr>
                </a:solidFill>
              </a:rPr>
              <a:t>pulsars</a:t>
            </a:r>
          </a:p>
          <a:p>
            <a:pPr marL="742950" lvl="1" indent="-285750">
              <a:buFont typeface="Arial"/>
              <a:buChar char="•"/>
            </a:pPr>
            <a:r>
              <a:rPr lang="en-US" sz="2400" dirty="0">
                <a:solidFill>
                  <a:schemeClr val="accent6">
                    <a:lumMod val="60000"/>
                    <a:lumOff val="40000"/>
                  </a:schemeClr>
                </a:solidFill>
              </a:rPr>
              <a:t>faster than a kitchen blender!</a:t>
            </a:r>
          </a:p>
        </p:txBody>
      </p:sp>
    </p:spTree>
    <p:extLst>
      <p:ext uri="{BB962C8B-B14F-4D97-AF65-F5344CB8AC3E}">
        <p14:creationId xmlns:p14="http://schemas.microsoft.com/office/powerpoint/2010/main" val="17409120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724400" y="990600"/>
            <a:ext cx="4419600" cy="1066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5843" name="Rectangle 3"/>
          <p:cNvSpPr>
            <a:spLocks noChangeArrowheads="1"/>
          </p:cNvSpPr>
          <p:nvPr/>
        </p:nvSpPr>
        <p:spPr bwMode="auto">
          <a:xfrm>
            <a:off x="0" y="6629400"/>
            <a:ext cx="9144000" cy="228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35844" name="Picture 9" descr="C:\1\103\star_neb\ns+milwaukee.jpg"/>
          <p:cNvPicPr>
            <a:picLocks noChangeAspect="1" noChangeArrowheads="1"/>
          </p:cNvPicPr>
          <p:nvPr/>
        </p:nvPicPr>
        <p:blipFill>
          <a:blip r:embed="rId3"/>
          <a:srcRect/>
          <a:stretch>
            <a:fillRect/>
          </a:stretch>
        </p:blipFill>
        <p:spPr bwMode="auto">
          <a:xfrm>
            <a:off x="0" y="-57150"/>
            <a:ext cx="9144000" cy="6972300"/>
          </a:xfrm>
          <a:prstGeom prst="rect">
            <a:avLst/>
          </a:prstGeom>
          <a:noFill/>
          <a:ln w="9525">
            <a:noFill/>
            <a:miter lim="800000"/>
            <a:headEnd/>
            <a:tailEnd/>
          </a:ln>
        </p:spPr>
      </p:pic>
      <p:grpSp>
        <p:nvGrpSpPr>
          <p:cNvPr id="2" name="Group 12"/>
          <p:cNvGrpSpPr>
            <a:grpSpLocks/>
          </p:cNvGrpSpPr>
          <p:nvPr/>
        </p:nvGrpSpPr>
        <p:grpSpPr bwMode="auto">
          <a:xfrm>
            <a:off x="4648200" y="3429000"/>
            <a:ext cx="1981200" cy="579438"/>
            <a:chOff x="2928" y="2160"/>
            <a:chExt cx="1248" cy="365"/>
          </a:xfrm>
        </p:grpSpPr>
        <p:sp>
          <p:nvSpPr>
            <p:cNvPr id="35846" name="Rectangle 10"/>
            <p:cNvSpPr>
              <a:spLocks noChangeArrowheads="1"/>
            </p:cNvSpPr>
            <p:nvPr/>
          </p:nvSpPr>
          <p:spPr bwMode="auto">
            <a:xfrm>
              <a:off x="3168" y="2160"/>
              <a:ext cx="827" cy="365"/>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CCFFFF"/>
                  </a:solidFill>
                </a:rPr>
                <a:t> </a:t>
              </a:r>
              <a:r>
                <a:rPr lang="en-US">
                  <a:solidFill>
                    <a:srgbClr val="A50021"/>
                  </a:solidFill>
                </a:rPr>
                <a:t>10 km</a:t>
              </a:r>
            </a:p>
          </p:txBody>
        </p:sp>
        <p:sp>
          <p:nvSpPr>
            <p:cNvPr id="35847" name="Line 11"/>
            <p:cNvSpPr>
              <a:spLocks noChangeShapeType="1"/>
            </p:cNvSpPr>
            <p:nvPr/>
          </p:nvSpPr>
          <p:spPr bwMode="auto">
            <a:xfrm>
              <a:off x="2928" y="2160"/>
              <a:ext cx="1248" cy="0"/>
            </a:xfrm>
            <a:prstGeom prst="line">
              <a:avLst/>
            </a:prstGeom>
            <a:noFill/>
            <a:ln w="28575">
              <a:solidFill>
                <a:srgbClr val="A50021"/>
              </a:solid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18673937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08751" y="60325"/>
            <a:ext cx="5326629" cy="641350"/>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3600" dirty="0">
                <a:solidFill>
                  <a:srgbClr val="4D4D73"/>
                </a:solidFill>
              </a:rPr>
              <a:t>Energy of a supernova</a:t>
            </a:r>
          </a:p>
        </p:txBody>
      </p:sp>
      <p:sp>
        <p:nvSpPr>
          <p:cNvPr id="36867" name="Text Box 3"/>
          <p:cNvSpPr txBox="1">
            <a:spLocks noChangeArrowheads="1"/>
          </p:cNvSpPr>
          <p:nvPr/>
        </p:nvSpPr>
        <p:spPr bwMode="auto">
          <a:xfrm>
            <a:off x="0" y="742610"/>
            <a:ext cx="5783829" cy="6124754"/>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dirty="0">
                <a:solidFill>
                  <a:srgbClr val="4D4D73"/>
                </a:solidFill>
              </a:rPr>
              <a:t>Baade and </a:t>
            </a:r>
            <a:r>
              <a:rPr lang="en-US" sz="2800" dirty="0" err="1">
                <a:solidFill>
                  <a:srgbClr val="4D4D73"/>
                </a:solidFill>
              </a:rPr>
              <a:t>Zwicky</a:t>
            </a:r>
            <a:r>
              <a:rPr lang="en-US" sz="2800" dirty="0">
                <a:solidFill>
                  <a:srgbClr val="4D4D73"/>
                </a:solidFill>
              </a:rPr>
              <a:t> pointed out that the gravitational</a:t>
            </a:r>
            <a:r>
              <a:rPr lang="en-US" sz="2800" dirty="0" smtClean="0">
                <a:solidFill>
                  <a:srgbClr val="4D4D73"/>
                </a:solidFill>
              </a:rPr>
              <a:t> energy </a:t>
            </a:r>
            <a:r>
              <a:rPr lang="en-US" sz="2800" dirty="0">
                <a:solidFill>
                  <a:srgbClr val="4D4D73"/>
                </a:solidFill>
              </a:rPr>
              <a:t>released by a star falling inward to become a neutron star would be about 1 billion times as large as the energy emitted by the Sun over its entire lifetime — the observed energy of a supernova.  </a:t>
            </a:r>
            <a:r>
              <a:rPr lang="en-US" sz="2800" dirty="0" smtClean="0">
                <a:solidFill>
                  <a:srgbClr val="4D4D73"/>
                </a:solidFill>
              </a:rPr>
              <a:t>Based on this observation, they </a:t>
            </a:r>
            <a:r>
              <a:rPr lang="en-US" sz="2800" dirty="0">
                <a:solidFill>
                  <a:srgbClr val="4D4D73"/>
                </a:solidFill>
              </a:rPr>
              <a:t>suggested that “...supernovae represent the transitions from ordinary stars into neutron </a:t>
            </a:r>
            <a:r>
              <a:rPr lang="en-US" sz="2800" dirty="0" smtClean="0">
                <a:solidFill>
                  <a:srgbClr val="4D4D73"/>
                </a:solidFill>
              </a:rPr>
              <a:t>stars.”  This was two years after the discovery of neutrons and 33 years before discovery of neutron stars.</a:t>
            </a:r>
            <a:endParaRPr lang="en-US" sz="2800" dirty="0">
              <a:solidFill>
                <a:srgbClr val="4D4D73"/>
              </a:solidFill>
            </a:endParaRPr>
          </a:p>
        </p:txBody>
      </p:sp>
      <p:pic>
        <p:nvPicPr>
          <p:cNvPr id="4" name="Picture 3" descr="C:\103\lect\baade.jpg"/>
          <p:cNvPicPr>
            <a:picLocks noChangeAspect="1" noChangeArrowheads="1"/>
          </p:cNvPicPr>
          <p:nvPr/>
        </p:nvPicPr>
        <p:blipFill>
          <a:blip r:embed="rId3"/>
          <a:srcRect/>
          <a:stretch>
            <a:fillRect/>
          </a:stretch>
        </p:blipFill>
        <p:spPr bwMode="auto">
          <a:xfrm>
            <a:off x="5915784" y="-5655"/>
            <a:ext cx="3278310" cy="3211023"/>
          </a:xfrm>
          <a:prstGeom prst="rect">
            <a:avLst/>
          </a:prstGeom>
          <a:noFill/>
          <a:ln w="9525">
            <a:noFill/>
            <a:miter lim="800000"/>
            <a:headEnd/>
            <a:tailEnd/>
          </a:ln>
        </p:spPr>
      </p:pic>
      <p:pic>
        <p:nvPicPr>
          <p:cNvPr id="5" name="Picture 2" descr="C:\103\lect\zwicky.jpg"/>
          <p:cNvPicPr>
            <a:picLocks noChangeAspect="1" noChangeArrowheads="1"/>
          </p:cNvPicPr>
          <p:nvPr/>
        </p:nvPicPr>
        <p:blipFill>
          <a:blip r:embed="rId4"/>
          <a:srcRect/>
          <a:stretch>
            <a:fillRect/>
          </a:stretch>
        </p:blipFill>
        <p:spPr bwMode="auto">
          <a:xfrm>
            <a:off x="5915785" y="2948673"/>
            <a:ext cx="3228216" cy="4070411"/>
          </a:xfrm>
          <a:prstGeom prst="rect">
            <a:avLst/>
          </a:prstGeom>
          <a:noFill/>
          <a:ln w="9525">
            <a:noFill/>
            <a:miter lim="800000"/>
            <a:headEnd/>
            <a:tailEnd/>
          </a:ln>
        </p:spPr>
      </p:pic>
      <p:sp>
        <p:nvSpPr>
          <p:cNvPr id="2" name="TextBox 1"/>
          <p:cNvSpPr txBox="1"/>
          <p:nvPr/>
        </p:nvSpPr>
        <p:spPr>
          <a:xfrm>
            <a:off x="7257245" y="60325"/>
            <a:ext cx="1886755" cy="461665"/>
          </a:xfrm>
          <a:prstGeom prst="rect">
            <a:avLst/>
          </a:prstGeom>
          <a:noFill/>
        </p:spPr>
        <p:txBody>
          <a:bodyPr wrap="none" rtlCol="0">
            <a:spAutoFit/>
          </a:bodyPr>
          <a:lstStyle/>
          <a:p>
            <a:r>
              <a:rPr lang="en-US" sz="2400" dirty="0" smtClean="0">
                <a:solidFill>
                  <a:schemeClr val="bg1"/>
                </a:solidFill>
              </a:rPr>
              <a:t>Walter Baade</a:t>
            </a:r>
            <a:endParaRPr lang="en-US" sz="2400" dirty="0">
              <a:solidFill>
                <a:schemeClr val="bg1"/>
              </a:solidFill>
            </a:endParaRPr>
          </a:p>
        </p:txBody>
      </p:sp>
      <p:sp>
        <p:nvSpPr>
          <p:cNvPr id="8" name="TextBox 7"/>
          <p:cNvSpPr txBox="1"/>
          <p:nvPr/>
        </p:nvSpPr>
        <p:spPr>
          <a:xfrm>
            <a:off x="6011009" y="2967014"/>
            <a:ext cx="1646605" cy="461665"/>
          </a:xfrm>
          <a:prstGeom prst="rect">
            <a:avLst/>
          </a:prstGeom>
          <a:noFill/>
        </p:spPr>
        <p:txBody>
          <a:bodyPr wrap="none" rtlCol="0">
            <a:spAutoFit/>
          </a:bodyPr>
          <a:lstStyle/>
          <a:p>
            <a:r>
              <a:rPr lang="en-US" sz="2400" dirty="0" smtClean="0">
                <a:solidFill>
                  <a:srgbClr val="FFFFFF"/>
                </a:solidFill>
              </a:rPr>
              <a:t>Fritz </a:t>
            </a:r>
            <a:r>
              <a:rPr lang="en-US" sz="2400" dirty="0" err="1" smtClean="0">
                <a:solidFill>
                  <a:srgbClr val="FFFFFF"/>
                </a:solidFill>
              </a:rPr>
              <a:t>Zwicky</a:t>
            </a:r>
            <a:endParaRPr lang="en-US" sz="2400" dirty="0">
              <a:solidFill>
                <a:srgbClr val="FFFFFF"/>
              </a:solidFill>
            </a:endParaRPr>
          </a:p>
        </p:txBody>
      </p:sp>
    </p:spTree>
    <p:extLst>
      <p:ext uri="{BB962C8B-B14F-4D97-AF65-F5344CB8AC3E}">
        <p14:creationId xmlns:p14="http://schemas.microsoft.com/office/powerpoint/2010/main" val="35341431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upernova_trim-3.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798165"/>
            <a:ext cx="9144000" cy="6092825"/>
          </a:xfrm>
          <a:prstGeom prst="rect">
            <a:avLst/>
          </a:prstGeom>
        </p:spPr>
      </p:pic>
      <p:sp>
        <p:nvSpPr>
          <p:cNvPr id="2" name="Title 1"/>
          <p:cNvSpPr>
            <a:spLocks noGrp="1"/>
          </p:cNvSpPr>
          <p:nvPr>
            <p:ph type="title"/>
          </p:nvPr>
        </p:nvSpPr>
        <p:spPr>
          <a:xfrm>
            <a:off x="457200" y="-22273"/>
            <a:ext cx="8229600" cy="1407893"/>
          </a:xfrm>
        </p:spPr>
        <p:txBody>
          <a:bodyPr>
            <a:normAutofit fontScale="90000"/>
          </a:bodyPr>
          <a:lstStyle/>
          <a:p>
            <a:r>
              <a:rPr lang="en-US" sz="3200" dirty="0" smtClean="0">
                <a:solidFill>
                  <a:srgbClr val="FFFFFF"/>
                </a:solidFill>
              </a:rPr>
              <a:t>Baade and </a:t>
            </a:r>
            <a:r>
              <a:rPr lang="en-US" sz="3200" dirty="0" err="1" smtClean="0">
                <a:solidFill>
                  <a:srgbClr val="FFFFFF"/>
                </a:solidFill>
              </a:rPr>
              <a:t>Zwicky</a:t>
            </a:r>
            <a:r>
              <a:rPr lang="en-US" sz="3200" dirty="0" smtClean="0">
                <a:solidFill>
                  <a:srgbClr val="FFFFFF"/>
                </a:solidFill>
              </a:rPr>
              <a:t> realized that the energy released by a star collapsing to a neutron star would be about the same as the observed energy of a supernova</a:t>
            </a:r>
            <a:endParaRPr lang="en-US" sz="3200" dirty="0">
              <a:solidFill>
                <a:srgbClr val="FFFFFF"/>
              </a:solidFill>
            </a:endParaRPr>
          </a:p>
        </p:txBody>
      </p:sp>
    </p:spTree>
    <p:extLst>
      <p:ext uri="{BB962C8B-B14F-4D97-AF65-F5344CB8AC3E}">
        <p14:creationId xmlns:p14="http://schemas.microsoft.com/office/powerpoint/2010/main" val="30910819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327412" y="470265"/>
            <a:ext cx="8499096" cy="4832093"/>
          </a:xfrm>
          <a:prstGeom prst="rect">
            <a:avLst/>
          </a:prstGeom>
          <a:noFill/>
          <a:ln w="9525">
            <a:noFill/>
            <a:miter lim="800000"/>
            <a:headEnd/>
            <a:tailEnd/>
          </a:ln>
        </p:spPr>
        <p:txBody>
          <a:bodyPr wrap="square">
            <a:prstTxWarp prst="textNoShape">
              <a:avLst/>
            </a:prstTxWarp>
            <a:spAutoFit/>
          </a:bodyPr>
          <a:lstStyle/>
          <a:p>
            <a:pPr eaLnBrk="0" hangingPunct="0"/>
            <a:r>
              <a:rPr lang="en-US" sz="2800" dirty="0">
                <a:solidFill>
                  <a:srgbClr val="4D4D73"/>
                </a:solidFill>
              </a:rPr>
              <a:t>Although Baade and </a:t>
            </a:r>
            <a:r>
              <a:rPr lang="en-US" sz="2800" dirty="0" err="1">
                <a:solidFill>
                  <a:srgbClr val="4D4D73"/>
                </a:solidFill>
              </a:rPr>
              <a:t>Zwicky</a:t>
            </a:r>
            <a:r>
              <a:rPr lang="en-US" sz="2800" dirty="0">
                <a:solidFill>
                  <a:srgbClr val="4D4D73"/>
                </a:solidFill>
              </a:rPr>
              <a:t> suggested in </a:t>
            </a:r>
            <a:r>
              <a:rPr lang="en-US" sz="2800" dirty="0" smtClean="0">
                <a:solidFill>
                  <a:srgbClr val="4D4D73"/>
                </a:solidFill>
              </a:rPr>
              <a:t>1934 </a:t>
            </a:r>
            <a:r>
              <a:rPr lang="en-US" sz="2800" dirty="0">
                <a:solidFill>
                  <a:srgbClr val="4D4D73"/>
                </a:solidFill>
              </a:rPr>
              <a:t>that neutron stars might exist and might be the outcome of a supernova, no neutron stars were seen for the next 33 years.</a:t>
            </a:r>
            <a:r>
              <a:rPr lang="en-US" sz="2800" dirty="0" smtClean="0">
                <a:solidFill>
                  <a:srgbClr val="4D4D73"/>
                </a:solidFill>
              </a:rPr>
              <a:t> </a:t>
            </a:r>
          </a:p>
          <a:p>
            <a:pPr eaLnBrk="0" hangingPunct="0"/>
            <a:endParaRPr lang="en-US" sz="2800" dirty="0" smtClean="0">
              <a:solidFill>
                <a:srgbClr val="4D4D73"/>
              </a:solidFill>
            </a:endParaRPr>
          </a:p>
          <a:p>
            <a:pPr eaLnBrk="0" hangingPunct="0"/>
            <a:endParaRPr lang="en-US" sz="2800" dirty="0" smtClean="0">
              <a:solidFill>
                <a:srgbClr val="4D4D73"/>
              </a:solidFill>
            </a:endParaRPr>
          </a:p>
          <a:p>
            <a:pPr eaLnBrk="0" hangingPunct="0"/>
            <a:r>
              <a:rPr lang="en-US" sz="2800" dirty="0" smtClean="0">
                <a:solidFill>
                  <a:srgbClr val="4D4D73"/>
                </a:solidFill>
              </a:rPr>
              <a:t>In 1967 Jocelyn </a:t>
            </a:r>
            <a:r>
              <a:rPr lang="en-US" sz="2800" dirty="0">
                <a:solidFill>
                  <a:srgbClr val="4D4D73"/>
                </a:solidFill>
              </a:rPr>
              <a:t>Bell</a:t>
            </a:r>
            <a:r>
              <a:rPr lang="en-US" sz="2800" dirty="0" smtClean="0">
                <a:solidFill>
                  <a:srgbClr val="4D4D73"/>
                </a:solidFill>
              </a:rPr>
              <a:t>, a graduate student at the University of Cambridge, </a:t>
            </a:r>
            <a:r>
              <a:rPr lang="en-US" sz="2800" dirty="0">
                <a:solidFill>
                  <a:srgbClr val="4D4D73"/>
                </a:solidFill>
              </a:rPr>
              <a:t>saw a set of mysterious radio sources that they called pulsars, because they saw from each object a pulse of radio waves once every second or so, with extremely regular periods. What was Bell looking at?</a:t>
            </a:r>
          </a:p>
        </p:txBody>
      </p:sp>
    </p:spTree>
    <p:extLst>
      <p:ext uri="{BB962C8B-B14F-4D97-AF65-F5344CB8AC3E}">
        <p14:creationId xmlns:p14="http://schemas.microsoft.com/office/powerpoint/2010/main" val="40453466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_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948" y="0"/>
            <a:ext cx="6011334" cy="3606800"/>
          </a:xfrm>
          <a:prstGeom prst="rect">
            <a:avLst/>
          </a:prstGeom>
        </p:spPr>
      </p:pic>
      <p:pic>
        <p:nvPicPr>
          <p:cNvPr id="4" name="Picture 3" descr="jocelynbel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87800" cy="3606800"/>
          </a:xfrm>
          <a:prstGeom prst="rect">
            <a:avLst/>
          </a:prstGeom>
        </p:spPr>
      </p:pic>
      <p:pic>
        <p:nvPicPr>
          <p:cNvPr id="7" name="Picture 6"/>
          <p:cNvPicPr>
            <a:picLocks noChangeAspect="1"/>
          </p:cNvPicPr>
          <p:nvPr/>
        </p:nvPicPr>
        <p:blipFill>
          <a:blip r:embed="rId4"/>
          <a:stretch>
            <a:fillRect/>
          </a:stretch>
        </p:blipFill>
        <p:spPr>
          <a:xfrm>
            <a:off x="-131952" y="3681216"/>
            <a:ext cx="9144000" cy="3094309"/>
          </a:xfrm>
          <a:prstGeom prst="rect">
            <a:avLst/>
          </a:prstGeom>
        </p:spPr>
      </p:pic>
      <p:sp>
        <p:nvSpPr>
          <p:cNvPr id="8" name="TextBox 7"/>
          <p:cNvSpPr txBox="1"/>
          <p:nvPr/>
        </p:nvSpPr>
        <p:spPr>
          <a:xfrm>
            <a:off x="1286552" y="-68154"/>
            <a:ext cx="2701249" cy="830997"/>
          </a:xfrm>
          <a:prstGeom prst="rect">
            <a:avLst/>
          </a:prstGeom>
          <a:noFill/>
        </p:spPr>
        <p:txBody>
          <a:bodyPr wrap="square" rtlCol="0">
            <a:spAutoFit/>
          </a:bodyPr>
          <a:lstStyle/>
          <a:p>
            <a:pPr algn="r"/>
            <a:r>
              <a:rPr lang="en-US" sz="2400" dirty="0" smtClean="0"/>
              <a:t>Jocelyn Bell and her radio telescope</a:t>
            </a:r>
            <a:endParaRPr lang="en-US" sz="2400" dirty="0"/>
          </a:p>
        </p:txBody>
      </p:sp>
    </p:spTree>
    <p:extLst>
      <p:ext uri="{BB962C8B-B14F-4D97-AF65-F5344CB8AC3E}">
        <p14:creationId xmlns:p14="http://schemas.microsoft.com/office/powerpoint/2010/main" val="3461437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bell_burnell_young.jpg"/>
          <p:cNvPicPr>
            <a:picLocks noChangeAspect="1" noChangeArrowheads="1"/>
          </p:cNvPicPr>
          <p:nvPr/>
        </p:nvPicPr>
        <p:blipFill>
          <a:blip r:embed="rId3"/>
          <a:srcRect/>
          <a:stretch>
            <a:fillRect/>
          </a:stretch>
        </p:blipFill>
        <p:spPr bwMode="auto">
          <a:xfrm>
            <a:off x="4498975" y="0"/>
            <a:ext cx="4645025" cy="6858000"/>
          </a:xfrm>
          <a:prstGeom prst="rect">
            <a:avLst/>
          </a:prstGeom>
          <a:noFill/>
          <a:ln w="9525">
            <a:noFill/>
            <a:miter lim="800000"/>
            <a:headEnd/>
            <a:tailEnd/>
          </a:ln>
        </p:spPr>
      </p:pic>
      <p:sp>
        <p:nvSpPr>
          <p:cNvPr id="40963" name="Text Box 3"/>
          <p:cNvSpPr txBox="1">
            <a:spLocks noChangeArrowheads="1"/>
          </p:cNvSpPr>
          <p:nvPr/>
        </p:nvSpPr>
        <p:spPr bwMode="auto">
          <a:xfrm>
            <a:off x="0" y="469900"/>
            <a:ext cx="4343400" cy="477053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a:solidFill>
                  <a:srgbClr val="4D4D73"/>
                </a:solidFill>
              </a:rPr>
              <a:t>Jocelyn Bell, at about the time she discovered the first neutron stars</a:t>
            </a:r>
            <a:r>
              <a:rPr lang="en-US" sz="3200" dirty="0" smtClean="0">
                <a:solidFill>
                  <a:srgbClr val="4D4D73"/>
                </a:solidFill>
              </a:rPr>
              <a:t>.</a:t>
            </a:r>
          </a:p>
          <a:p>
            <a:pPr eaLnBrk="0" hangingPunct="0">
              <a:spcBef>
                <a:spcPct val="50000"/>
              </a:spcBef>
            </a:pPr>
            <a:r>
              <a:rPr lang="en-US" sz="3200" dirty="0" smtClean="0">
                <a:solidFill>
                  <a:srgbClr val="4D4D73"/>
                </a:solidFill>
              </a:rPr>
              <a:t>Her discovery won the Nobel prize, but for her advisors and not for her – one of the great mistakes in Nobel Prize history.</a:t>
            </a:r>
          </a:p>
        </p:txBody>
      </p:sp>
    </p:spTree>
    <p:extLst>
      <p:ext uri="{BB962C8B-B14F-4D97-AF65-F5344CB8AC3E}">
        <p14:creationId xmlns:p14="http://schemas.microsoft.com/office/powerpoint/2010/main" val="30233667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0039" y="3629367"/>
            <a:ext cx="2323961" cy="2288749"/>
          </a:xfrm>
          <a:prstGeom prst="rect">
            <a:avLst/>
          </a:prstGeom>
        </p:spPr>
      </p:pic>
      <p:sp>
        <p:nvSpPr>
          <p:cNvPr id="41986" name="Rectangle 1"/>
          <p:cNvSpPr>
            <a:spLocks noChangeArrowheads="1"/>
          </p:cNvSpPr>
          <p:nvPr/>
        </p:nvSpPr>
        <p:spPr bwMode="auto">
          <a:xfrm>
            <a:off x="173190" y="0"/>
            <a:ext cx="8970810" cy="523220"/>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This is what she saw, converted to an audio signal</a:t>
            </a:r>
            <a:endParaRPr lang="en-US" sz="2800" dirty="0">
              <a:solidFill>
                <a:srgbClr val="4D4D73"/>
              </a:solidFill>
            </a:endParaRPr>
          </a:p>
        </p:txBody>
      </p:sp>
      <p:pic>
        <p:nvPicPr>
          <p:cNvPr id="2" name="B0329.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41453" y="1109674"/>
            <a:ext cx="1735601" cy="1735601"/>
          </a:xfrm>
          <a:prstGeom prst="rect">
            <a:avLst/>
          </a:prstGeom>
        </p:spPr>
      </p:pic>
      <p:sp>
        <p:nvSpPr>
          <p:cNvPr id="4" name="Rectangle 1"/>
          <p:cNvSpPr>
            <a:spLocks noChangeArrowheads="1"/>
          </p:cNvSpPr>
          <p:nvPr/>
        </p:nvSpPr>
        <p:spPr bwMode="auto">
          <a:xfrm>
            <a:off x="173190" y="3376793"/>
            <a:ext cx="7100774" cy="2677656"/>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Pulses happen with great regularity.  Here in this case it is once every 0.7 seconds. </a:t>
            </a:r>
          </a:p>
          <a:p>
            <a:pPr eaLnBrk="0" hangingPunct="0"/>
            <a:endParaRPr lang="en-US" sz="2800" dirty="0">
              <a:solidFill>
                <a:srgbClr val="4D4D73"/>
              </a:solidFill>
            </a:endParaRPr>
          </a:p>
          <a:p>
            <a:pPr eaLnBrk="0" hangingPunct="0"/>
            <a:r>
              <a:rPr lang="en-US" sz="2800" dirty="0" smtClean="0">
                <a:solidFill>
                  <a:srgbClr val="4D4D73"/>
                </a:solidFill>
              </a:rPr>
              <a:t>Because they didn’t know what these objects were at first, this was dubbed LGM-1 or Little Green Men-1.</a:t>
            </a:r>
            <a:endParaRPr lang="en-US" sz="2800" dirty="0">
              <a:solidFill>
                <a:srgbClr val="4D4D73"/>
              </a:solidFill>
            </a:endParaRPr>
          </a:p>
        </p:txBody>
      </p:sp>
      <p:sp>
        <p:nvSpPr>
          <p:cNvPr id="6" name="TextBox 5"/>
          <p:cNvSpPr txBox="1">
            <a:spLocks noChangeArrowheads="1"/>
          </p:cNvSpPr>
          <p:nvPr/>
        </p:nvSpPr>
        <p:spPr bwMode="auto">
          <a:xfrm>
            <a:off x="3890722" y="1471393"/>
            <a:ext cx="2845693" cy="954107"/>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PSR B0329+54</a:t>
            </a:r>
          </a:p>
          <a:p>
            <a:pPr eaLnBrk="0" hangingPunct="0"/>
            <a:r>
              <a:rPr lang="en-US" sz="2800" dirty="0" smtClean="0">
                <a:solidFill>
                  <a:srgbClr val="4D4D73"/>
                </a:solidFill>
              </a:rPr>
              <a:t>0.7 s period</a:t>
            </a:r>
            <a:endParaRPr lang="en-US" sz="2800" dirty="0">
              <a:solidFill>
                <a:srgbClr val="4D4D73"/>
              </a:solidFill>
            </a:endParaRPr>
          </a:p>
        </p:txBody>
      </p:sp>
      <p:sp>
        <p:nvSpPr>
          <p:cNvPr id="5" name="TextBox 4"/>
          <p:cNvSpPr txBox="1"/>
          <p:nvPr/>
        </p:nvSpPr>
        <p:spPr>
          <a:xfrm>
            <a:off x="7159987" y="5908914"/>
            <a:ext cx="1951025" cy="646331"/>
          </a:xfrm>
          <a:prstGeom prst="rect">
            <a:avLst/>
          </a:prstGeom>
          <a:noFill/>
        </p:spPr>
        <p:txBody>
          <a:bodyPr wrap="square" rtlCol="0">
            <a:spAutoFit/>
          </a:bodyPr>
          <a:lstStyle/>
          <a:p>
            <a:r>
              <a:rPr lang="en-US" dirty="0" smtClean="0"/>
              <a:t>Not the cause of the pulses!</a:t>
            </a:r>
            <a:endParaRPr lang="en-US" dirty="0"/>
          </a:p>
        </p:txBody>
      </p:sp>
    </p:spTree>
    <p:extLst>
      <p:ext uri="{BB962C8B-B14F-4D97-AF65-F5344CB8AC3E}">
        <p14:creationId xmlns:p14="http://schemas.microsoft.com/office/powerpoint/2010/main" val="30715296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Grp="1" noChangeArrowheads="1"/>
          </p:cNvSpPr>
          <p:nvPr>
            <p:ph type="title"/>
          </p:nvPr>
        </p:nvSpPr>
        <p:spPr>
          <a:xfrm>
            <a:off x="457200" y="0"/>
            <a:ext cx="8229600" cy="717446"/>
          </a:xfrm>
        </p:spPr>
        <p:txBody>
          <a:bodyPr>
            <a:normAutofit/>
          </a:bodyPr>
          <a:lstStyle/>
          <a:p>
            <a:r>
              <a:rPr lang="en-US" sz="3600" b="1" dirty="0" smtClean="0">
                <a:solidFill>
                  <a:schemeClr val="tx1"/>
                </a:solidFill>
              </a:rPr>
              <a:t>Remember this?</a:t>
            </a:r>
            <a:endParaRPr lang="en-US" b="1" dirty="0"/>
          </a:p>
        </p:txBody>
      </p:sp>
      <p:sp>
        <p:nvSpPr>
          <p:cNvPr id="6" name="Content Placeholder 5"/>
          <p:cNvSpPr>
            <a:spLocks noGrp="1"/>
          </p:cNvSpPr>
          <p:nvPr>
            <p:ph idx="1"/>
          </p:nvPr>
        </p:nvSpPr>
        <p:spPr>
          <a:xfrm>
            <a:off x="457200" y="3299231"/>
            <a:ext cx="8229600" cy="3418570"/>
          </a:xfrm>
        </p:spPr>
        <p:txBody>
          <a:bodyPr>
            <a:normAutofit fontScale="92500" lnSpcReduction="10000"/>
          </a:bodyPr>
          <a:lstStyle/>
          <a:p>
            <a:r>
              <a:rPr lang="en-US" sz="2800" dirty="0" smtClean="0"/>
              <a:t>Solar day: Sun returns to same position</a:t>
            </a:r>
          </a:p>
          <a:p>
            <a:r>
              <a:rPr lang="en-US" sz="2800" dirty="0" smtClean="0"/>
              <a:t>Sidereal day: Stars return to same position</a:t>
            </a:r>
          </a:p>
          <a:p>
            <a:r>
              <a:rPr lang="en-US" sz="2800" dirty="0" smtClean="0"/>
              <a:t>Because of Earth’s rotation around Sun, it takes 4 minutes longer for Sun to return to same position</a:t>
            </a:r>
          </a:p>
          <a:p>
            <a:r>
              <a:rPr lang="en-US" sz="2800" dirty="0" smtClean="0"/>
              <a:t>Sidereal day is 4 minutes shorter, and </a:t>
            </a:r>
            <a:r>
              <a:rPr lang="en-US" sz="2800" b="1" dirty="0" smtClean="0"/>
              <a:t>stars rise 4 minutes earlier each day</a:t>
            </a:r>
          </a:p>
          <a:p>
            <a:r>
              <a:rPr lang="en-US" sz="2800" b="1" dirty="0" smtClean="0"/>
              <a:t>Mysterious pulsing radio source rose 4 minutes earlier each day, and was therefore not coming from the Earth!</a:t>
            </a:r>
            <a:endParaRPr lang="en-US" sz="2800" b="1" dirty="0"/>
          </a:p>
        </p:txBody>
      </p:sp>
      <p:sp>
        <p:nvSpPr>
          <p:cNvPr id="7" name="Rectangle 6"/>
          <p:cNvSpPr/>
          <p:nvPr/>
        </p:nvSpPr>
        <p:spPr>
          <a:xfrm>
            <a:off x="3569069" y="3235474"/>
            <a:ext cx="1872602" cy="203956"/>
          </a:xfrm>
          <a:prstGeom prst="rect">
            <a:avLst/>
          </a:prstGeom>
          <a:solidFill>
            <a:schemeClr val="bg1"/>
          </a:soli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1" name="Group 10"/>
          <p:cNvGrpSpPr/>
          <p:nvPr/>
        </p:nvGrpSpPr>
        <p:grpSpPr>
          <a:xfrm>
            <a:off x="1457921" y="630493"/>
            <a:ext cx="6049495" cy="2514600"/>
            <a:chOff x="133667" y="883539"/>
            <a:chExt cx="6049495" cy="2514600"/>
          </a:xfrm>
        </p:grpSpPr>
        <p:pic>
          <p:nvPicPr>
            <p:cNvPr id="5" name="Picture 4"/>
            <p:cNvPicPr>
              <a:picLocks noChangeAspect="1"/>
            </p:cNvPicPr>
            <p:nvPr/>
          </p:nvPicPr>
          <p:blipFill>
            <a:blip r:embed="rId3"/>
            <a:stretch>
              <a:fillRect/>
            </a:stretch>
          </p:blipFill>
          <p:spPr>
            <a:xfrm>
              <a:off x="2957362" y="883539"/>
              <a:ext cx="3225800" cy="2514600"/>
            </a:xfrm>
            <a:prstGeom prst="rect">
              <a:avLst/>
            </a:prstGeom>
          </p:spPr>
        </p:pic>
        <p:pic>
          <p:nvPicPr>
            <p:cNvPr id="8" name="Picture 7"/>
            <p:cNvPicPr>
              <a:picLocks noChangeAspect="1"/>
            </p:cNvPicPr>
            <p:nvPr/>
          </p:nvPicPr>
          <p:blipFill>
            <a:blip r:embed="rId4"/>
            <a:stretch>
              <a:fillRect/>
            </a:stretch>
          </p:blipFill>
          <p:spPr>
            <a:xfrm>
              <a:off x="133667" y="2053886"/>
              <a:ext cx="647066" cy="616119"/>
            </a:xfrm>
            <a:prstGeom prst="rect">
              <a:avLst/>
            </a:prstGeom>
          </p:spPr>
        </p:pic>
        <p:sp>
          <p:nvSpPr>
            <p:cNvPr id="9" name="TextBox 8"/>
            <p:cNvSpPr txBox="1"/>
            <p:nvPr/>
          </p:nvSpPr>
          <p:spPr>
            <a:xfrm>
              <a:off x="1457921" y="1446977"/>
              <a:ext cx="1499441" cy="369332"/>
            </a:xfrm>
            <a:prstGeom prst="rect">
              <a:avLst/>
            </a:prstGeom>
            <a:noFill/>
          </p:spPr>
          <p:txBody>
            <a:bodyPr wrap="none" rtlCol="0">
              <a:spAutoFit/>
            </a:bodyPr>
            <a:lstStyle/>
            <a:p>
              <a:r>
                <a:rPr lang="en-US" dirty="0" smtClean="0"/>
                <a:t>To distant star</a:t>
              </a:r>
              <a:endParaRPr lang="en-US" dirty="0"/>
            </a:p>
          </p:txBody>
        </p:sp>
        <p:sp>
          <p:nvSpPr>
            <p:cNvPr id="10" name="TextBox 9"/>
            <p:cNvSpPr txBox="1"/>
            <p:nvPr/>
          </p:nvSpPr>
          <p:spPr>
            <a:xfrm>
              <a:off x="1457921" y="2670005"/>
              <a:ext cx="1499441" cy="369332"/>
            </a:xfrm>
            <a:prstGeom prst="rect">
              <a:avLst/>
            </a:prstGeom>
            <a:noFill/>
          </p:spPr>
          <p:txBody>
            <a:bodyPr wrap="none" rtlCol="0">
              <a:spAutoFit/>
            </a:bodyPr>
            <a:lstStyle/>
            <a:p>
              <a:r>
                <a:rPr lang="en-US" dirty="0" smtClean="0"/>
                <a:t>To distant star</a:t>
              </a:r>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97839" y="879952"/>
            <a:ext cx="5383274" cy="5383274"/>
          </a:xfrm>
          <a:prstGeom prst="rect">
            <a:avLst/>
          </a:prstGeom>
          <a:noFill/>
          <a:ln w="9525">
            <a:noFill/>
            <a:miter lim="800000"/>
            <a:headEnd/>
            <a:tailEnd/>
          </a:ln>
          <a:effectLst/>
        </p:spPr>
      </p:pic>
      <p:sp>
        <p:nvSpPr>
          <p:cNvPr id="5" name="Rectangle 2"/>
          <p:cNvSpPr txBox="1">
            <a:spLocks noChangeArrowheads="1"/>
          </p:cNvSpPr>
          <p:nvPr/>
        </p:nvSpPr>
        <p:spPr>
          <a:xfrm>
            <a:off x="5160833" y="1313977"/>
            <a:ext cx="3842490" cy="4231901"/>
          </a:xfrm>
          <a:prstGeom prst="rect">
            <a:avLst/>
          </a:prstGeom>
        </p:spPr>
        <p:txBody>
          <a:bodyPr vert="horz" lIns="91440" tIns="45720" rIns="91440" bIns="45720" rtlCol="0">
            <a:normAutofit/>
          </a:bodyPr>
          <a:lstStyle/>
          <a:p>
            <a:pPr lvl="0">
              <a:lnSpc>
                <a:spcPct val="110000"/>
              </a:lnSpc>
              <a:spcBef>
                <a:spcPct val="20000"/>
              </a:spcBef>
            </a:pPr>
            <a:r>
              <a:rPr lang="en-US" sz="2800" dirty="0">
                <a:solidFill>
                  <a:schemeClr val="bg2">
                    <a:lumMod val="20000"/>
                    <a:lumOff val="80000"/>
                  </a:schemeClr>
                </a:solidFill>
              </a:rPr>
              <a:t>The iron core then acts like a white dwarf --- it contracts until it </a:t>
            </a:r>
            <a:r>
              <a:rPr lang="en-US" sz="2800" dirty="0" smtClean="0">
                <a:solidFill>
                  <a:schemeClr val="bg2">
                    <a:lumMod val="20000"/>
                    <a:lumOff val="80000"/>
                  </a:schemeClr>
                </a:solidFill>
              </a:rPr>
              <a:t>can’t contract any more, held </a:t>
            </a:r>
            <a:r>
              <a:rPr lang="en-US" sz="2800" dirty="0">
                <a:solidFill>
                  <a:schemeClr val="bg2">
                    <a:lumMod val="20000"/>
                    <a:lumOff val="80000"/>
                  </a:schemeClr>
                </a:solidFill>
              </a:rPr>
              <a:t>apart not by energy released in fusion, but by </a:t>
            </a:r>
            <a:r>
              <a:rPr lang="en-US" sz="2800" dirty="0" smtClean="0">
                <a:solidFill>
                  <a:schemeClr val="bg2">
                    <a:lumMod val="20000"/>
                    <a:lumOff val="80000"/>
                  </a:schemeClr>
                </a:solidFill>
              </a:rPr>
              <a:t>the </a:t>
            </a:r>
            <a:r>
              <a:rPr lang="en-US" sz="2800" b="1" dirty="0" smtClean="0">
                <a:solidFill>
                  <a:schemeClr val="bg2">
                    <a:lumMod val="20000"/>
                    <a:lumOff val="80000"/>
                  </a:schemeClr>
                </a:solidFill>
              </a:rPr>
              <a:t>degeneracy pressure </a:t>
            </a:r>
            <a:r>
              <a:rPr lang="en-US" sz="2800" dirty="0" smtClean="0">
                <a:solidFill>
                  <a:schemeClr val="bg2">
                    <a:lumMod val="20000"/>
                    <a:lumOff val="80000"/>
                  </a:schemeClr>
                </a:solidFill>
              </a:rPr>
              <a:t>of </a:t>
            </a:r>
            <a:r>
              <a:rPr lang="en-US" sz="2800" dirty="0">
                <a:solidFill>
                  <a:schemeClr val="bg2">
                    <a:lumMod val="20000"/>
                    <a:lumOff val="80000"/>
                  </a:schemeClr>
                </a:solidFill>
              </a:rPr>
              <a:t>its electrons. </a:t>
            </a:r>
            <a:endParaRPr lang="en-US" sz="2800" dirty="0" smtClean="0">
              <a:solidFill>
                <a:schemeClr val="bg2">
                  <a:lumMod val="20000"/>
                  <a:lumOff val="80000"/>
                </a:schemeClr>
              </a:solidFill>
            </a:endParaRPr>
          </a:p>
        </p:txBody>
      </p:sp>
    </p:spTree>
    <p:extLst>
      <p:ext uri="{BB962C8B-B14F-4D97-AF65-F5344CB8AC3E}">
        <p14:creationId xmlns:p14="http://schemas.microsoft.com/office/powerpoint/2010/main" val="3808102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0" y="0"/>
            <a:ext cx="9144000" cy="5262980"/>
          </a:xfrm>
          <a:prstGeom prst="rect">
            <a:avLst/>
          </a:prstGeom>
          <a:noFill/>
          <a:ln w="9525">
            <a:noFill/>
            <a:miter lim="800000"/>
            <a:headEnd/>
            <a:tailEnd/>
          </a:ln>
        </p:spPr>
        <p:txBody>
          <a:bodyPr>
            <a:prstTxWarp prst="textNoShape">
              <a:avLst/>
            </a:prstTxWarp>
            <a:spAutoFit/>
          </a:bodyPr>
          <a:lstStyle/>
          <a:p>
            <a:pPr eaLnBrk="0" hangingPunct="0"/>
            <a:r>
              <a:rPr lang="en-US" sz="2800" dirty="0" smtClean="0">
                <a:solidFill>
                  <a:srgbClr val="4D4D73"/>
                </a:solidFill>
              </a:rPr>
              <a:t>It was soon realized that these pulsating stars had to be neutron stars because anything larger that rotated with a period of 1.3 seconds would fly apart.</a:t>
            </a:r>
          </a:p>
          <a:p>
            <a:pPr eaLnBrk="0" hangingPunct="0"/>
            <a:endParaRPr lang="en-US" sz="2800" dirty="0" smtClean="0">
              <a:solidFill>
                <a:srgbClr val="4D4D73"/>
              </a:solidFill>
            </a:endParaRPr>
          </a:p>
          <a:p>
            <a:pPr eaLnBrk="0" hangingPunct="0"/>
            <a:r>
              <a:rPr lang="en-US" sz="2800" dirty="0" smtClean="0">
                <a:solidFill>
                  <a:srgbClr val="4D4D73"/>
                </a:solidFill>
              </a:rPr>
              <a:t>The radio waves are thought to be generated by the intense, rotating magnetic field of neutron stars – a electric generator in space. For these pulsing stars or </a:t>
            </a:r>
            <a:r>
              <a:rPr lang="en-US" sz="2800" b="1" dirty="0" smtClean="0">
                <a:solidFill>
                  <a:srgbClr val="FF0000"/>
                </a:solidFill>
              </a:rPr>
              <a:t>pulsars</a:t>
            </a:r>
            <a:r>
              <a:rPr lang="en-US" sz="2800" dirty="0" smtClean="0">
                <a:solidFill>
                  <a:srgbClr val="4D4D73"/>
                </a:solidFill>
              </a:rPr>
              <a:t>, the magnetic field is 10</a:t>
            </a:r>
            <a:r>
              <a:rPr lang="en-US" sz="2800" baseline="30000" dirty="0" smtClean="0">
                <a:solidFill>
                  <a:srgbClr val="4D4D73"/>
                </a:solidFill>
              </a:rPr>
              <a:t>12</a:t>
            </a:r>
            <a:r>
              <a:rPr lang="en-US" sz="2800" dirty="0" smtClean="0">
                <a:solidFill>
                  <a:srgbClr val="4D4D73"/>
                </a:solidFill>
              </a:rPr>
              <a:t> or one trillion times stronger than the earth’s magnetic field.</a:t>
            </a:r>
          </a:p>
          <a:p>
            <a:pPr eaLnBrk="0" hangingPunct="0"/>
            <a:endParaRPr lang="en-US" sz="2800" dirty="0">
              <a:solidFill>
                <a:srgbClr val="4D4D73"/>
              </a:solidFill>
            </a:endParaRPr>
          </a:p>
          <a:p>
            <a:pPr eaLnBrk="0" hangingPunct="0"/>
            <a:r>
              <a:rPr lang="en-US" sz="2800" dirty="0" smtClean="0">
                <a:solidFill>
                  <a:srgbClr val="4D4D73"/>
                </a:solidFill>
              </a:rPr>
              <a:t>As the N or S pole of the pulsar points toward us, we see a flash of radio emission.</a:t>
            </a:r>
          </a:p>
        </p:txBody>
      </p:sp>
    </p:spTree>
    <p:extLst>
      <p:ext uri="{BB962C8B-B14F-4D97-AF65-F5344CB8AC3E}">
        <p14:creationId xmlns:p14="http://schemas.microsoft.com/office/powerpoint/2010/main" val="25702654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Line 3"/>
          <p:cNvSpPr>
            <a:spLocks noChangeShapeType="1"/>
          </p:cNvSpPr>
          <p:nvPr/>
        </p:nvSpPr>
        <p:spPr bwMode="auto">
          <a:xfrm>
            <a:off x="3327401" y="1073149"/>
            <a:ext cx="0" cy="5791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44038" name="Rectangle 6"/>
          <p:cNvSpPr>
            <a:spLocks noGrp="1" noChangeArrowheads="1"/>
          </p:cNvSpPr>
          <p:nvPr>
            <p:ph type="title"/>
          </p:nvPr>
        </p:nvSpPr>
        <p:spPr>
          <a:xfrm>
            <a:off x="927101" y="-146051"/>
            <a:ext cx="7772400" cy="990600"/>
          </a:xfrm>
        </p:spPr>
        <p:txBody>
          <a:bodyPr/>
          <a:lstStyle/>
          <a:p>
            <a:r>
              <a:rPr lang="en-US" dirty="0" smtClean="0">
                <a:solidFill>
                  <a:srgbClr val="00CCFF"/>
                </a:solidFill>
              </a:rPr>
              <a:t>Pulsar</a:t>
            </a:r>
            <a:endParaRPr lang="en-US" dirty="0">
              <a:solidFill>
                <a:schemeClr val="accent2"/>
              </a:solidFill>
            </a:endParaRPr>
          </a:p>
        </p:txBody>
      </p:sp>
      <p:pic>
        <p:nvPicPr>
          <p:cNvPr id="8" name="Picture 3"/>
          <p:cNvPicPr>
            <a:picLocks noChangeAspect="1" noChangeArrowheads="1"/>
          </p:cNvPicPr>
          <p:nvPr/>
        </p:nvPicPr>
        <p:blipFill>
          <a:blip r:embed="rId3"/>
          <a:srcRect/>
          <a:stretch>
            <a:fillRect/>
          </a:stretch>
        </p:blipFill>
        <p:spPr bwMode="auto">
          <a:xfrm>
            <a:off x="2082801" y="1589087"/>
            <a:ext cx="4064000" cy="4686300"/>
          </a:xfrm>
          <a:prstGeom prst="rect">
            <a:avLst/>
          </a:prstGeom>
          <a:noFill/>
          <a:ln w="12700" cap="flat">
            <a:noFill/>
            <a:miter lim="800000"/>
            <a:headEnd/>
            <a:tailEnd/>
          </a:ln>
        </p:spPr>
      </p:pic>
      <p:sp>
        <p:nvSpPr>
          <p:cNvPr id="9" name="Line 4"/>
          <p:cNvSpPr>
            <a:spLocks noChangeShapeType="1"/>
          </p:cNvSpPr>
          <p:nvPr/>
        </p:nvSpPr>
        <p:spPr bwMode="auto">
          <a:xfrm rot="10800000">
            <a:off x="2235199" y="1073148"/>
            <a:ext cx="2578102" cy="1231901"/>
          </a:xfrm>
          <a:prstGeom prst="line">
            <a:avLst/>
          </a:prstGeom>
          <a:noFill/>
          <a:ln w="25400" cap="flat">
            <a:solidFill>
              <a:srgbClr val="FF1F1A"/>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0" name="Line 5"/>
          <p:cNvSpPr>
            <a:spLocks noChangeShapeType="1"/>
          </p:cNvSpPr>
          <p:nvPr/>
        </p:nvSpPr>
        <p:spPr bwMode="auto">
          <a:xfrm flipV="1">
            <a:off x="5689601" y="2686049"/>
            <a:ext cx="1816100" cy="1397000"/>
          </a:xfrm>
          <a:prstGeom prst="line">
            <a:avLst/>
          </a:prstGeom>
          <a:noFill/>
          <a:ln w="25400" cap="flat">
            <a:solidFill>
              <a:srgbClr val="FF1F1A"/>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 name="Rectangle 7"/>
          <p:cNvSpPr>
            <a:spLocks/>
          </p:cNvSpPr>
          <p:nvPr/>
        </p:nvSpPr>
        <p:spPr bwMode="auto">
          <a:xfrm>
            <a:off x="1117601" y="693736"/>
            <a:ext cx="2095500" cy="9017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spcBef>
                <a:spcPts val="4800"/>
              </a:spcBef>
            </a:pPr>
            <a:r>
              <a:rPr lang="en-US" sz="2400" dirty="0">
                <a:solidFill>
                  <a:srgbClr val="4D4D4D"/>
                </a:solidFill>
                <a:latin typeface="Helvetica Neue" charset="0"/>
                <a:ea typeface="Helvetica Neue" charset="0"/>
                <a:cs typeface="Helvetica Neue" charset="0"/>
                <a:sym typeface="Helvetica Neue" charset="0"/>
              </a:rPr>
              <a:t>Beams of radio waves</a:t>
            </a:r>
          </a:p>
        </p:txBody>
      </p:sp>
      <p:sp>
        <p:nvSpPr>
          <p:cNvPr id="12" name="Rectangle 8"/>
          <p:cNvSpPr>
            <a:spLocks/>
          </p:cNvSpPr>
          <p:nvPr/>
        </p:nvSpPr>
        <p:spPr bwMode="auto">
          <a:xfrm>
            <a:off x="6803887" y="2305049"/>
            <a:ext cx="2095500" cy="9017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spcBef>
                <a:spcPts val="4800"/>
              </a:spcBef>
            </a:pPr>
            <a:r>
              <a:rPr lang="en-US" sz="2400" dirty="0">
                <a:solidFill>
                  <a:srgbClr val="4D4D4D"/>
                </a:solidFill>
                <a:latin typeface="Helvetica Neue" charset="0"/>
                <a:ea typeface="Helvetica Neue" charset="0"/>
                <a:cs typeface="Helvetica Neue" charset="0"/>
                <a:sym typeface="Helvetica Neue" charset="0"/>
              </a:rPr>
              <a:t>Magnetic field</a:t>
            </a:r>
          </a:p>
        </p:txBody>
      </p:sp>
      <p:sp>
        <p:nvSpPr>
          <p:cNvPr id="13" name="Line 11"/>
          <p:cNvSpPr>
            <a:spLocks noChangeShapeType="1"/>
          </p:cNvSpPr>
          <p:nvPr/>
        </p:nvSpPr>
        <p:spPr bwMode="auto">
          <a:xfrm rot="10800000">
            <a:off x="1701801" y="1589087"/>
            <a:ext cx="1346200" cy="3040062"/>
          </a:xfrm>
          <a:prstGeom prst="line">
            <a:avLst/>
          </a:prstGeom>
          <a:noFill/>
          <a:ln w="25400" cap="flat">
            <a:solidFill>
              <a:srgbClr val="FF1F1A"/>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4" name="Rectangle 8"/>
          <p:cNvSpPr>
            <a:spLocks/>
          </p:cNvSpPr>
          <p:nvPr/>
        </p:nvSpPr>
        <p:spPr bwMode="auto">
          <a:xfrm>
            <a:off x="3048002" y="6381749"/>
            <a:ext cx="2286000" cy="4826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spcBef>
                <a:spcPts val="4800"/>
              </a:spcBef>
            </a:pPr>
            <a:r>
              <a:rPr lang="en-US" sz="2400" dirty="0" smtClean="0">
                <a:solidFill>
                  <a:srgbClr val="4D4D4D"/>
                </a:solidFill>
                <a:latin typeface="Helvetica Neue" charset="0"/>
                <a:ea typeface="Helvetica Neue" charset="0"/>
                <a:cs typeface="Helvetica Neue" charset="0"/>
                <a:sym typeface="Helvetica Neue" charset="0"/>
              </a:rPr>
              <a:t>Rotational axis</a:t>
            </a:r>
            <a:endParaRPr lang="en-US" sz="2400" dirty="0">
              <a:solidFill>
                <a:srgbClr val="4D4D4D"/>
              </a:solidFill>
              <a:latin typeface="Helvetica Neue" charset="0"/>
              <a:ea typeface="Helvetica Neue" charset="0"/>
              <a:cs typeface="Helvetica Neue" charset="0"/>
              <a:sym typeface="Helvetica Neue" charset="0"/>
            </a:endParaRPr>
          </a:p>
        </p:txBody>
      </p:sp>
      <p:sp>
        <p:nvSpPr>
          <p:cNvPr id="16" name="Line 5"/>
          <p:cNvSpPr>
            <a:spLocks noChangeShapeType="1"/>
          </p:cNvSpPr>
          <p:nvPr/>
        </p:nvSpPr>
        <p:spPr bwMode="auto">
          <a:xfrm>
            <a:off x="4133851" y="5873749"/>
            <a:ext cx="0" cy="508000"/>
          </a:xfrm>
          <a:prstGeom prst="line">
            <a:avLst/>
          </a:prstGeom>
          <a:noFill/>
          <a:ln w="25400" cap="flat">
            <a:solidFill>
              <a:srgbClr val="FF1F1A"/>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7" name="Rectangle 8"/>
          <p:cNvSpPr>
            <a:spLocks/>
          </p:cNvSpPr>
          <p:nvPr/>
        </p:nvSpPr>
        <p:spPr bwMode="auto">
          <a:xfrm>
            <a:off x="6692901" y="655636"/>
            <a:ext cx="2095500" cy="9017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spcBef>
                <a:spcPts val="4800"/>
              </a:spcBef>
            </a:pPr>
            <a:r>
              <a:rPr lang="en-US" sz="2400" dirty="0">
                <a:solidFill>
                  <a:srgbClr val="4D4D4D"/>
                </a:solidFill>
                <a:latin typeface="Helvetica Neue" charset="0"/>
                <a:ea typeface="Helvetica Neue" charset="0"/>
                <a:cs typeface="Helvetica Neue" charset="0"/>
                <a:sym typeface="Helvetica Neue" charset="0"/>
              </a:rPr>
              <a:t>Magnetic</a:t>
            </a:r>
            <a:r>
              <a:rPr lang="en-US" sz="2400" dirty="0" smtClean="0">
                <a:solidFill>
                  <a:srgbClr val="4D4D4D"/>
                </a:solidFill>
                <a:latin typeface="Helvetica Neue" charset="0"/>
                <a:ea typeface="Helvetica Neue" charset="0"/>
                <a:cs typeface="Helvetica Neue" charset="0"/>
                <a:sym typeface="Helvetica Neue" charset="0"/>
              </a:rPr>
              <a:t> axis</a:t>
            </a:r>
            <a:endParaRPr lang="en-US" sz="2400" dirty="0">
              <a:solidFill>
                <a:srgbClr val="4D4D4D"/>
              </a:solidFill>
              <a:latin typeface="Helvetica Neue" charset="0"/>
              <a:ea typeface="Helvetica Neue" charset="0"/>
              <a:cs typeface="Helvetica Neue" charset="0"/>
              <a:sym typeface="Helvetica Neue" charset="0"/>
            </a:endParaRPr>
          </a:p>
        </p:txBody>
      </p:sp>
      <p:sp>
        <p:nvSpPr>
          <p:cNvPr id="18" name="Line 5"/>
          <p:cNvSpPr>
            <a:spLocks noChangeShapeType="1"/>
          </p:cNvSpPr>
          <p:nvPr/>
        </p:nvSpPr>
        <p:spPr bwMode="auto">
          <a:xfrm flipV="1">
            <a:off x="5499101" y="1073148"/>
            <a:ext cx="1130300" cy="1017587"/>
          </a:xfrm>
          <a:prstGeom prst="line">
            <a:avLst/>
          </a:prstGeom>
          <a:noFill/>
          <a:ln w="25400" cap="flat">
            <a:solidFill>
              <a:srgbClr val="FF1F1A"/>
            </a:solidFill>
            <a:prstDash val="solid"/>
            <a:miter lim="800000"/>
            <a:headEnd type="stealth" w="med" len="med"/>
            <a:tailEnd type="none" w="med" len="med"/>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val="36533757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Line 3"/>
          <p:cNvSpPr>
            <a:spLocks noChangeShapeType="1"/>
          </p:cNvSpPr>
          <p:nvPr/>
        </p:nvSpPr>
        <p:spPr bwMode="auto">
          <a:xfrm>
            <a:off x="3327401" y="1073149"/>
            <a:ext cx="0" cy="5791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44038" name="Rectangle 6"/>
          <p:cNvSpPr>
            <a:spLocks noGrp="1" noChangeArrowheads="1"/>
          </p:cNvSpPr>
          <p:nvPr>
            <p:ph type="title"/>
          </p:nvPr>
        </p:nvSpPr>
        <p:spPr>
          <a:xfrm>
            <a:off x="927101" y="-146051"/>
            <a:ext cx="7772400" cy="990600"/>
          </a:xfrm>
        </p:spPr>
        <p:txBody>
          <a:bodyPr/>
          <a:lstStyle/>
          <a:p>
            <a:r>
              <a:rPr lang="en-US" dirty="0" smtClean="0">
                <a:solidFill>
                  <a:srgbClr val="00CCFF"/>
                </a:solidFill>
              </a:rPr>
              <a:t>Pulsar</a:t>
            </a:r>
            <a:endParaRPr lang="en-US" dirty="0">
              <a:solidFill>
                <a:schemeClr val="accent2"/>
              </a:solidFill>
            </a:endParaRPr>
          </a:p>
        </p:txBody>
      </p:sp>
      <p:pic>
        <p:nvPicPr>
          <p:cNvPr id="3" name="The Oblique Rotator Model for a Pulsar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653785" y="844548"/>
            <a:ext cx="7811639" cy="5858729"/>
          </a:xfrm>
          <a:prstGeom prst="rect">
            <a:avLst/>
          </a:prstGeom>
        </p:spPr>
      </p:pic>
    </p:spTree>
    <p:extLst>
      <p:ext uri="{BB962C8B-B14F-4D97-AF65-F5344CB8AC3E}">
        <p14:creationId xmlns:p14="http://schemas.microsoft.com/office/powerpoint/2010/main" val="5687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ghtnew-146.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88298" y="250382"/>
            <a:ext cx="8128000" cy="6096000"/>
          </a:xfrm>
          <a:prstGeom prst="rect">
            <a:avLst/>
          </a:prstGeom>
        </p:spPr>
      </p:pic>
    </p:spTree>
    <p:extLst>
      <p:ext uri="{BB962C8B-B14F-4D97-AF65-F5344CB8AC3E}">
        <p14:creationId xmlns:p14="http://schemas.microsoft.com/office/powerpoint/2010/main" val="1929925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57178" y="165100"/>
            <a:ext cx="8532581" cy="6001642"/>
          </a:xfrm>
          <a:prstGeom prst="rect">
            <a:avLst/>
          </a:prstGeom>
          <a:noFill/>
          <a:ln w="9525">
            <a:noFill/>
            <a:miter lim="800000"/>
            <a:headEnd/>
            <a:tailEnd/>
          </a:ln>
        </p:spPr>
        <p:txBody>
          <a:bodyPr wrap="square">
            <a:prstTxWarp prst="textNoShape">
              <a:avLst/>
            </a:prstTxWarp>
            <a:spAutoFit/>
          </a:bodyPr>
          <a:lstStyle/>
          <a:p>
            <a:pPr eaLnBrk="0" hangingPunct="0"/>
            <a:r>
              <a:rPr lang="en-US" sz="3200" dirty="0" smtClean="0">
                <a:solidFill>
                  <a:srgbClr val="4D4D73"/>
                </a:solidFill>
              </a:rPr>
              <a:t>At </a:t>
            </a:r>
            <a:r>
              <a:rPr lang="en-US" sz="3200" dirty="0">
                <a:solidFill>
                  <a:srgbClr val="4D4D73"/>
                </a:solidFill>
              </a:rPr>
              <a:t>the center of the Crab supernova remnant, just where you would expect one to be, a pulsar was discovered – </a:t>
            </a:r>
            <a:r>
              <a:rPr lang="en-US" sz="3200" dirty="0" smtClean="0">
                <a:solidFill>
                  <a:srgbClr val="4D4D73"/>
                </a:solidFill>
              </a:rPr>
              <a:t>so </a:t>
            </a:r>
            <a:r>
              <a:rPr lang="en-US" sz="3200" b="1" dirty="0">
                <a:solidFill>
                  <a:srgbClr val="4D4D73"/>
                </a:solidFill>
              </a:rPr>
              <a:t>neutron stars are associated with supernovae.</a:t>
            </a:r>
          </a:p>
          <a:p>
            <a:pPr eaLnBrk="0" hangingPunct="0"/>
            <a:endParaRPr lang="en-US" sz="3200" dirty="0" smtClean="0">
              <a:solidFill>
                <a:srgbClr val="4D4D73"/>
              </a:solidFill>
            </a:endParaRPr>
          </a:p>
          <a:p>
            <a:pPr eaLnBrk="0" hangingPunct="0"/>
            <a:r>
              <a:rPr lang="en-US" sz="3200" dirty="0" smtClean="0">
                <a:solidFill>
                  <a:srgbClr val="4D4D73"/>
                </a:solidFill>
              </a:rPr>
              <a:t>After </a:t>
            </a:r>
            <a:r>
              <a:rPr lang="en-US" sz="3200" dirty="0">
                <a:solidFill>
                  <a:srgbClr val="4D4D73"/>
                </a:solidFill>
              </a:rPr>
              <a:t>a year of watching it, the Crab pulsar was found to be less regular than a perfect </a:t>
            </a:r>
            <a:r>
              <a:rPr lang="en-US" sz="3200" dirty="0" smtClean="0">
                <a:solidFill>
                  <a:srgbClr val="4D4D73"/>
                </a:solidFill>
              </a:rPr>
              <a:t>clock – it was </a:t>
            </a:r>
            <a:r>
              <a:rPr lang="en-US" sz="3200" dirty="0">
                <a:solidFill>
                  <a:srgbClr val="4D4D73"/>
                </a:solidFill>
              </a:rPr>
              <a:t>slowing down. And the energy lost by </a:t>
            </a:r>
            <a:r>
              <a:rPr lang="en-US" sz="3200" dirty="0" smtClean="0">
                <a:solidFill>
                  <a:srgbClr val="4D4D73"/>
                </a:solidFill>
              </a:rPr>
              <a:t>the </a:t>
            </a:r>
            <a:r>
              <a:rPr lang="en-US" sz="3200" dirty="0">
                <a:solidFill>
                  <a:srgbClr val="4D4D73"/>
                </a:solidFill>
              </a:rPr>
              <a:t>spinning neutron star is equal to the energy emitted by the Crab </a:t>
            </a:r>
            <a:r>
              <a:rPr lang="en-US" sz="3200" dirty="0" smtClean="0">
                <a:solidFill>
                  <a:srgbClr val="4D4D73"/>
                </a:solidFill>
              </a:rPr>
              <a:t>nebula: energy from the pulsar is deposited in the surrounding gas, heating it. </a:t>
            </a:r>
          </a:p>
        </p:txBody>
      </p:sp>
    </p:spTree>
    <p:extLst>
      <p:ext uri="{BB962C8B-B14F-4D97-AF65-F5344CB8AC3E}">
        <p14:creationId xmlns:p14="http://schemas.microsoft.com/office/powerpoint/2010/main" val="23480084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ART\CH23\F23_04A.JPG"/>
          <p:cNvPicPr>
            <a:picLocks noChangeAspect="1" noChangeArrowheads="1"/>
          </p:cNvPicPr>
          <p:nvPr/>
        </p:nvPicPr>
        <p:blipFill>
          <a:blip r:embed="rId3"/>
          <a:srcRect/>
          <a:stretch>
            <a:fillRect/>
          </a:stretch>
        </p:blipFill>
        <p:spPr bwMode="auto">
          <a:xfrm>
            <a:off x="0" y="0"/>
            <a:ext cx="9144000" cy="7138988"/>
          </a:xfrm>
          <a:prstGeom prst="rect">
            <a:avLst/>
          </a:prstGeom>
          <a:noFill/>
          <a:ln w="9525">
            <a:noFill/>
            <a:miter lim="800000"/>
            <a:headEnd/>
            <a:tailEnd/>
          </a:ln>
        </p:spPr>
      </p:pic>
    </p:spTree>
    <p:extLst>
      <p:ext uri="{BB962C8B-B14F-4D97-AF65-F5344CB8AC3E}">
        <p14:creationId xmlns:p14="http://schemas.microsoft.com/office/powerpoint/2010/main" val="22132900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Lapse Movie Of Crab Pulsar Wind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762000"/>
            <a:ext cx="9144000" cy="6096000"/>
          </a:xfrm>
          <a:prstGeom prst="rect">
            <a:avLst/>
          </a:prstGeom>
        </p:spPr>
      </p:pic>
      <p:sp>
        <p:nvSpPr>
          <p:cNvPr id="4" name="Rectangle 6"/>
          <p:cNvSpPr txBox="1">
            <a:spLocks noChangeArrowheads="1"/>
          </p:cNvSpPr>
          <p:nvPr/>
        </p:nvSpPr>
        <p:spPr>
          <a:xfrm>
            <a:off x="685800" y="-30586"/>
            <a:ext cx="7772400"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90"/>
                </a:solidFill>
              </a:rPr>
              <a:t>Crab Pulsar Wind Nebula</a:t>
            </a:r>
            <a:endParaRPr lang="en-US" dirty="0">
              <a:solidFill>
                <a:srgbClr val="000090"/>
              </a:solidFill>
            </a:endParaRPr>
          </a:p>
        </p:txBody>
      </p:sp>
      <p:sp>
        <p:nvSpPr>
          <p:cNvPr id="3" name="TextBox 2"/>
          <p:cNvSpPr txBox="1"/>
          <p:nvPr/>
        </p:nvSpPr>
        <p:spPr>
          <a:xfrm>
            <a:off x="131954" y="886538"/>
            <a:ext cx="824990" cy="400110"/>
          </a:xfrm>
          <a:prstGeom prst="rect">
            <a:avLst/>
          </a:prstGeom>
          <a:noFill/>
        </p:spPr>
        <p:txBody>
          <a:bodyPr wrap="none" rtlCol="0">
            <a:spAutoFit/>
          </a:bodyPr>
          <a:lstStyle/>
          <a:p>
            <a:r>
              <a:rPr lang="en-US" sz="2000" dirty="0" smtClean="0">
                <a:solidFill>
                  <a:srgbClr val="658AFF"/>
                </a:solidFill>
              </a:rPr>
              <a:t>X-rays</a:t>
            </a:r>
            <a:endParaRPr lang="en-US" sz="2000" dirty="0">
              <a:solidFill>
                <a:srgbClr val="658AFF"/>
              </a:solidFill>
            </a:endParaRPr>
          </a:p>
        </p:txBody>
      </p:sp>
      <p:sp>
        <p:nvSpPr>
          <p:cNvPr id="5" name="TextBox 4"/>
          <p:cNvSpPr txBox="1"/>
          <p:nvPr/>
        </p:nvSpPr>
        <p:spPr>
          <a:xfrm>
            <a:off x="4523376" y="894032"/>
            <a:ext cx="869449" cy="400110"/>
          </a:xfrm>
          <a:prstGeom prst="rect">
            <a:avLst/>
          </a:prstGeom>
          <a:noFill/>
        </p:spPr>
        <p:txBody>
          <a:bodyPr wrap="none" rtlCol="0">
            <a:spAutoFit/>
          </a:bodyPr>
          <a:lstStyle/>
          <a:p>
            <a:r>
              <a:rPr lang="en-US" sz="2000" dirty="0" smtClean="0">
                <a:solidFill>
                  <a:srgbClr val="FF6600"/>
                </a:solidFill>
              </a:rPr>
              <a:t>Visible</a:t>
            </a:r>
            <a:endParaRPr lang="en-US" sz="2000" dirty="0">
              <a:solidFill>
                <a:srgbClr val="FF6600"/>
              </a:solidFill>
            </a:endParaRPr>
          </a:p>
        </p:txBody>
      </p:sp>
    </p:spTree>
    <p:extLst>
      <p:ext uri="{BB962C8B-B14F-4D97-AF65-F5344CB8AC3E}">
        <p14:creationId xmlns:p14="http://schemas.microsoft.com/office/powerpoint/2010/main" val="617753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089" y="976698"/>
            <a:ext cx="8265412" cy="3970318"/>
          </a:xfrm>
          <a:prstGeom prst="rect">
            <a:avLst/>
          </a:prstGeom>
          <a:noFill/>
        </p:spPr>
        <p:txBody>
          <a:bodyPr wrap="square" rtlCol="0">
            <a:spAutoFit/>
          </a:bodyPr>
          <a:lstStyle/>
          <a:p>
            <a:pPr marL="457200" indent="-457200">
              <a:buFont typeface="Arial"/>
              <a:buChar char="•"/>
            </a:pPr>
            <a:r>
              <a:rPr lang="en-US" sz="2800" dirty="0" smtClean="0"/>
              <a:t>The Crab pulsar also powers much of the emission from the Crab nebula</a:t>
            </a:r>
          </a:p>
          <a:p>
            <a:pPr marL="457200" indent="-457200">
              <a:buFont typeface="Arial"/>
              <a:buChar char="•"/>
            </a:pPr>
            <a:r>
              <a:rPr lang="en-US" sz="2800" dirty="0" smtClean="0"/>
              <a:t>This is most evident in the center of the nebula, where we see the pulsar wind nebula</a:t>
            </a:r>
          </a:p>
          <a:p>
            <a:pPr marL="457200" indent="-457200">
              <a:buFont typeface="Arial"/>
              <a:buChar char="•"/>
            </a:pPr>
            <a:r>
              <a:rPr lang="en-US" sz="2800" dirty="0" smtClean="0"/>
              <a:t>Wind of charged particles is accelerated by </a:t>
            </a:r>
            <a:r>
              <a:rPr lang="en-US" sz="2800" dirty="0"/>
              <a:t>the rapidly rotating, </a:t>
            </a:r>
            <a:r>
              <a:rPr lang="en-US" sz="2800" dirty="0" err="1"/>
              <a:t>superstrong</a:t>
            </a:r>
            <a:r>
              <a:rPr lang="en-US" sz="2800" dirty="0"/>
              <a:t> magnetic field of the spinning </a:t>
            </a:r>
            <a:r>
              <a:rPr lang="en-US" sz="2800" dirty="0" smtClean="0"/>
              <a:t>pulsar </a:t>
            </a:r>
          </a:p>
          <a:p>
            <a:pPr marL="457200" indent="-457200">
              <a:buFont typeface="Arial"/>
              <a:buChar char="•"/>
            </a:pPr>
            <a:r>
              <a:rPr lang="en-US" sz="2800" dirty="0" smtClean="0"/>
              <a:t>Pulsar wind </a:t>
            </a:r>
            <a:r>
              <a:rPr lang="en-US" sz="2800" dirty="0"/>
              <a:t>streams into the interstellar medium, creating a </a:t>
            </a:r>
            <a:r>
              <a:rPr lang="en-US" sz="2800" dirty="0" smtClean="0"/>
              <a:t>shock wave</a:t>
            </a:r>
            <a:endParaRPr lang="en-US" sz="2800" dirty="0"/>
          </a:p>
        </p:txBody>
      </p:sp>
      <p:sp>
        <p:nvSpPr>
          <p:cNvPr id="5" name="Rectangle 6"/>
          <p:cNvSpPr txBox="1">
            <a:spLocks noChangeArrowheads="1"/>
          </p:cNvSpPr>
          <p:nvPr/>
        </p:nvSpPr>
        <p:spPr>
          <a:xfrm>
            <a:off x="685800" y="-30586"/>
            <a:ext cx="7772400"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90"/>
                </a:solidFill>
              </a:rPr>
              <a:t>Crab Pulsar Wind Nebula</a:t>
            </a:r>
            <a:endParaRPr lang="en-US" dirty="0">
              <a:solidFill>
                <a:srgbClr val="000090"/>
              </a:solidFill>
            </a:endParaRPr>
          </a:p>
        </p:txBody>
      </p:sp>
    </p:spTree>
    <p:extLst>
      <p:ext uri="{BB962C8B-B14F-4D97-AF65-F5344CB8AC3E}">
        <p14:creationId xmlns:p14="http://schemas.microsoft.com/office/powerpoint/2010/main" val="1545378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rabpulsarwind.jpg"/>
          <p:cNvPicPr>
            <a:picLocks noChangeAspect="1"/>
          </p:cNvPicPr>
          <p:nvPr/>
        </p:nvPicPr>
        <p:blipFill rotWithShape="1">
          <a:blip r:embed="rId2">
            <a:extLst>
              <a:ext uri="{28A0092B-C50C-407E-A947-70E740481C1C}">
                <a14:useLocalDpi xmlns:a14="http://schemas.microsoft.com/office/drawing/2010/main" val="0"/>
              </a:ext>
            </a:extLst>
          </a:blip>
          <a:srcRect t="10182" b="6809"/>
          <a:stretch/>
        </p:blipFill>
        <p:spPr>
          <a:xfrm>
            <a:off x="447148" y="-1"/>
            <a:ext cx="8261815" cy="6858001"/>
          </a:xfrm>
          <a:prstGeom prst="rect">
            <a:avLst/>
          </a:prstGeom>
        </p:spPr>
      </p:pic>
      <p:sp>
        <p:nvSpPr>
          <p:cNvPr id="3" name="TextBox 2"/>
          <p:cNvSpPr txBox="1"/>
          <p:nvPr/>
        </p:nvSpPr>
        <p:spPr>
          <a:xfrm>
            <a:off x="82472" y="-20708"/>
            <a:ext cx="3049357" cy="954107"/>
          </a:xfrm>
          <a:prstGeom prst="rect">
            <a:avLst/>
          </a:prstGeom>
          <a:noFill/>
        </p:spPr>
        <p:txBody>
          <a:bodyPr wrap="none" rtlCol="0">
            <a:spAutoFit/>
          </a:bodyPr>
          <a:lstStyle/>
          <a:p>
            <a:r>
              <a:rPr lang="en-US" sz="2800" dirty="0" smtClean="0">
                <a:solidFill>
                  <a:srgbClr val="409DD6"/>
                </a:solidFill>
              </a:rPr>
              <a:t>X-ray image of Crab</a:t>
            </a:r>
          </a:p>
          <a:p>
            <a:r>
              <a:rPr lang="en-US" sz="2800" dirty="0" smtClean="0">
                <a:solidFill>
                  <a:srgbClr val="409DD6"/>
                </a:solidFill>
              </a:rPr>
              <a:t>Pulsar Wind Nebula</a:t>
            </a:r>
            <a:endParaRPr lang="en-US" sz="2800" dirty="0">
              <a:solidFill>
                <a:srgbClr val="409DD6"/>
              </a:solidFill>
            </a:endParaRPr>
          </a:p>
        </p:txBody>
      </p:sp>
      <p:sp>
        <p:nvSpPr>
          <p:cNvPr id="4" name="TextBox 3"/>
          <p:cNvSpPr txBox="1"/>
          <p:nvPr/>
        </p:nvSpPr>
        <p:spPr>
          <a:xfrm>
            <a:off x="1435001" y="5550538"/>
            <a:ext cx="2111264" cy="707886"/>
          </a:xfrm>
          <a:prstGeom prst="rect">
            <a:avLst/>
          </a:prstGeom>
          <a:noFill/>
        </p:spPr>
        <p:txBody>
          <a:bodyPr wrap="square" rtlCol="0">
            <a:spAutoFit/>
          </a:bodyPr>
          <a:lstStyle/>
          <a:p>
            <a:r>
              <a:rPr lang="en-US" sz="2000" dirty="0" smtClean="0">
                <a:solidFill>
                  <a:srgbClr val="409DD6"/>
                </a:solidFill>
              </a:rPr>
              <a:t>Jets directed away from poles</a:t>
            </a:r>
            <a:endParaRPr lang="en-US" sz="2000" dirty="0">
              <a:solidFill>
                <a:srgbClr val="409DD6"/>
              </a:solidFill>
            </a:endParaRPr>
          </a:p>
        </p:txBody>
      </p:sp>
      <p:sp>
        <p:nvSpPr>
          <p:cNvPr id="5" name="TextBox 4"/>
          <p:cNvSpPr txBox="1"/>
          <p:nvPr/>
        </p:nvSpPr>
        <p:spPr>
          <a:xfrm>
            <a:off x="6927585" y="4903621"/>
            <a:ext cx="1632930" cy="1029354"/>
          </a:xfrm>
          <a:prstGeom prst="rect">
            <a:avLst/>
          </a:prstGeom>
          <a:noFill/>
        </p:spPr>
        <p:txBody>
          <a:bodyPr wrap="square" rtlCol="0">
            <a:spAutoFit/>
          </a:bodyPr>
          <a:lstStyle/>
          <a:p>
            <a:r>
              <a:rPr lang="en-US" sz="2000" dirty="0" smtClean="0">
                <a:solidFill>
                  <a:srgbClr val="409DD6"/>
                </a:solidFill>
              </a:rPr>
              <a:t>Intense equatorial wind</a:t>
            </a:r>
            <a:endParaRPr lang="en-US" sz="2000" dirty="0">
              <a:solidFill>
                <a:srgbClr val="409DD6"/>
              </a:solidFill>
            </a:endParaRPr>
          </a:p>
        </p:txBody>
      </p:sp>
      <p:sp>
        <p:nvSpPr>
          <p:cNvPr id="6" name="Right Arrow 5"/>
          <p:cNvSpPr/>
          <p:nvPr/>
        </p:nvSpPr>
        <p:spPr>
          <a:xfrm rot="19472154">
            <a:off x="2078276" y="4899160"/>
            <a:ext cx="1714526" cy="246525"/>
          </a:xfrm>
          <a:prstGeom prst="rightArrow">
            <a:avLst/>
          </a:prstGeom>
          <a:solidFill>
            <a:srgbClr val="409DD6"/>
          </a:solidFill>
          <a:ln>
            <a:solidFill>
              <a:srgbClr val="409DD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Arrow 6"/>
          <p:cNvSpPr/>
          <p:nvPr/>
        </p:nvSpPr>
        <p:spPr>
          <a:xfrm rot="13862653">
            <a:off x="5595504" y="5362499"/>
            <a:ext cx="1714526" cy="246525"/>
          </a:xfrm>
          <a:prstGeom prst="rightArrow">
            <a:avLst/>
          </a:prstGeom>
          <a:solidFill>
            <a:srgbClr val="409DD6"/>
          </a:solidFill>
          <a:ln>
            <a:solidFill>
              <a:srgbClr val="409DD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04985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rabmodelmovie.mpg">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398615"/>
            <a:ext cx="9144000" cy="6096001"/>
          </a:xfrm>
          <a:prstGeom prst="rect">
            <a:avLst/>
          </a:prstGeom>
        </p:spPr>
      </p:pic>
      <p:sp>
        <p:nvSpPr>
          <p:cNvPr id="3" name="TextBox 2"/>
          <p:cNvSpPr txBox="1"/>
          <p:nvPr/>
        </p:nvSpPr>
        <p:spPr>
          <a:xfrm>
            <a:off x="82472" y="-20708"/>
            <a:ext cx="2540114" cy="954107"/>
          </a:xfrm>
          <a:prstGeom prst="rect">
            <a:avLst/>
          </a:prstGeom>
          <a:noFill/>
        </p:spPr>
        <p:txBody>
          <a:bodyPr wrap="square" rtlCol="0">
            <a:spAutoFit/>
          </a:bodyPr>
          <a:lstStyle/>
          <a:p>
            <a:r>
              <a:rPr lang="en-US" sz="2800" dirty="0" smtClean="0">
                <a:solidFill>
                  <a:srgbClr val="409DD6"/>
                </a:solidFill>
              </a:rPr>
              <a:t>X-ray image of nebula + model</a:t>
            </a:r>
            <a:endParaRPr lang="en-US" sz="2800" dirty="0">
              <a:solidFill>
                <a:srgbClr val="409DD6"/>
              </a:solidFill>
            </a:endParaRPr>
          </a:p>
        </p:txBody>
      </p:sp>
    </p:spTree>
    <p:extLst>
      <p:ext uri="{BB962C8B-B14F-4D97-AF65-F5344CB8AC3E}">
        <p14:creationId xmlns:p14="http://schemas.microsoft.com/office/powerpoint/2010/main" val="26439647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97839" y="879952"/>
            <a:ext cx="5383274" cy="5383274"/>
          </a:xfrm>
          <a:prstGeom prst="rect">
            <a:avLst/>
          </a:prstGeom>
          <a:noFill/>
          <a:ln w="9525">
            <a:noFill/>
            <a:miter lim="800000"/>
            <a:headEnd/>
            <a:tailEnd/>
          </a:ln>
          <a:effectLst/>
        </p:spPr>
      </p:pic>
      <p:sp>
        <p:nvSpPr>
          <p:cNvPr id="5" name="Rectangle 2"/>
          <p:cNvSpPr txBox="1">
            <a:spLocks noChangeArrowheads="1"/>
          </p:cNvSpPr>
          <p:nvPr/>
        </p:nvSpPr>
        <p:spPr>
          <a:xfrm>
            <a:off x="5160833" y="1655725"/>
            <a:ext cx="3842490" cy="4494975"/>
          </a:xfrm>
          <a:prstGeom prst="rect">
            <a:avLst/>
          </a:prstGeom>
        </p:spPr>
        <p:txBody>
          <a:bodyPr vert="horz" lIns="91440" tIns="45720" rIns="91440" bIns="45720" rtlCol="0">
            <a:normAutofit/>
          </a:bodyPr>
          <a:lstStyle/>
          <a:p>
            <a:pPr lvl="0">
              <a:lnSpc>
                <a:spcPct val="110000"/>
              </a:lnSpc>
              <a:spcBef>
                <a:spcPct val="20000"/>
              </a:spcBef>
            </a:pPr>
            <a:r>
              <a:rPr lang="en-US" sz="2800" dirty="0" smtClean="0">
                <a:solidFill>
                  <a:schemeClr val="bg2">
                    <a:lumMod val="20000"/>
                    <a:lumOff val="80000"/>
                  </a:schemeClr>
                </a:solidFill>
              </a:rPr>
              <a:t>As </a:t>
            </a:r>
            <a:r>
              <a:rPr lang="en-US" sz="2800" dirty="0">
                <a:solidFill>
                  <a:schemeClr val="bg2">
                    <a:lumMod val="20000"/>
                    <a:lumOff val="80000"/>
                  </a:schemeClr>
                </a:solidFill>
              </a:rPr>
              <a:t>more iron is added to the inert core, its mass approaches </a:t>
            </a:r>
            <a:r>
              <a:rPr lang="en-US" sz="2800" b="1" dirty="0">
                <a:solidFill>
                  <a:schemeClr val="bg2">
                    <a:lumMod val="20000"/>
                    <a:lumOff val="80000"/>
                  </a:schemeClr>
                </a:solidFill>
              </a:rPr>
              <a:t>1.4 solar masses</a:t>
            </a:r>
            <a:r>
              <a:rPr lang="en-US" sz="2800" dirty="0">
                <a:solidFill>
                  <a:schemeClr val="bg2">
                    <a:lumMod val="20000"/>
                    <a:lumOff val="80000"/>
                  </a:schemeClr>
                </a:solidFill>
              </a:rPr>
              <a:t>, and then the iron core </a:t>
            </a:r>
            <a:r>
              <a:rPr lang="en-US" sz="2800" b="1" dirty="0">
                <a:solidFill>
                  <a:schemeClr val="bg2">
                    <a:lumMod val="20000"/>
                    <a:lumOff val="80000"/>
                  </a:schemeClr>
                </a:solidFill>
              </a:rPr>
              <a:t>collapses</a:t>
            </a:r>
            <a:r>
              <a:rPr lang="en-US" sz="2800" dirty="0">
                <a:solidFill>
                  <a:schemeClr val="bg2">
                    <a:lumMod val="20000"/>
                    <a:lumOff val="80000"/>
                  </a:schemeClr>
                </a:solidFill>
              </a:rPr>
              <a:t>, blowing off the rest of the star. </a:t>
            </a:r>
            <a:endParaRPr lang="en-US" sz="2800" dirty="0" smtClean="0">
              <a:solidFill>
                <a:schemeClr val="bg2">
                  <a:lumMod val="20000"/>
                  <a:lumOff val="80000"/>
                </a:schemeClr>
              </a:solidFill>
            </a:endParaRPr>
          </a:p>
        </p:txBody>
      </p:sp>
    </p:spTree>
    <p:extLst>
      <p:ext uri="{BB962C8B-B14F-4D97-AF65-F5344CB8AC3E}">
        <p14:creationId xmlns:p14="http://schemas.microsoft.com/office/powerpoint/2010/main" val="2820102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TextBox 5"/>
          <p:cNvSpPr txBox="1">
            <a:spLocks noChangeArrowheads="1"/>
          </p:cNvSpPr>
          <p:nvPr/>
        </p:nvSpPr>
        <p:spPr bwMode="auto">
          <a:xfrm>
            <a:off x="76200" y="145517"/>
            <a:ext cx="8915400" cy="523220"/>
          </a:xfrm>
          <a:prstGeom prst="rect">
            <a:avLst/>
          </a:prstGeom>
          <a:noFill/>
          <a:ln w="9525">
            <a:noFill/>
            <a:miter lim="800000"/>
            <a:headEnd/>
            <a:tailEnd/>
          </a:ln>
        </p:spPr>
        <p:txBody>
          <a:bodyPr>
            <a:prstTxWarp prst="textNoShape">
              <a:avLst/>
            </a:prstTxWarp>
            <a:spAutoFit/>
          </a:bodyPr>
          <a:lstStyle/>
          <a:p>
            <a:pPr eaLnBrk="0" hangingPunct="0"/>
            <a:r>
              <a:rPr lang="en-US" sz="2800" dirty="0" smtClean="0">
                <a:solidFill>
                  <a:srgbClr val="4D4D73"/>
                </a:solidFill>
              </a:rPr>
              <a:t>Pulsars come in a great variety:</a:t>
            </a:r>
            <a:endParaRPr lang="en-US" sz="2800" dirty="0">
              <a:solidFill>
                <a:srgbClr val="4D4D73"/>
              </a:solidFill>
            </a:endParaRPr>
          </a:p>
        </p:txBody>
      </p:sp>
      <p:pic>
        <p:nvPicPr>
          <p:cNvPr id="2" name="vela.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978" y="1640149"/>
            <a:ext cx="812800" cy="812800"/>
          </a:xfrm>
          <a:prstGeom prst="rect">
            <a:avLst/>
          </a:prstGeom>
        </p:spPr>
      </p:pic>
      <p:pic>
        <p:nvPicPr>
          <p:cNvPr id="3" name="crab.a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65600" y="1640149"/>
            <a:ext cx="812800" cy="812800"/>
          </a:xfrm>
          <a:prstGeom prst="rect">
            <a:avLst/>
          </a:prstGeom>
        </p:spPr>
      </p:pic>
      <p:sp>
        <p:nvSpPr>
          <p:cNvPr id="6" name="TextBox 5"/>
          <p:cNvSpPr txBox="1">
            <a:spLocks noChangeArrowheads="1"/>
          </p:cNvSpPr>
          <p:nvPr/>
        </p:nvSpPr>
        <p:spPr bwMode="auto">
          <a:xfrm>
            <a:off x="305470" y="2660943"/>
            <a:ext cx="2154367" cy="954107"/>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Vela Pulsar</a:t>
            </a:r>
          </a:p>
          <a:p>
            <a:pPr eaLnBrk="0" hangingPunct="0"/>
            <a:r>
              <a:rPr lang="en-US" sz="2800" dirty="0" smtClean="0">
                <a:solidFill>
                  <a:srgbClr val="4D4D73"/>
                </a:solidFill>
              </a:rPr>
              <a:t>89 </a:t>
            </a:r>
            <a:r>
              <a:rPr lang="en-US" sz="2800" dirty="0" err="1" smtClean="0">
                <a:solidFill>
                  <a:srgbClr val="4D4D73"/>
                </a:solidFill>
              </a:rPr>
              <a:t>ms</a:t>
            </a:r>
            <a:r>
              <a:rPr lang="en-US" sz="2800" dirty="0" smtClean="0">
                <a:solidFill>
                  <a:srgbClr val="4D4D73"/>
                </a:solidFill>
              </a:rPr>
              <a:t> period</a:t>
            </a:r>
            <a:endParaRPr lang="en-US" sz="2800" dirty="0">
              <a:solidFill>
                <a:srgbClr val="4D4D73"/>
              </a:solidFill>
            </a:endParaRPr>
          </a:p>
        </p:txBody>
      </p:sp>
      <p:sp>
        <p:nvSpPr>
          <p:cNvPr id="7" name="TextBox 6"/>
          <p:cNvSpPr txBox="1">
            <a:spLocks noChangeArrowheads="1"/>
          </p:cNvSpPr>
          <p:nvPr/>
        </p:nvSpPr>
        <p:spPr bwMode="auto">
          <a:xfrm>
            <a:off x="3689421" y="2629010"/>
            <a:ext cx="2154367" cy="954107"/>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Crab Pulsar</a:t>
            </a:r>
          </a:p>
          <a:p>
            <a:pPr eaLnBrk="0" hangingPunct="0"/>
            <a:r>
              <a:rPr lang="en-US" sz="2800" dirty="0" smtClean="0">
                <a:solidFill>
                  <a:srgbClr val="4D4D73"/>
                </a:solidFill>
              </a:rPr>
              <a:t>67 </a:t>
            </a:r>
            <a:r>
              <a:rPr lang="en-US" sz="2800" dirty="0" err="1" smtClean="0">
                <a:solidFill>
                  <a:srgbClr val="4D4D73"/>
                </a:solidFill>
              </a:rPr>
              <a:t>ms</a:t>
            </a:r>
            <a:r>
              <a:rPr lang="en-US" sz="2800" dirty="0" smtClean="0">
                <a:solidFill>
                  <a:srgbClr val="4D4D73"/>
                </a:solidFill>
              </a:rPr>
              <a:t> period</a:t>
            </a:r>
            <a:endParaRPr lang="en-US" sz="2800" dirty="0">
              <a:solidFill>
                <a:srgbClr val="4D4D73"/>
              </a:solidFill>
            </a:endParaRPr>
          </a:p>
        </p:txBody>
      </p:sp>
      <p:sp>
        <p:nvSpPr>
          <p:cNvPr id="8" name="TextBox 7"/>
          <p:cNvSpPr txBox="1">
            <a:spLocks noChangeArrowheads="1"/>
          </p:cNvSpPr>
          <p:nvPr/>
        </p:nvSpPr>
        <p:spPr bwMode="auto">
          <a:xfrm>
            <a:off x="6591050" y="2589352"/>
            <a:ext cx="2400550" cy="954107"/>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4D4D73"/>
                </a:solidFill>
              </a:rPr>
              <a:t>PSR B1937+21</a:t>
            </a:r>
          </a:p>
          <a:p>
            <a:pPr eaLnBrk="0" hangingPunct="0"/>
            <a:r>
              <a:rPr lang="en-US" sz="2800" dirty="0" smtClean="0">
                <a:solidFill>
                  <a:srgbClr val="4D4D73"/>
                </a:solidFill>
              </a:rPr>
              <a:t>1.5 </a:t>
            </a:r>
            <a:r>
              <a:rPr lang="en-US" sz="2800" dirty="0" err="1" smtClean="0">
                <a:solidFill>
                  <a:srgbClr val="4D4D73"/>
                </a:solidFill>
              </a:rPr>
              <a:t>ms</a:t>
            </a:r>
            <a:r>
              <a:rPr lang="en-US" sz="2800" dirty="0" smtClean="0">
                <a:solidFill>
                  <a:srgbClr val="4D4D73"/>
                </a:solidFill>
              </a:rPr>
              <a:t> period</a:t>
            </a:r>
            <a:endParaRPr lang="en-US" sz="2800" dirty="0">
              <a:solidFill>
                <a:srgbClr val="4D4D73"/>
              </a:solidFill>
            </a:endParaRPr>
          </a:p>
        </p:txBody>
      </p:sp>
      <p:pic>
        <p:nvPicPr>
          <p:cNvPr id="4" name="B1937.a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252453" y="1640149"/>
            <a:ext cx="812800" cy="812800"/>
          </a:xfrm>
          <a:prstGeom prst="rect">
            <a:avLst/>
          </a:prstGeom>
        </p:spPr>
      </p:pic>
      <p:sp>
        <p:nvSpPr>
          <p:cNvPr id="10" name="TextBox 5"/>
          <p:cNvSpPr txBox="1">
            <a:spLocks noChangeArrowheads="1"/>
          </p:cNvSpPr>
          <p:nvPr/>
        </p:nvSpPr>
        <p:spPr bwMode="auto">
          <a:xfrm>
            <a:off x="76200" y="4155919"/>
            <a:ext cx="8915400" cy="954107"/>
          </a:xfrm>
          <a:prstGeom prst="rect">
            <a:avLst/>
          </a:prstGeom>
          <a:noFill/>
          <a:ln w="9525">
            <a:noFill/>
            <a:miter lim="800000"/>
            <a:headEnd/>
            <a:tailEnd/>
          </a:ln>
        </p:spPr>
        <p:txBody>
          <a:bodyPr>
            <a:prstTxWarp prst="textNoShape">
              <a:avLst/>
            </a:prstTxWarp>
            <a:spAutoFit/>
          </a:bodyPr>
          <a:lstStyle/>
          <a:p>
            <a:pPr eaLnBrk="0" hangingPunct="0"/>
            <a:r>
              <a:rPr lang="en-US" sz="2800" dirty="0" smtClean="0">
                <a:solidFill>
                  <a:srgbClr val="4D4D73"/>
                </a:solidFill>
              </a:rPr>
              <a:t>PSR B1937+21 is the second known fastest pulsar and is known as a millisecond pulsar because its period is &lt; 10 </a:t>
            </a:r>
            <a:r>
              <a:rPr lang="en-US" sz="2800" dirty="0" err="1" smtClean="0">
                <a:solidFill>
                  <a:srgbClr val="4D4D73"/>
                </a:solidFill>
              </a:rPr>
              <a:t>ms.</a:t>
            </a:r>
            <a:endParaRPr lang="en-US" sz="2800" dirty="0">
              <a:solidFill>
                <a:srgbClr val="4D4D73"/>
              </a:solidFill>
            </a:endParaRPr>
          </a:p>
        </p:txBody>
      </p:sp>
    </p:spTree>
    <p:extLst>
      <p:ext uri="{BB962C8B-B14F-4D97-AF65-F5344CB8AC3E}">
        <p14:creationId xmlns:p14="http://schemas.microsoft.com/office/powerpoint/2010/main" val="36481010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381"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648"/>
            <a:ext cx="8229600" cy="1143000"/>
          </a:xfrm>
        </p:spPr>
        <p:txBody>
          <a:bodyPr/>
          <a:lstStyle/>
          <a:p>
            <a:r>
              <a:rPr lang="en-US" b="1" dirty="0" smtClean="0"/>
              <a:t>Millisecond pulsars</a:t>
            </a:r>
            <a:endParaRPr lang="en-US" b="1" dirty="0"/>
          </a:p>
        </p:txBody>
      </p:sp>
      <p:sp>
        <p:nvSpPr>
          <p:cNvPr id="3" name="Content Placeholder 2"/>
          <p:cNvSpPr>
            <a:spLocks noGrp="1"/>
          </p:cNvSpPr>
          <p:nvPr>
            <p:ph idx="1"/>
          </p:nvPr>
        </p:nvSpPr>
        <p:spPr>
          <a:xfrm>
            <a:off x="457200" y="1336280"/>
            <a:ext cx="8229600" cy="4525963"/>
          </a:xfrm>
        </p:spPr>
        <p:txBody>
          <a:bodyPr>
            <a:noAutofit/>
          </a:bodyPr>
          <a:lstStyle/>
          <a:p>
            <a:r>
              <a:rPr lang="en-US" dirty="0" smtClean="0"/>
              <a:t>Some pulsars spin nearly 1000 times a second</a:t>
            </a:r>
          </a:p>
          <a:p>
            <a:pPr lvl="1"/>
            <a:r>
              <a:rPr lang="en-US" sz="3200" dirty="0" smtClean="0"/>
              <a:t>More massive than the Sun, only around 20 km across!</a:t>
            </a:r>
          </a:p>
          <a:p>
            <a:pPr lvl="1"/>
            <a:r>
              <a:rPr lang="en-US" sz="3200" dirty="0" smtClean="0"/>
              <a:t>Equator of star moving at around 20% of the speed of light!</a:t>
            </a:r>
          </a:p>
          <a:p>
            <a:r>
              <a:rPr lang="en-US" dirty="0" smtClean="0"/>
              <a:t>As we saw with the Crab pulsar, pulsars lose energy over time and slow down</a:t>
            </a:r>
          </a:p>
          <a:p>
            <a:r>
              <a:rPr lang="en-US" dirty="0" smtClean="0"/>
              <a:t>So how do some of them end up spinning so fast?</a:t>
            </a:r>
            <a:endParaRPr lang="en-US" dirty="0"/>
          </a:p>
        </p:txBody>
      </p:sp>
    </p:spTree>
    <p:extLst>
      <p:ext uri="{BB962C8B-B14F-4D97-AF65-F5344CB8AC3E}">
        <p14:creationId xmlns:p14="http://schemas.microsoft.com/office/powerpoint/2010/main" val="3917357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242"/>
            <a:ext cx="8229600" cy="1143000"/>
          </a:xfrm>
        </p:spPr>
        <p:txBody>
          <a:bodyPr/>
          <a:lstStyle/>
          <a:p>
            <a:r>
              <a:rPr lang="en-US" b="1" dirty="0" smtClean="0"/>
              <a:t>Millisecond pulsars</a:t>
            </a:r>
            <a:endParaRPr lang="en-US" b="1" dirty="0"/>
          </a:p>
        </p:txBody>
      </p:sp>
      <p:pic>
        <p:nvPicPr>
          <p:cNvPr id="5" name="Content Placeholder 4" descr="images-1.jpeg"/>
          <p:cNvPicPr>
            <a:picLocks noGrp="1" noChangeAspect="1"/>
          </p:cNvPicPr>
          <p:nvPr>
            <p:ph idx="1"/>
          </p:nvPr>
        </p:nvPicPr>
        <p:blipFill>
          <a:blip r:embed="rId2">
            <a:extLst>
              <a:ext uri="{28A0092B-C50C-407E-A947-70E740481C1C}">
                <a14:useLocalDpi xmlns:a14="http://schemas.microsoft.com/office/drawing/2010/main" val="0"/>
              </a:ext>
            </a:extLst>
          </a:blip>
          <a:srcRect t="9201" b="9201"/>
          <a:stretch>
            <a:fillRect/>
          </a:stretch>
        </p:blipFill>
        <p:spPr>
          <a:xfrm>
            <a:off x="457200" y="856808"/>
            <a:ext cx="8229600" cy="4525963"/>
          </a:xfrm>
        </p:spPr>
      </p:pic>
      <p:sp>
        <p:nvSpPr>
          <p:cNvPr id="6" name="TextBox 5"/>
          <p:cNvSpPr txBox="1"/>
          <p:nvPr/>
        </p:nvSpPr>
        <p:spPr>
          <a:xfrm>
            <a:off x="440706" y="5357540"/>
            <a:ext cx="8515672" cy="1384995"/>
          </a:xfrm>
          <a:prstGeom prst="rect">
            <a:avLst/>
          </a:prstGeom>
          <a:noFill/>
        </p:spPr>
        <p:txBody>
          <a:bodyPr wrap="square" rtlCol="0">
            <a:spAutoFit/>
          </a:bodyPr>
          <a:lstStyle/>
          <a:p>
            <a:r>
              <a:rPr lang="en-US" sz="2800" dirty="0" smtClean="0"/>
              <a:t>A neutron star accretes matter from a close binary companion, and the </a:t>
            </a:r>
            <a:r>
              <a:rPr lang="en-US" sz="2800" dirty="0" err="1" smtClean="0"/>
              <a:t>infalling</a:t>
            </a:r>
            <a:r>
              <a:rPr lang="en-US" sz="2800" dirty="0" smtClean="0"/>
              <a:t> matter makes the star spin faster</a:t>
            </a:r>
          </a:p>
        </p:txBody>
      </p:sp>
    </p:spTree>
    <p:extLst>
      <p:ext uri="{BB962C8B-B14F-4D97-AF65-F5344CB8AC3E}">
        <p14:creationId xmlns:p14="http://schemas.microsoft.com/office/powerpoint/2010/main" val="4279413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Millisecond Pulsars</a:t>
            </a:r>
            <a:endParaRPr lang="en-US" b="1" dirty="0"/>
          </a:p>
        </p:txBody>
      </p:sp>
      <p:pic>
        <p:nvPicPr>
          <p:cNvPr id="6" name="millisecond.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487083" y="1143000"/>
            <a:ext cx="4064000" cy="3048000"/>
          </a:xfrm>
          <a:prstGeom prst="rect">
            <a:avLst/>
          </a:prstGeom>
        </p:spPr>
      </p:pic>
      <p:sp>
        <p:nvSpPr>
          <p:cNvPr id="7" name="TextBox 6"/>
          <p:cNvSpPr txBox="1"/>
          <p:nvPr/>
        </p:nvSpPr>
        <p:spPr>
          <a:xfrm>
            <a:off x="440706" y="4714216"/>
            <a:ext cx="8515672" cy="1815882"/>
          </a:xfrm>
          <a:prstGeom prst="rect">
            <a:avLst/>
          </a:prstGeom>
          <a:noFill/>
        </p:spPr>
        <p:txBody>
          <a:bodyPr wrap="square" rtlCol="0">
            <a:spAutoFit/>
          </a:bodyPr>
          <a:lstStyle/>
          <a:p>
            <a:pPr marL="457200" indent="-457200">
              <a:buFont typeface="Arial"/>
              <a:buChar char="•"/>
            </a:pPr>
            <a:r>
              <a:rPr lang="en-US" sz="2800" dirty="0" smtClean="0"/>
              <a:t>Binary star system: one star becomes red giant, supernova, neutron star</a:t>
            </a:r>
          </a:p>
          <a:p>
            <a:pPr marL="457200" indent="-457200">
              <a:buFont typeface="Arial"/>
              <a:buChar char="•"/>
            </a:pPr>
            <a:r>
              <a:rPr lang="en-US" sz="2800" dirty="0" smtClean="0"/>
              <a:t>Neutron star then accretes matter from companion, spins faster, becomes millisecond pulsar</a:t>
            </a:r>
          </a:p>
        </p:txBody>
      </p:sp>
    </p:spTree>
    <p:extLst>
      <p:ext uri="{BB962C8B-B14F-4D97-AF65-F5344CB8AC3E}">
        <p14:creationId xmlns:p14="http://schemas.microsoft.com/office/powerpoint/2010/main" val="3520541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382" y="60203"/>
            <a:ext cx="3639417" cy="881078"/>
          </a:xfrm>
        </p:spPr>
        <p:txBody>
          <a:bodyPr/>
          <a:lstStyle/>
          <a:p>
            <a:r>
              <a:rPr lang="en-US" b="1" dirty="0" smtClean="0"/>
              <a:t>Pulsar Planets</a:t>
            </a:r>
            <a:endParaRPr lang="en-US" b="1" dirty="0"/>
          </a:p>
        </p:txBody>
      </p:sp>
      <p:sp>
        <p:nvSpPr>
          <p:cNvPr id="3" name="Content Placeholder 2"/>
          <p:cNvSpPr>
            <a:spLocks noGrp="1"/>
          </p:cNvSpPr>
          <p:nvPr>
            <p:ph idx="1"/>
          </p:nvPr>
        </p:nvSpPr>
        <p:spPr>
          <a:xfrm>
            <a:off x="5047381" y="1089736"/>
            <a:ext cx="3801783" cy="5673411"/>
          </a:xfrm>
        </p:spPr>
        <p:txBody>
          <a:bodyPr>
            <a:normAutofit/>
          </a:bodyPr>
          <a:lstStyle/>
          <a:p>
            <a:r>
              <a:rPr lang="en-US" dirty="0" smtClean="0"/>
              <a:t>First planets discovered outside our solar system orbit a pulsar!</a:t>
            </a:r>
          </a:p>
          <a:p>
            <a:r>
              <a:rPr lang="en-US" dirty="0" smtClean="0"/>
              <a:t>Discovered by very precise timing of pulses with radio telescopes – orbit of planets causes changes in pulsations</a:t>
            </a:r>
            <a:endParaRPr lang="en-US" dirty="0"/>
          </a:p>
        </p:txBody>
      </p:sp>
      <p:pic>
        <p:nvPicPr>
          <p:cNvPr id="4" name="Picture 3" descr="pulsar_cha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1804" y="921804"/>
            <a:ext cx="6890990" cy="5047383"/>
          </a:xfrm>
          <a:prstGeom prst="rect">
            <a:avLst/>
          </a:prstGeom>
        </p:spPr>
      </p:pic>
    </p:spTree>
    <p:extLst>
      <p:ext uri="{BB962C8B-B14F-4D97-AF65-F5344CB8AC3E}">
        <p14:creationId xmlns:p14="http://schemas.microsoft.com/office/powerpoint/2010/main" val="573545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292" y="60203"/>
            <a:ext cx="3639417" cy="881078"/>
          </a:xfrm>
        </p:spPr>
        <p:txBody>
          <a:bodyPr/>
          <a:lstStyle/>
          <a:p>
            <a:r>
              <a:rPr lang="en-US" b="1" dirty="0" smtClean="0"/>
              <a:t>Pulsar Planets</a:t>
            </a:r>
            <a:endParaRPr lang="en-US" b="1" dirty="0"/>
          </a:p>
        </p:txBody>
      </p:sp>
      <p:sp>
        <p:nvSpPr>
          <p:cNvPr id="3" name="Content Placeholder 2"/>
          <p:cNvSpPr>
            <a:spLocks noGrp="1"/>
          </p:cNvSpPr>
          <p:nvPr>
            <p:ph idx="1"/>
          </p:nvPr>
        </p:nvSpPr>
        <p:spPr>
          <a:xfrm>
            <a:off x="655131" y="5604482"/>
            <a:ext cx="8488869" cy="1173168"/>
          </a:xfrm>
        </p:spPr>
        <p:txBody>
          <a:bodyPr/>
          <a:lstStyle/>
          <a:p>
            <a:pPr marL="0" indent="0">
              <a:buNone/>
            </a:pPr>
            <a:r>
              <a:rPr lang="en-US" dirty="0" smtClean="0"/>
              <a:t>How do planets form around a pulsar? Do they survive supernova explosion, or form later?</a:t>
            </a:r>
          </a:p>
        </p:txBody>
      </p:sp>
      <p:pic>
        <p:nvPicPr>
          <p:cNvPr id="5" name="Picture 4" descr="750px-Ssc2006-1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564" y="941281"/>
            <a:ext cx="5810873" cy="4648698"/>
          </a:xfrm>
          <a:prstGeom prst="rect">
            <a:avLst/>
          </a:prstGeom>
        </p:spPr>
      </p:pic>
      <p:sp>
        <p:nvSpPr>
          <p:cNvPr id="6" name="TextBox 5"/>
          <p:cNvSpPr txBox="1"/>
          <p:nvPr/>
        </p:nvSpPr>
        <p:spPr>
          <a:xfrm>
            <a:off x="7477437" y="4392126"/>
            <a:ext cx="1666563" cy="1200329"/>
          </a:xfrm>
          <a:prstGeom prst="rect">
            <a:avLst/>
          </a:prstGeom>
          <a:noFill/>
        </p:spPr>
        <p:txBody>
          <a:bodyPr wrap="square" rtlCol="0">
            <a:spAutoFit/>
          </a:bodyPr>
          <a:lstStyle/>
          <a:p>
            <a:r>
              <a:rPr lang="en-US" dirty="0" smtClean="0"/>
              <a:t>Artist’s conception of planets around a pulsar</a:t>
            </a:r>
            <a:endParaRPr lang="en-US" dirty="0"/>
          </a:p>
        </p:txBody>
      </p:sp>
    </p:spTree>
    <p:extLst>
      <p:ext uri="{BB962C8B-B14F-4D97-AF65-F5344CB8AC3E}">
        <p14:creationId xmlns:p14="http://schemas.microsoft.com/office/powerpoint/2010/main" val="407286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0" y="76200"/>
            <a:ext cx="8991600" cy="1145501"/>
          </a:xfrm>
          <a:prstGeom prst="rect">
            <a:avLst/>
          </a:prstGeom>
        </p:spPr>
        <p:txBody>
          <a:bodyPr vert="horz" lIns="91440" tIns="45720" rIns="91440" bIns="45720" rtlCol="0">
            <a:noAutofit/>
          </a:bodyPr>
          <a:lstStyle/>
          <a:p>
            <a:pPr lvl="0" algn="ctr">
              <a:spcBef>
                <a:spcPts val="768"/>
              </a:spcBef>
            </a:pPr>
            <a:r>
              <a:rPr lang="en-US" sz="3600" dirty="0" smtClean="0">
                <a:solidFill>
                  <a:schemeClr val="bg1"/>
                </a:solidFill>
              </a:rPr>
              <a:t>This is a </a:t>
            </a:r>
            <a:r>
              <a:rPr lang="en-US" sz="3600" b="1" dirty="0" smtClean="0">
                <a:solidFill>
                  <a:srgbClr val="C2C2D6"/>
                </a:solidFill>
              </a:rPr>
              <a:t>Type II supernova</a:t>
            </a:r>
            <a:r>
              <a:rPr lang="en-US" sz="3600" dirty="0" smtClean="0">
                <a:solidFill>
                  <a:srgbClr val="C2C2D6"/>
                </a:solidFill>
              </a:rPr>
              <a:t>, </a:t>
            </a:r>
          </a:p>
          <a:p>
            <a:pPr lvl="0" algn="ctr">
              <a:spcBef>
                <a:spcPts val="768"/>
              </a:spcBef>
            </a:pPr>
            <a:r>
              <a:rPr lang="en-US" sz="3600" dirty="0" smtClean="0">
                <a:solidFill>
                  <a:srgbClr val="FFFFFF"/>
                </a:solidFill>
              </a:rPr>
              <a:t>or</a:t>
            </a:r>
            <a:r>
              <a:rPr lang="en-US" sz="3600" dirty="0" smtClean="0">
                <a:solidFill>
                  <a:srgbClr val="C2C2D6"/>
                </a:solidFill>
              </a:rPr>
              <a:t> </a:t>
            </a:r>
            <a:r>
              <a:rPr lang="en-US" sz="3600" b="1" dirty="0" smtClean="0">
                <a:solidFill>
                  <a:srgbClr val="C2C2D6"/>
                </a:solidFill>
              </a:rPr>
              <a:t>core collapse supernova</a:t>
            </a:r>
            <a:endParaRPr kumimoji="0" lang="en-US" sz="3600" b="0" i="0" u="none" strike="noStrike" kern="1200" cap="none" spc="0" normalizeH="0" baseline="-25000" noProof="0" dirty="0">
              <a:ln>
                <a:noFill/>
              </a:ln>
              <a:solidFill>
                <a:srgbClr val="C2C2D6"/>
              </a:solidFill>
              <a:effectLst/>
              <a:uLnTx/>
              <a:uFillTx/>
            </a:endParaRPr>
          </a:p>
        </p:txBody>
      </p:sp>
      <p:pic>
        <p:nvPicPr>
          <p:cNvPr id="2"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1600200"/>
            <a:ext cx="6502400" cy="3657600"/>
          </a:xfrm>
          <a:prstGeom prst="rect">
            <a:avLst/>
          </a:prstGeom>
        </p:spPr>
      </p:pic>
    </p:spTree>
    <p:extLst>
      <p:ext uri="{BB962C8B-B14F-4D97-AF65-F5344CB8AC3E}">
        <p14:creationId xmlns:p14="http://schemas.microsoft.com/office/powerpoint/2010/main" val="1855971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896025"/>
            <a:ext cx="8991600" cy="6781800"/>
          </a:xfrm>
          <a:prstGeom prst="rect">
            <a:avLst/>
          </a:prstGeom>
        </p:spPr>
        <p:txBody>
          <a:bodyPr vert="horz" lIns="91440" tIns="45720" rIns="91440" bIns="45720" rtlCol="0">
            <a:normAutofit/>
          </a:bodyPr>
          <a:lstStyle/>
          <a:p>
            <a:pPr marL="342900" lvl="0" indent="-342900">
              <a:spcBef>
                <a:spcPct val="20000"/>
              </a:spcBef>
            </a:pPr>
            <a:r>
              <a:rPr lang="en-US" sz="3200" dirty="0" smtClean="0"/>
              <a:t>• No dead iron core of a star can have a mass greater than 1.4 solar masses  </a:t>
            </a:r>
          </a:p>
          <a:p>
            <a:pPr marL="342900" lvl="0" indent="-342900">
              <a:spcBef>
                <a:spcPct val="20000"/>
              </a:spcBef>
            </a:pPr>
            <a:r>
              <a:rPr lang="en-US" sz="3200" dirty="0" smtClean="0"/>
              <a:t>• A </a:t>
            </a:r>
            <a:r>
              <a:rPr lang="en-US" sz="3200" b="1" dirty="0" smtClean="0"/>
              <a:t>Type II supernova </a:t>
            </a:r>
            <a:r>
              <a:rPr lang="en-US" sz="3200" dirty="0" smtClean="0"/>
              <a:t>is the explosion caused by the violent gravitational collapse of the core of a massive star at the end of its evolution (when enough iron has been added to it to exceed the 1.4 solar mass limit)</a:t>
            </a:r>
          </a:p>
          <a:p>
            <a:pPr marL="342900" lvl="0" indent="-342900">
              <a:spcBef>
                <a:spcPct val="20000"/>
              </a:spcBef>
            </a:pPr>
            <a:r>
              <a:rPr lang="en-US" sz="3200" dirty="0" smtClean="0"/>
              <a:t>• Most of the star is blown away, and the expanding cloud it becomes is called a supernova remnant </a:t>
            </a:r>
          </a:p>
          <a:p>
            <a:pPr marL="342900" lvl="0" indent="-342900">
              <a:spcBef>
                <a:spcPct val="20000"/>
              </a:spcBef>
            </a:pPr>
            <a:r>
              <a:rPr lang="en-US" sz="3200" dirty="0" smtClean="0"/>
              <a:t>• The most massive main-sequence stars end their lives in supernovae</a:t>
            </a:r>
            <a:endParaRPr kumimoji="0" lang="en-US" sz="3200" u="none" strike="noStrike" kern="1200" cap="none" spc="0" normalizeH="0" baseline="-25000" noProof="0" dirty="0">
              <a:ln>
                <a:noFill/>
              </a:ln>
              <a:solidFill>
                <a:schemeClr val="accent2"/>
              </a:solidFill>
              <a:effectLst/>
              <a:uLnTx/>
              <a:uFillTx/>
              <a:latin typeface="+mn-lt"/>
              <a:ea typeface="+mn-ea"/>
              <a:cs typeface="+mn-cs"/>
            </a:endParaRPr>
          </a:p>
        </p:txBody>
      </p:sp>
      <p:sp>
        <p:nvSpPr>
          <p:cNvPr id="2" name="TextBox 1"/>
          <p:cNvSpPr txBox="1"/>
          <p:nvPr/>
        </p:nvSpPr>
        <p:spPr>
          <a:xfrm>
            <a:off x="1489566" y="143009"/>
            <a:ext cx="6164869" cy="707886"/>
          </a:xfrm>
          <a:prstGeom prst="rect">
            <a:avLst/>
          </a:prstGeom>
          <a:noFill/>
        </p:spPr>
        <p:txBody>
          <a:bodyPr wrap="none" rtlCol="0">
            <a:spAutoFit/>
          </a:bodyPr>
          <a:lstStyle/>
          <a:p>
            <a:r>
              <a:rPr lang="en-US" sz="4000" b="1" dirty="0" smtClean="0">
                <a:solidFill>
                  <a:srgbClr val="0000FF"/>
                </a:solidFill>
              </a:rPr>
              <a:t>The Deaths of Massive Stars</a:t>
            </a:r>
            <a:endParaRPr lang="en-US" sz="4000" b="1" dirty="0">
              <a:solidFill>
                <a:srgbClr val="0000FF"/>
              </a:solidFill>
            </a:endParaRPr>
          </a:p>
        </p:txBody>
      </p:sp>
    </p:spTree>
    <p:extLst>
      <p:ext uri="{BB962C8B-B14F-4D97-AF65-F5344CB8AC3E}">
        <p14:creationId xmlns:p14="http://schemas.microsoft.com/office/powerpoint/2010/main" val="32911729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2928" y="76200"/>
            <a:ext cx="8798672" cy="6781800"/>
          </a:xfrm>
          <a:prstGeom prst="rect">
            <a:avLst/>
          </a:prstGeom>
        </p:spPr>
        <p:txBody>
          <a:bodyPr vert="horz" lIns="91440" tIns="45720" rIns="91440" bIns="45720" rtlCol="0">
            <a:normAutofit/>
          </a:bodyPr>
          <a:lstStyle/>
          <a:p>
            <a:pPr lvl="0">
              <a:spcBef>
                <a:spcPct val="20000"/>
              </a:spcBef>
            </a:pPr>
            <a:r>
              <a:rPr lang="en-US" sz="3200" dirty="0" smtClean="0"/>
              <a:t>Elements that are formed in low mass stars stay  inside the stars. Elements heavier than helium are  distributed throughout the galaxy by the supernova  explosions that blow apart the most massive stars.</a:t>
            </a:r>
          </a:p>
          <a:p>
            <a:pPr lvl="0">
              <a:spcBef>
                <a:spcPct val="20000"/>
              </a:spcBef>
            </a:pPr>
            <a:r>
              <a:rPr lang="en-US" sz="3200" dirty="0" smtClean="0"/>
              <a:t> </a:t>
            </a:r>
          </a:p>
          <a:p>
            <a:pPr lvl="0">
              <a:spcBef>
                <a:spcPct val="20000"/>
              </a:spcBef>
            </a:pPr>
            <a:r>
              <a:rPr lang="en-US" sz="3200" b="1" dirty="0" smtClean="0">
                <a:solidFill>
                  <a:srgbClr val="0000FF"/>
                </a:solidFill>
              </a:rPr>
              <a:t>Nearly everything in you except hydrogen was once in a massive star that blew itself apart in a supernova.</a:t>
            </a:r>
          </a:p>
          <a:p>
            <a:pPr lvl="0">
              <a:spcBef>
                <a:spcPct val="20000"/>
              </a:spcBef>
            </a:pPr>
            <a:endParaRPr lang="en-US" sz="3200" dirty="0" smtClean="0"/>
          </a:p>
          <a:p>
            <a:pPr lvl="0">
              <a:spcBef>
                <a:spcPct val="20000"/>
              </a:spcBef>
            </a:pPr>
            <a:r>
              <a:rPr lang="en-US" sz="3200" dirty="0" smtClean="0"/>
              <a:t>Supernovae are the way elements heavier than helium get out of the stars where they form and are distributed through the universe.</a:t>
            </a:r>
            <a:endParaRPr kumimoji="0" lang="en-US" sz="3200" u="none" strike="noStrike" kern="1200" cap="none" spc="0" normalizeH="0" baseline="-25000" noProof="0" dirty="0">
              <a:ln>
                <a:noFill/>
              </a:ln>
              <a:solidFill>
                <a:schemeClr val="accent2"/>
              </a:solidFill>
              <a:effectLst/>
              <a:uLnTx/>
              <a:uFillTx/>
              <a:latin typeface="+mn-lt"/>
              <a:ea typeface="+mn-ea"/>
              <a:cs typeface="+mn-cs"/>
            </a:endParaRPr>
          </a:p>
        </p:txBody>
      </p:sp>
    </p:spTree>
    <p:extLst>
      <p:ext uri="{BB962C8B-B14F-4D97-AF65-F5344CB8AC3E}">
        <p14:creationId xmlns:p14="http://schemas.microsoft.com/office/powerpoint/2010/main" val="91447907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20524</TotalTime>
  <Words>2189</Words>
  <Application>Microsoft Macintosh PowerPoint</Application>
  <PresentationFormat>On-screen Show (4:3)</PresentationFormat>
  <Paragraphs>229</Paragraphs>
  <Slides>65</Slides>
  <Notes>24</Notes>
  <HiddenSlides>0</HiddenSlides>
  <MMClips>13</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Two types of supernovae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Stars More Massive than the Sun</vt:lpstr>
      <vt:lpstr>Which of these is the most likely mass of the star shown in this diagram?</vt:lpstr>
      <vt:lpstr>Which of these is the most likely mass of the star shown in this diagram?</vt:lpstr>
      <vt:lpstr>The Ages of Star Clusters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Astronomy 103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Baade and Zwicky realized that the energy released by a star collapsing to a neutron star would be about the same as the observed energy of a supernova</vt:lpstr>
      <vt:lpstr>PowerPoint Presentation</vt:lpstr>
      <vt:lpstr>PowerPoint Presentation</vt:lpstr>
      <vt:lpstr>PowerPoint Presentation</vt:lpstr>
      <vt:lpstr>PowerPoint Presentation</vt:lpstr>
      <vt:lpstr>Remember this?</vt:lpstr>
      <vt:lpstr>PowerPoint Presentation</vt:lpstr>
      <vt:lpstr>Pulsar</vt:lpstr>
      <vt:lpstr>Pulsar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Millisecond pulsars</vt:lpstr>
      <vt:lpstr>Millisecond pulsars</vt:lpstr>
      <vt:lpstr>Millisecond Pulsars</vt:lpstr>
      <vt:lpstr>Pulsar Planets</vt:lpstr>
      <vt:lpstr>Pulsar Planets</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695</cp:revision>
  <cp:lastPrinted>2010-10-25T19:26:28Z</cp:lastPrinted>
  <dcterms:created xsi:type="dcterms:W3CDTF">2013-03-11T15:01:58Z</dcterms:created>
  <dcterms:modified xsi:type="dcterms:W3CDTF">2014-03-10T15:17:36Z</dcterms:modified>
</cp:coreProperties>
</file>