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581" r:id="rId2"/>
    <p:sldId id="256" r:id="rId3"/>
    <p:sldId id="570" r:id="rId4"/>
    <p:sldId id="522" r:id="rId5"/>
    <p:sldId id="523" r:id="rId6"/>
    <p:sldId id="524" r:id="rId7"/>
    <p:sldId id="525" r:id="rId8"/>
    <p:sldId id="457" r:id="rId9"/>
    <p:sldId id="459" r:id="rId10"/>
    <p:sldId id="460" r:id="rId11"/>
    <p:sldId id="583" r:id="rId12"/>
    <p:sldId id="584" r:id="rId13"/>
    <p:sldId id="510" r:id="rId14"/>
    <p:sldId id="462" r:id="rId15"/>
    <p:sldId id="461" r:id="rId16"/>
    <p:sldId id="463" r:id="rId17"/>
    <p:sldId id="464" r:id="rId18"/>
    <p:sldId id="582" r:id="rId19"/>
    <p:sldId id="465" r:id="rId20"/>
    <p:sldId id="571" r:id="rId21"/>
    <p:sldId id="512" r:id="rId22"/>
    <p:sldId id="519" r:id="rId23"/>
    <p:sldId id="503" r:id="rId24"/>
    <p:sldId id="521" r:id="rId25"/>
    <p:sldId id="526" r:id="rId26"/>
    <p:sldId id="527" r:id="rId27"/>
    <p:sldId id="528" r:id="rId28"/>
    <p:sldId id="572" r:id="rId29"/>
    <p:sldId id="529" r:id="rId30"/>
    <p:sldId id="530" r:id="rId31"/>
    <p:sldId id="531" r:id="rId32"/>
    <p:sldId id="532" r:id="rId33"/>
    <p:sldId id="533" r:id="rId34"/>
    <p:sldId id="534" r:id="rId35"/>
    <p:sldId id="573" r:id="rId36"/>
    <p:sldId id="574" r:id="rId37"/>
    <p:sldId id="535" r:id="rId38"/>
    <p:sldId id="536" r:id="rId39"/>
    <p:sldId id="537" r:id="rId40"/>
    <p:sldId id="538" r:id="rId41"/>
    <p:sldId id="539" r:id="rId42"/>
    <p:sldId id="540" r:id="rId43"/>
    <p:sldId id="575" r:id="rId44"/>
    <p:sldId id="541" r:id="rId45"/>
    <p:sldId id="542" r:id="rId46"/>
    <p:sldId id="543" r:id="rId47"/>
    <p:sldId id="544" r:id="rId48"/>
    <p:sldId id="577" r:id="rId49"/>
    <p:sldId id="576" r:id="rId50"/>
    <p:sldId id="545" r:id="rId51"/>
    <p:sldId id="579" r:id="rId52"/>
    <p:sldId id="546" r:id="rId53"/>
    <p:sldId id="580" r:id="rId54"/>
    <p:sldId id="578" r:id="rId55"/>
    <p:sldId id="547" r:id="rId56"/>
    <p:sldId id="54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A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94" d="100"/>
          <a:sy n="94" d="100"/>
        </p:scale>
        <p:origin x="-132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 Id="rId2" Type="http://schemas.openxmlformats.org/officeDocument/2006/relationships/image" Target="../media/image9.wmf"/><Relationship Id="rId3"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6054A-33AE-A848-BE76-A63568DBB513}" type="datetimeFigureOut">
              <a:rPr lang="en-US" smtClean="0"/>
              <a:pPr/>
              <a:t>3/2/14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432A3A-95B2-0B4C-AE12-36CEB8906D85}" type="slidenum">
              <a:rPr lang="en-US" smtClean="0"/>
              <a:pPr/>
              <a:t>‹#›</a:t>
            </a:fld>
            <a:endParaRPr lang="en-US"/>
          </a:p>
        </p:txBody>
      </p:sp>
    </p:spTree>
    <p:extLst>
      <p:ext uri="{BB962C8B-B14F-4D97-AF65-F5344CB8AC3E}">
        <p14:creationId xmlns:p14="http://schemas.microsoft.com/office/powerpoint/2010/main" val="4098488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3/2/14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4162323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E984E8-31A0-4D5E-9369-FA37BD38BBA0}"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3/2/14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3/2/14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3/2/14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3/2/14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3/2/14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3/2/14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wmf"/><Relationship Id="rId5" Type="http://schemas.openxmlformats.org/officeDocument/2006/relationships/oleObject" Target="../embeddings/oleObject3.bin"/><Relationship Id="rId6" Type="http://schemas.openxmlformats.org/officeDocument/2006/relationships/image" Target="../media/image9.wmf"/><Relationship Id="rId7" Type="http://schemas.openxmlformats.org/officeDocument/2006/relationships/oleObject" Target="../embeddings/oleObject4.bin"/><Relationship Id="rId8"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5.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6.emf"/><Relationship Id="rId5" Type="http://schemas.openxmlformats.org/officeDocument/2006/relationships/oleObject" Target="../embeddings/oleObject7.bin"/><Relationship Id="rId6" Type="http://schemas.openxmlformats.org/officeDocument/2006/relationships/image" Target="../media/image17.wmf"/><Relationship Id="rId7" Type="http://schemas.openxmlformats.org/officeDocument/2006/relationships/image" Target="../media/image18.emf"/><Relationship Id="rId8" Type="http://schemas.openxmlformats.org/officeDocument/2006/relationships/image" Target="../media/image1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1.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Announcements</a:t>
            </a:r>
            <a:endParaRPr lang="en-US" b="1" dirty="0"/>
          </a:p>
        </p:txBody>
      </p:sp>
      <p:sp>
        <p:nvSpPr>
          <p:cNvPr id="3" name="Content Placeholder 2"/>
          <p:cNvSpPr>
            <a:spLocks noGrp="1"/>
          </p:cNvSpPr>
          <p:nvPr>
            <p:ph idx="1"/>
          </p:nvPr>
        </p:nvSpPr>
        <p:spPr/>
        <p:txBody>
          <a:bodyPr>
            <a:normAutofit/>
          </a:bodyPr>
          <a:lstStyle/>
          <a:p>
            <a:r>
              <a:rPr lang="en-US" b="1" dirty="0" smtClean="0"/>
              <a:t>Quiz 6 </a:t>
            </a:r>
            <a:r>
              <a:rPr lang="en-US" dirty="0" smtClean="0"/>
              <a:t>due </a:t>
            </a:r>
            <a:r>
              <a:rPr lang="en-US" dirty="0" smtClean="0"/>
              <a:t>tonight, covers </a:t>
            </a:r>
            <a:r>
              <a:rPr lang="en-US" b="1" dirty="0" smtClean="0"/>
              <a:t>Stars</a:t>
            </a:r>
            <a:r>
              <a:rPr lang="en-US" dirty="0" smtClean="0"/>
              <a:t>, </a:t>
            </a:r>
            <a:r>
              <a:rPr lang="en-US" dirty="0" smtClean="0"/>
              <a:t>Chapter </a:t>
            </a:r>
            <a:r>
              <a:rPr lang="en-US" dirty="0" smtClean="0"/>
              <a:t>10</a:t>
            </a:r>
          </a:p>
          <a:p>
            <a:pPr lvl="1"/>
            <a:r>
              <a:rPr lang="en-US" sz="3200" dirty="0" smtClean="0"/>
              <a:t>Problem sets 6A, 6B </a:t>
            </a:r>
            <a:r>
              <a:rPr lang="en-US" sz="3200" dirty="0" smtClean="0"/>
              <a:t>for practice</a:t>
            </a:r>
          </a:p>
          <a:p>
            <a:r>
              <a:rPr lang="en-US" b="1" dirty="0" smtClean="0"/>
              <a:t>Quiz 7 </a:t>
            </a:r>
            <a:r>
              <a:rPr lang="en-US" dirty="0" smtClean="0"/>
              <a:t>on </a:t>
            </a:r>
            <a:r>
              <a:rPr lang="en-US" dirty="0" smtClean="0"/>
              <a:t>Chapters 10 and </a:t>
            </a:r>
            <a:r>
              <a:rPr lang="en-US" dirty="0" smtClean="0"/>
              <a:t>11 due next </a:t>
            </a:r>
            <a:r>
              <a:rPr lang="en-US" dirty="0" smtClean="0"/>
              <a:t>Monday</a:t>
            </a:r>
            <a:endParaRPr lang="en-US" dirty="0" smtClean="0"/>
          </a:p>
          <a:p>
            <a:r>
              <a:rPr lang="en-US" dirty="0" smtClean="0"/>
              <a:t>Today: finish Chapter 10, start Chapter 11</a:t>
            </a:r>
          </a:p>
          <a:p>
            <a:r>
              <a:rPr lang="en-US" dirty="0" smtClean="0"/>
              <a:t>Wednesday and Friday: Chapters 11 and 12</a:t>
            </a:r>
            <a:endParaRPr lang="en-US" dirty="0" smtClean="0"/>
          </a:p>
          <a:p>
            <a:endParaRPr lang="en-US" dirty="0"/>
          </a:p>
        </p:txBody>
      </p:sp>
    </p:spTree>
    <p:extLst>
      <p:ext uri="{BB962C8B-B14F-4D97-AF65-F5344CB8AC3E}">
        <p14:creationId xmlns:p14="http://schemas.microsoft.com/office/powerpoint/2010/main" val="1090421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5692"/>
            <a:ext cx="7772400" cy="1143000"/>
          </a:xfrm>
        </p:spPr>
        <p:txBody>
          <a:bodyPr/>
          <a:lstStyle/>
          <a:p>
            <a:r>
              <a:rPr lang="en-US" b="1" dirty="0" smtClean="0">
                <a:solidFill>
                  <a:srgbClr val="C00000"/>
                </a:solidFill>
              </a:rPr>
              <a:t>The lifetime of a </a:t>
            </a:r>
            <a:r>
              <a:rPr lang="en-US" b="1" dirty="0" smtClean="0">
                <a:solidFill>
                  <a:srgbClr val="C00000"/>
                </a:solidFill>
              </a:rPr>
              <a:t>star</a:t>
            </a:r>
            <a:endParaRPr lang="en-US" b="1" dirty="0">
              <a:solidFill>
                <a:srgbClr val="C00000"/>
              </a:solidFill>
            </a:endParaRPr>
          </a:p>
        </p:txBody>
      </p:sp>
      <p:sp>
        <p:nvSpPr>
          <p:cNvPr id="3" name="Content Placeholder 2"/>
          <p:cNvSpPr>
            <a:spLocks noGrp="1"/>
          </p:cNvSpPr>
          <p:nvPr>
            <p:ph idx="1"/>
          </p:nvPr>
        </p:nvSpPr>
        <p:spPr>
          <a:xfrm>
            <a:off x="152400" y="907308"/>
            <a:ext cx="8839200" cy="5334000"/>
          </a:xfrm>
        </p:spPr>
        <p:txBody>
          <a:bodyPr>
            <a:normAutofit/>
          </a:bodyPr>
          <a:lstStyle/>
          <a:p>
            <a:pPr>
              <a:buNone/>
            </a:pPr>
            <a:r>
              <a:rPr lang="en-US" dirty="0" smtClean="0">
                <a:solidFill>
                  <a:schemeClr val="tx1"/>
                </a:solidFill>
              </a:rPr>
              <a:t>There </a:t>
            </a:r>
            <a:r>
              <a:rPr lang="en-US" dirty="0">
                <a:solidFill>
                  <a:schemeClr val="tx1"/>
                </a:solidFill>
              </a:rPr>
              <a:t>are </a:t>
            </a:r>
            <a:r>
              <a:rPr lang="en-US" dirty="0"/>
              <a:t>3</a:t>
            </a:r>
            <a:r>
              <a:rPr lang="en-US" dirty="0" smtClean="0">
                <a:solidFill>
                  <a:schemeClr val="tx1"/>
                </a:solidFill>
              </a:rPr>
              <a:t> </a:t>
            </a:r>
            <a:r>
              <a:rPr lang="en-US" dirty="0">
                <a:solidFill>
                  <a:schemeClr val="tx1"/>
                </a:solidFill>
              </a:rPr>
              <a:t>steps in this </a:t>
            </a:r>
            <a:r>
              <a:rPr lang="en-US" dirty="0" smtClean="0">
                <a:solidFill>
                  <a:schemeClr val="tx1"/>
                </a:solidFill>
              </a:rPr>
              <a:t>problem</a:t>
            </a:r>
          </a:p>
          <a:p>
            <a:pPr>
              <a:buNone/>
            </a:pPr>
            <a:endParaRPr lang="en-US" dirty="0" smtClean="0">
              <a:solidFill>
                <a:schemeClr val="tx1"/>
              </a:solidFill>
            </a:endParaRPr>
          </a:p>
          <a:p>
            <a:pPr marL="514350" indent="-514350">
              <a:buClr>
                <a:srgbClr val="C00000"/>
              </a:buClr>
              <a:buAutoNum type="arabicPeriod"/>
            </a:pPr>
            <a:r>
              <a:rPr lang="en-US" dirty="0" smtClean="0">
                <a:solidFill>
                  <a:schemeClr val="tx1"/>
                </a:solidFill>
              </a:rPr>
              <a:t>Use </a:t>
            </a:r>
            <a:r>
              <a:rPr lang="en-US" dirty="0">
                <a:solidFill>
                  <a:schemeClr val="tx1"/>
                </a:solidFill>
              </a:rPr>
              <a:t>the amount of energy the </a:t>
            </a:r>
            <a:r>
              <a:rPr lang="en-US" dirty="0" smtClean="0">
                <a:solidFill>
                  <a:schemeClr val="tx1"/>
                </a:solidFill>
              </a:rPr>
              <a:t>star </a:t>
            </a:r>
            <a:r>
              <a:rPr lang="en-US" dirty="0">
                <a:solidFill>
                  <a:schemeClr val="tx1"/>
                </a:solidFill>
              </a:rPr>
              <a:t>emits per second </a:t>
            </a:r>
            <a:r>
              <a:rPr lang="en-US" dirty="0" smtClean="0">
                <a:solidFill>
                  <a:schemeClr val="tx1"/>
                </a:solidFill>
              </a:rPr>
              <a:t>to </a:t>
            </a:r>
            <a:r>
              <a:rPr lang="en-US" dirty="0">
                <a:solidFill>
                  <a:schemeClr val="tx1"/>
                </a:solidFill>
              </a:rPr>
              <a:t>find the mass the </a:t>
            </a:r>
            <a:r>
              <a:rPr lang="en-US" dirty="0" smtClean="0">
                <a:solidFill>
                  <a:schemeClr val="tx1"/>
                </a:solidFill>
              </a:rPr>
              <a:t>star </a:t>
            </a:r>
            <a:r>
              <a:rPr lang="en-US" dirty="0">
                <a:solidFill>
                  <a:schemeClr val="tx1"/>
                </a:solidFill>
              </a:rPr>
              <a:t>changes into energy each </a:t>
            </a:r>
            <a:r>
              <a:rPr lang="en-US" dirty="0" smtClean="0">
                <a:solidFill>
                  <a:schemeClr val="tx1"/>
                </a:solidFill>
              </a:rPr>
              <a:t>second: </a:t>
            </a:r>
            <a:r>
              <a:rPr lang="en-US" i="1" dirty="0">
                <a:solidFill>
                  <a:srgbClr val="953735"/>
                </a:solidFill>
              </a:rPr>
              <a:t>m=E/</a:t>
            </a:r>
            <a:r>
              <a:rPr lang="en-US" i="1" dirty="0" smtClean="0">
                <a:solidFill>
                  <a:srgbClr val="953735"/>
                </a:solidFill>
              </a:rPr>
              <a:t>c</a:t>
            </a:r>
            <a:r>
              <a:rPr lang="en-US" i="1" baseline="30000" dirty="0" smtClean="0">
                <a:solidFill>
                  <a:srgbClr val="953735"/>
                </a:solidFill>
              </a:rPr>
              <a:t>2</a:t>
            </a:r>
            <a:r>
              <a:rPr lang="en-US" i="1" dirty="0" smtClean="0">
                <a:solidFill>
                  <a:srgbClr val="953735"/>
                </a:solidFill>
              </a:rPr>
              <a:t>  </a:t>
            </a:r>
          </a:p>
          <a:p>
            <a:pPr marL="514350" indent="-514350">
              <a:buClr>
                <a:srgbClr val="C00000"/>
              </a:buClr>
              <a:buAutoNum type="arabicPeriod"/>
            </a:pPr>
            <a:endParaRPr lang="en-US" dirty="0"/>
          </a:p>
          <a:p>
            <a:pPr marL="0" indent="0">
              <a:buClr>
                <a:srgbClr val="C00000"/>
              </a:buClr>
              <a:buNone/>
            </a:pPr>
            <a:r>
              <a:rPr lang="en-US" dirty="0" smtClean="0">
                <a:solidFill>
                  <a:schemeClr val="tx1"/>
                </a:solidFill>
              </a:rPr>
              <a:t>	We have already done this for the Sun.</a:t>
            </a:r>
            <a:endParaRPr lang="en-US" dirty="0" smtClean="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5692"/>
            <a:ext cx="7772400" cy="1143000"/>
          </a:xfrm>
        </p:spPr>
        <p:txBody>
          <a:bodyPr/>
          <a:lstStyle/>
          <a:p>
            <a:r>
              <a:rPr lang="en-US" b="1" dirty="0" smtClean="0">
                <a:solidFill>
                  <a:srgbClr val="C00000"/>
                </a:solidFill>
              </a:rPr>
              <a:t>The lifetime of a </a:t>
            </a:r>
            <a:r>
              <a:rPr lang="en-US" b="1" dirty="0" smtClean="0">
                <a:solidFill>
                  <a:srgbClr val="C00000"/>
                </a:solidFill>
              </a:rPr>
              <a:t>star</a:t>
            </a:r>
            <a:endParaRPr lang="en-US" b="1" dirty="0">
              <a:solidFill>
                <a:srgbClr val="C00000"/>
              </a:solidFill>
            </a:endParaRPr>
          </a:p>
        </p:txBody>
      </p:sp>
      <p:sp>
        <p:nvSpPr>
          <p:cNvPr id="3" name="Content Placeholder 2"/>
          <p:cNvSpPr>
            <a:spLocks noGrp="1"/>
          </p:cNvSpPr>
          <p:nvPr>
            <p:ph idx="1"/>
          </p:nvPr>
        </p:nvSpPr>
        <p:spPr>
          <a:xfrm>
            <a:off x="152400" y="875118"/>
            <a:ext cx="8839200" cy="5334000"/>
          </a:xfrm>
        </p:spPr>
        <p:txBody>
          <a:bodyPr/>
          <a:lstStyle/>
          <a:p>
            <a:pPr marL="0" indent="0">
              <a:buNone/>
            </a:pPr>
            <a:r>
              <a:rPr lang="en-US" dirty="0" smtClean="0">
                <a:solidFill>
                  <a:schemeClr val="tx1"/>
                </a:solidFill>
                <a:latin typeface="+mn-lt"/>
                <a:ea typeface="+mn-ea"/>
                <a:cs typeface="+mn-cs"/>
              </a:rPr>
              <a:t>Now we know how much mass the star changes into energy </a:t>
            </a:r>
            <a:r>
              <a:rPr lang="en-US" dirty="0" smtClean="0"/>
              <a:t>each second. </a:t>
            </a:r>
            <a:r>
              <a:rPr lang="en-US" dirty="0" smtClean="0">
                <a:solidFill>
                  <a:schemeClr val="tx1"/>
                </a:solidFill>
                <a:latin typeface="+mn-lt"/>
                <a:ea typeface="+mn-ea"/>
                <a:cs typeface="+mn-cs"/>
              </a:rPr>
              <a:t>Next:</a:t>
            </a:r>
            <a:br>
              <a:rPr lang="en-US" dirty="0" smtClean="0">
                <a:solidFill>
                  <a:schemeClr val="tx1"/>
                </a:solidFill>
                <a:latin typeface="+mn-lt"/>
                <a:ea typeface="+mn-ea"/>
                <a:cs typeface="+mn-cs"/>
              </a:rPr>
            </a:br>
            <a:endParaRPr lang="en-US" sz="2800" dirty="0" smtClean="0">
              <a:solidFill>
                <a:schemeClr val="tx1"/>
              </a:solidFill>
              <a:latin typeface="+mn-lt"/>
              <a:ea typeface="+mn-ea"/>
              <a:cs typeface="+mn-cs"/>
            </a:endParaRPr>
          </a:p>
          <a:p>
            <a:pPr marL="457200" indent="-457200">
              <a:buClr>
                <a:srgbClr val="C00000"/>
              </a:buClr>
              <a:buFont typeface="+mj-lt"/>
              <a:buAutoNum type="arabicPeriod" startAt="2"/>
            </a:pPr>
            <a:r>
              <a:rPr lang="en-US" dirty="0" smtClean="0"/>
              <a:t>Find </a:t>
            </a:r>
            <a:r>
              <a:rPr lang="en-US" dirty="0" smtClean="0"/>
              <a:t>the amount of hydrogen consumed per second this represents.  </a:t>
            </a:r>
            <a:r>
              <a:rPr lang="en-US" dirty="0" smtClean="0"/>
              <a:t>Only 0.7% of the total mass of hydrogen burned is actually changed into energy, so the </a:t>
            </a:r>
            <a:r>
              <a:rPr lang="en-US" dirty="0" smtClean="0"/>
              <a:t>amount of hydrogen used is 1/0.007 = 143 </a:t>
            </a:r>
            <a:r>
              <a:rPr lang="en-US" dirty="0" smtClean="0"/>
              <a:t>times </a:t>
            </a:r>
            <a:r>
              <a:rPr lang="en-US" dirty="0" smtClean="0"/>
              <a:t>the mass found in </a:t>
            </a:r>
            <a:r>
              <a:rPr lang="en-US" dirty="0" smtClean="0"/>
              <a:t>step 1.</a:t>
            </a:r>
            <a:endParaRPr lang="en-US" dirty="0" smtClean="0">
              <a:solidFill>
                <a:schemeClr val="tx1"/>
              </a:solidFill>
            </a:endParaRPr>
          </a:p>
        </p:txBody>
      </p:sp>
    </p:spTree>
    <p:extLst>
      <p:ext uri="{BB962C8B-B14F-4D97-AF65-F5344CB8AC3E}">
        <p14:creationId xmlns:p14="http://schemas.microsoft.com/office/powerpoint/2010/main" val="20921383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5692"/>
            <a:ext cx="7772400" cy="1143000"/>
          </a:xfrm>
        </p:spPr>
        <p:txBody>
          <a:bodyPr/>
          <a:lstStyle/>
          <a:p>
            <a:r>
              <a:rPr lang="en-US" b="1" dirty="0" smtClean="0">
                <a:solidFill>
                  <a:srgbClr val="C00000"/>
                </a:solidFill>
              </a:rPr>
              <a:t>The lifetime of a </a:t>
            </a:r>
            <a:r>
              <a:rPr lang="en-US" b="1" dirty="0" smtClean="0">
                <a:solidFill>
                  <a:srgbClr val="C00000"/>
                </a:solidFill>
              </a:rPr>
              <a:t>star</a:t>
            </a:r>
            <a:endParaRPr lang="en-US" b="1" dirty="0">
              <a:solidFill>
                <a:srgbClr val="C00000"/>
              </a:solidFill>
            </a:endParaRPr>
          </a:p>
        </p:txBody>
      </p:sp>
      <p:sp>
        <p:nvSpPr>
          <p:cNvPr id="3" name="Content Placeholder 2"/>
          <p:cNvSpPr>
            <a:spLocks noGrp="1"/>
          </p:cNvSpPr>
          <p:nvPr>
            <p:ph idx="1"/>
          </p:nvPr>
        </p:nvSpPr>
        <p:spPr>
          <a:xfrm>
            <a:off x="152400" y="704896"/>
            <a:ext cx="8839200" cy="1769876"/>
          </a:xfrm>
        </p:spPr>
        <p:txBody>
          <a:bodyPr/>
          <a:lstStyle/>
          <a:p>
            <a:pPr>
              <a:buNone/>
            </a:pPr>
            <a:r>
              <a:rPr lang="en-US" dirty="0" smtClean="0">
                <a:solidFill>
                  <a:schemeClr val="tx1"/>
                </a:solidFill>
                <a:latin typeface="+mn-lt"/>
                <a:ea typeface="+mn-ea"/>
                <a:cs typeface="+mn-cs"/>
              </a:rPr>
              <a:t>Now we can calculate the lifetime of the star.</a:t>
            </a:r>
            <a:br>
              <a:rPr lang="en-US" dirty="0" smtClean="0">
                <a:solidFill>
                  <a:schemeClr val="tx1"/>
                </a:solidFill>
                <a:latin typeface="+mn-lt"/>
                <a:ea typeface="+mn-ea"/>
                <a:cs typeface="+mn-cs"/>
              </a:rPr>
            </a:br>
            <a:endParaRPr lang="en-US" sz="2800" dirty="0" smtClean="0">
              <a:solidFill>
                <a:schemeClr val="tx1"/>
              </a:solidFill>
              <a:latin typeface="+mn-lt"/>
              <a:ea typeface="+mn-ea"/>
              <a:cs typeface="+mn-cs"/>
            </a:endParaRPr>
          </a:p>
          <a:p>
            <a:pPr marL="514350" indent="-514350">
              <a:buClr>
                <a:srgbClr val="C00000"/>
              </a:buClr>
              <a:buFont typeface="+mj-lt"/>
              <a:buAutoNum type="arabicPeriod" startAt="3"/>
            </a:pPr>
            <a:r>
              <a:rPr lang="en-US" dirty="0" smtClean="0"/>
              <a:t>Lifetime</a:t>
            </a:r>
            <a:r>
              <a:rPr lang="en-US" dirty="0" smtClean="0"/>
              <a:t>:</a:t>
            </a:r>
            <a:endParaRPr lang="en-US" dirty="0"/>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2521680"/>
            <a:ext cx="8864600" cy="104140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453359"/>
            <a:ext cx="8864600" cy="1041400"/>
          </a:xfrm>
          <a:prstGeom prst="rect">
            <a:avLst/>
          </a:prstGeom>
        </p:spPr>
      </p:pic>
      <p:sp>
        <p:nvSpPr>
          <p:cNvPr id="4" name="TextBox 3"/>
          <p:cNvSpPr txBox="1"/>
          <p:nvPr/>
        </p:nvSpPr>
        <p:spPr>
          <a:xfrm>
            <a:off x="152401" y="3997823"/>
            <a:ext cx="8864600" cy="1077218"/>
          </a:xfrm>
          <a:prstGeom prst="rect">
            <a:avLst/>
          </a:prstGeom>
          <a:noFill/>
        </p:spPr>
        <p:txBody>
          <a:bodyPr wrap="square" rtlCol="0">
            <a:spAutoFit/>
          </a:bodyPr>
          <a:lstStyle/>
          <a:p>
            <a:r>
              <a:rPr lang="en-US" sz="3200" dirty="0" smtClean="0"/>
              <a:t>The amount of fuel a star has is equal to the mass of its core, so:</a:t>
            </a:r>
            <a:endParaRPr lang="en-US" sz="3200" dirty="0"/>
          </a:p>
        </p:txBody>
      </p:sp>
      <p:sp>
        <p:nvSpPr>
          <p:cNvPr id="6" name="Rectangle 5"/>
          <p:cNvSpPr/>
          <p:nvPr/>
        </p:nvSpPr>
        <p:spPr>
          <a:xfrm>
            <a:off x="81072" y="5295909"/>
            <a:ext cx="9017001" cy="139152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1383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343" y="4182723"/>
            <a:ext cx="8229600" cy="4525963"/>
          </a:xfrm>
        </p:spPr>
        <p:txBody>
          <a:bodyPr>
            <a:normAutofit/>
          </a:bodyPr>
          <a:lstStyle/>
          <a:p>
            <a:r>
              <a:rPr lang="en-US" sz="2800" dirty="0" smtClean="0"/>
              <a:t>How long can you stay underwater?</a:t>
            </a:r>
          </a:p>
          <a:p>
            <a:r>
              <a:rPr lang="en-US" sz="2800" dirty="0" smtClean="0"/>
              <a:t>Until you use up all your air!</a:t>
            </a:r>
          </a:p>
          <a:p>
            <a:r>
              <a:rPr lang="en-US" sz="2800" dirty="0" smtClean="0"/>
              <a:t>How many hours will this be?</a:t>
            </a:r>
          </a:p>
          <a:p>
            <a:r>
              <a:rPr lang="en-US" sz="2800" dirty="0" smtClean="0"/>
              <a:t>Total amount of air divided by amount of air used per hour</a:t>
            </a:r>
            <a:endParaRPr lang="en-US" sz="2800" dirty="0"/>
          </a:p>
        </p:txBody>
      </p:sp>
      <p:pic>
        <p:nvPicPr>
          <p:cNvPr id="4" name="Picture 3" descr="akaiw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143" y="274638"/>
            <a:ext cx="5080000" cy="3810000"/>
          </a:xfrm>
          <a:prstGeom prst="rect">
            <a:avLst/>
          </a:prstGeom>
        </p:spPr>
      </p:pic>
    </p:spTree>
    <p:extLst>
      <p:ext uri="{BB962C8B-B14F-4D97-AF65-F5344CB8AC3E}">
        <p14:creationId xmlns:p14="http://schemas.microsoft.com/office/powerpoint/2010/main" val="1100658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233363" y="457200"/>
            <a:ext cx="8805862" cy="4524315"/>
          </a:xfrm>
          <a:prstGeom prst="rect">
            <a:avLst/>
          </a:prstGeom>
          <a:noFill/>
          <a:ln w="9525">
            <a:noFill/>
            <a:miter lim="800000"/>
            <a:headEnd/>
            <a:tailEnd/>
          </a:ln>
          <a:effectLst/>
        </p:spPr>
        <p:txBody>
          <a:bodyPr wrap="square">
            <a:spAutoFit/>
          </a:bodyPr>
          <a:lstStyle/>
          <a:p>
            <a:pPr>
              <a:spcBef>
                <a:spcPct val="50000"/>
              </a:spcBef>
            </a:pPr>
            <a:r>
              <a:rPr lang="en-US" sz="2800" b="1" dirty="0" smtClean="0">
                <a:solidFill>
                  <a:srgbClr val="C00000"/>
                </a:solidFill>
              </a:rPr>
              <a:t>Step </a:t>
            </a:r>
            <a:r>
              <a:rPr lang="en-US" sz="2800" b="1" dirty="0">
                <a:solidFill>
                  <a:srgbClr val="C00000"/>
                </a:solidFill>
              </a:rPr>
              <a:t>1</a:t>
            </a:r>
            <a:r>
              <a:rPr lang="en-US" sz="2800" dirty="0" smtClean="0">
                <a:solidFill>
                  <a:srgbClr val="C00000"/>
                </a:solidFill>
              </a:rPr>
              <a:t>. How much mass does a star change into energy each second?</a:t>
            </a:r>
            <a:r>
              <a:rPr lang="en-US" sz="3200" dirty="0" smtClean="0">
                <a:solidFill>
                  <a:srgbClr val="C00000"/>
                </a:solidFill>
              </a:rPr>
              <a:t> </a:t>
            </a:r>
            <a:r>
              <a:rPr lang="en-US" sz="2800" dirty="0" smtClean="0">
                <a:solidFill>
                  <a:srgbClr val="C00000"/>
                </a:solidFill>
              </a:rPr>
              <a:t> </a:t>
            </a:r>
            <a:r>
              <a:rPr lang="en-US" sz="2800" dirty="0" smtClean="0"/>
              <a:t>(you’ve already done this part)</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800" dirty="0" smtClean="0"/>
              <a:t>Example</a:t>
            </a:r>
            <a:r>
              <a:rPr lang="en-US" sz="2800" dirty="0" smtClean="0"/>
              <a:t>: For the Sun,  luminosity =                         :  </a:t>
            </a:r>
            <a:r>
              <a:rPr lang="en-US" sz="3200" dirty="0" smtClean="0"/>
              <a:t/>
            </a:r>
            <a:br>
              <a:rPr lang="en-US" sz="3200" dirty="0" smtClean="0"/>
            </a:br>
            <a:endParaRPr lang="en-US" sz="3200" dirty="0"/>
          </a:p>
        </p:txBody>
      </p:sp>
      <p:graphicFrame>
        <p:nvGraphicFramePr>
          <p:cNvPr id="8" name="Object 7"/>
          <p:cNvGraphicFramePr>
            <a:graphicFrameLocks noChangeAspect="1"/>
          </p:cNvGraphicFramePr>
          <p:nvPr/>
        </p:nvGraphicFramePr>
        <p:xfrm>
          <a:off x="233363" y="1547813"/>
          <a:ext cx="8805862" cy="1881187"/>
        </p:xfrm>
        <a:graphic>
          <a:graphicData uri="http://schemas.openxmlformats.org/presentationml/2006/ole">
            <mc:AlternateContent xmlns:mc="http://schemas.openxmlformats.org/markup-compatibility/2006">
              <mc:Choice xmlns:v="urn:schemas-microsoft-com:vml" Requires="v">
                <p:oleObj spid="_x0000_s256556" name="Equation" r:id="rId3" imgW="4140000" imgH="812520" progId="">
                  <p:embed/>
                </p:oleObj>
              </mc:Choice>
              <mc:Fallback>
                <p:oleObj name="Equation" r:id="rId3" imgW="4140000" imgH="812520" progId="">
                  <p:embed/>
                  <p:pic>
                    <p:nvPicPr>
                      <p:cNvPr id="0" name="Picture 3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1547813"/>
                        <a:ext cx="8805862" cy="188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53977347"/>
              </p:ext>
            </p:extLst>
          </p:nvPr>
        </p:nvGraphicFramePr>
        <p:xfrm>
          <a:off x="5477760" y="3794650"/>
          <a:ext cx="2057400" cy="548640"/>
        </p:xfrm>
        <a:graphic>
          <a:graphicData uri="http://schemas.openxmlformats.org/presentationml/2006/ole">
            <mc:AlternateContent xmlns:mc="http://schemas.openxmlformats.org/markup-compatibility/2006">
              <mc:Choice xmlns:v="urn:schemas-microsoft-com:vml" Requires="v">
                <p:oleObj spid="_x0000_s256557" name="Equation" r:id="rId5" imgW="761760" imgH="203040" progId="">
                  <p:embed/>
                </p:oleObj>
              </mc:Choice>
              <mc:Fallback>
                <p:oleObj name="Equation" r:id="rId5" imgW="761760" imgH="203040" progId="">
                  <p:embed/>
                  <p:pic>
                    <p:nvPicPr>
                      <p:cNvPr id="0" name="Picture 3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7760" y="3794650"/>
                        <a:ext cx="205740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997" name="Object 5"/>
          <p:cNvGraphicFramePr>
            <a:graphicFrameLocks noChangeAspect="1"/>
          </p:cNvGraphicFramePr>
          <p:nvPr/>
        </p:nvGraphicFramePr>
        <p:xfrm>
          <a:off x="241083" y="4800601"/>
          <a:ext cx="8674317" cy="1600200"/>
        </p:xfrm>
        <a:graphic>
          <a:graphicData uri="http://schemas.openxmlformats.org/presentationml/2006/ole">
            <mc:AlternateContent xmlns:mc="http://schemas.openxmlformats.org/markup-compatibility/2006">
              <mc:Choice xmlns:v="urn:schemas-microsoft-com:vml" Requires="v">
                <p:oleObj spid="_x0000_s256558" name="Equation" r:id="rId7" imgW="3746160" imgH="685800" progId="">
                  <p:embed/>
                </p:oleObj>
              </mc:Choice>
              <mc:Fallback>
                <p:oleObj name="Equation" r:id="rId7" imgW="3746160" imgH="685800" progId="">
                  <p:embed/>
                  <p:pic>
                    <p:nvPicPr>
                      <p:cNvPr id="0" name="Picture 3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83" y="4800601"/>
                        <a:ext cx="8674317"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0" y="179248"/>
            <a:ext cx="9144000" cy="3293209"/>
          </a:xfrm>
          <a:prstGeom prst="rect">
            <a:avLst/>
          </a:prstGeom>
          <a:noFill/>
          <a:ln w="9525">
            <a:noFill/>
            <a:miter lim="800000"/>
            <a:headEnd/>
            <a:tailEnd/>
          </a:ln>
          <a:effectLst/>
        </p:spPr>
        <p:txBody>
          <a:bodyPr wrap="square">
            <a:spAutoFit/>
          </a:bodyPr>
          <a:lstStyle/>
          <a:p>
            <a:pPr>
              <a:spcBef>
                <a:spcPct val="50000"/>
              </a:spcBef>
            </a:pPr>
            <a:r>
              <a:rPr lang="en-US" sz="2800" b="1" dirty="0" smtClean="0">
                <a:solidFill>
                  <a:srgbClr val="C00000"/>
                </a:solidFill>
              </a:rPr>
              <a:t>Step 2</a:t>
            </a:r>
            <a:r>
              <a:rPr lang="en-US" sz="2800" dirty="0" smtClean="0">
                <a:solidFill>
                  <a:srgbClr val="A50021"/>
                </a:solidFill>
              </a:rPr>
              <a:t> </a:t>
            </a:r>
            <a:r>
              <a:rPr lang="en-US" sz="2800" dirty="0" smtClean="0"/>
              <a:t>:  How much hydrogen does the star burn per second?  </a:t>
            </a:r>
            <a:br>
              <a:rPr lang="en-US" sz="2800" dirty="0" smtClean="0"/>
            </a:br>
            <a:r>
              <a:rPr lang="en-US" sz="2800" dirty="0" smtClean="0"/>
              <a:t/>
            </a:r>
            <a:br>
              <a:rPr lang="en-US" sz="2800" dirty="0" smtClean="0"/>
            </a:br>
            <a:r>
              <a:rPr lang="en-US" sz="2800" dirty="0" smtClean="0"/>
              <a:t>   </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800" dirty="0" smtClean="0"/>
              <a:t>  </a:t>
            </a:r>
            <a:r>
              <a:rPr lang="en-US" sz="2800" dirty="0"/>
              <a:t/>
            </a:r>
            <a:br>
              <a:rPr lang="en-US" sz="2800" dirty="0"/>
            </a:br>
            <a:endParaRPr lang="en-US" sz="2800" dirty="0"/>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8348"/>
            <a:ext cx="9144000" cy="1042449"/>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9057"/>
            <a:ext cx="9144000" cy="1992818"/>
          </a:xfrm>
          <a:prstGeom prst="rect">
            <a:avLst/>
          </a:prstGeom>
        </p:spPr>
      </p:pic>
      <p:sp>
        <p:nvSpPr>
          <p:cNvPr id="4" name="TextBox 3"/>
          <p:cNvSpPr txBox="1"/>
          <p:nvPr/>
        </p:nvSpPr>
        <p:spPr>
          <a:xfrm>
            <a:off x="0" y="2775857"/>
            <a:ext cx="9144000" cy="1077218"/>
          </a:xfrm>
          <a:prstGeom prst="rect">
            <a:avLst/>
          </a:prstGeom>
          <a:noFill/>
        </p:spPr>
        <p:txBody>
          <a:bodyPr wrap="square" rtlCol="0">
            <a:spAutoFit/>
          </a:bodyPr>
          <a:lstStyle/>
          <a:p>
            <a:r>
              <a:rPr lang="en-US" sz="3200" dirty="0" smtClean="0"/>
              <a:t>For the sun, which converts 4.4 x 10</a:t>
            </a:r>
            <a:r>
              <a:rPr lang="en-US" sz="3200" baseline="30000" dirty="0" smtClean="0"/>
              <a:t>9</a:t>
            </a:r>
            <a:r>
              <a:rPr lang="en-US" sz="3200" dirty="0" smtClean="0"/>
              <a:t> kg into energy per second</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0" y="405717"/>
            <a:ext cx="9296400" cy="3785652"/>
          </a:xfrm>
          <a:prstGeom prst="rect">
            <a:avLst/>
          </a:prstGeom>
          <a:noFill/>
          <a:ln w="9525">
            <a:noFill/>
            <a:miter lim="800000"/>
            <a:headEnd/>
            <a:tailEnd/>
          </a:ln>
          <a:effectLst/>
        </p:spPr>
        <p:txBody>
          <a:bodyPr wrap="square">
            <a:spAutoFit/>
          </a:bodyPr>
          <a:lstStyle/>
          <a:p>
            <a:pPr>
              <a:spcBef>
                <a:spcPct val="50000"/>
              </a:spcBef>
            </a:pPr>
            <a:r>
              <a:rPr lang="en-US" sz="3200" b="1" dirty="0" smtClean="0">
                <a:solidFill>
                  <a:srgbClr val="C00000"/>
                </a:solidFill>
              </a:rPr>
              <a:t>Step 3</a:t>
            </a:r>
            <a:r>
              <a:rPr lang="en-US" sz="3200" dirty="0" smtClean="0">
                <a:solidFill>
                  <a:srgbClr val="C00000"/>
                </a:solidFill>
              </a:rPr>
              <a:t>.  How long does a star live?</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Example: For the Sun, </a:t>
            </a:r>
          </a:p>
          <a:p>
            <a:pPr>
              <a:spcBef>
                <a:spcPct val="50000"/>
              </a:spcBef>
            </a:pPr>
            <a:r>
              <a:rPr lang="en-US" sz="3200" dirty="0" smtClean="0"/>
              <a:t>  </a:t>
            </a:r>
            <a:r>
              <a:rPr lang="en-US" sz="3200" dirty="0"/>
              <a:t/>
            </a:r>
            <a:br>
              <a:rPr lang="en-US" sz="3200" dirty="0"/>
            </a:br>
            <a:endParaRPr lang="en-US" sz="3200"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714" y="3033064"/>
            <a:ext cx="6604000" cy="1343786"/>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8" y="1293586"/>
            <a:ext cx="8864600" cy="10414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221" y="4684452"/>
            <a:ext cx="7553778" cy="20964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4"/>
            <a:ext cx="7772400" cy="762000"/>
          </a:xfrm>
        </p:spPr>
        <p:txBody>
          <a:bodyPr>
            <a:normAutofit/>
          </a:bodyPr>
          <a:lstStyle/>
          <a:p>
            <a:r>
              <a:rPr lang="en-US" sz="4000" b="1" dirty="0" smtClean="0">
                <a:solidFill>
                  <a:srgbClr val="C00000"/>
                </a:solidFill>
              </a:rPr>
              <a:t>Lifetime of other stars</a:t>
            </a:r>
            <a:endParaRPr lang="en-US" sz="4000" b="1" dirty="0">
              <a:solidFill>
                <a:srgbClr val="C00000"/>
              </a:solidFill>
            </a:endParaRPr>
          </a:p>
        </p:txBody>
      </p:sp>
      <p:sp>
        <p:nvSpPr>
          <p:cNvPr id="3" name="Content Placeholder 2"/>
          <p:cNvSpPr>
            <a:spLocks noGrp="1"/>
          </p:cNvSpPr>
          <p:nvPr>
            <p:ph idx="1"/>
          </p:nvPr>
        </p:nvSpPr>
        <p:spPr>
          <a:xfrm>
            <a:off x="274958" y="685799"/>
            <a:ext cx="8693920" cy="6070722"/>
          </a:xfrm>
        </p:spPr>
        <p:txBody>
          <a:bodyPr>
            <a:noAutofit/>
          </a:bodyPr>
          <a:lstStyle/>
          <a:p>
            <a:pPr marL="0" indent="0">
              <a:buNone/>
            </a:pPr>
            <a:r>
              <a:rPr lang="en-US" sz="2800" dirty="0" smtClean="0"/>
              <a:t>Once we know the lifetime of the Sun, the lifetime of other stars can </a:t>
            </a:r>
            <a:r>
              <a:rPr lang="en-US" sz="2800" dirty="0" smtClean="0"/>
              <a:t>be found </a:t>
            </a:r>
            <a:r>
              <a:rPr lang="en-US" sz="2800" dirty="0" smtClean="0"/>
              <a:t>much more quickly: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a:p>
            <a:pPr marL="0" indent="0">
              <a:buNone/>
            </a:pPr>
            <a:r>
              <a:rPr lang="en-US" sz="2800" dirty="0" smtClean="0"/>
              <a:t>The </a:t>
            </a:r>
            <a:r>
              <a:rPr lang="en-US" sz="2800" dirty="0" smtClean="0"/>
              <a:t>total mass changed to energy is proportional to the mass of the star. If a star has 5 times the mass of the Sun it will change 5 times as much mass to energy in its lifetime. </a:t>
            </a:r>
            <a:br>
              <a:rPr lang="en-US" sz="2800" dirty="0" smtClean="0"/>
            </a:br>
            <a:r>
              <a:rPr lang="en-US" sz="2800" dirty="0" smtClean="0"/>
              <a:t> </a:t>
            </a:r>
            <a:br>
              <a:rPr lang="en-US" sz="2800" dirty="0" smtClean="0"/>
            </a:br>
            <a:r>
              <a:rPr lang="en-US" sz="2800" dirty="0" smtClean="0"/>
              <a:t>The mass changed to energy each </a:t>
            </a:r>
            <a:r>
              <a:rPr lang="en-US" sz="2800" dirty="0" smtClean="0"/>
              <a:t>second (the amount of fuel consumed) </a:t>
            </a:r>
            <a:r>
              <a:rPr lang="en-US" sz="2800" dirty="0" smtClean="0"/>
              <a:t>is proportional to the luminosity of the star. If a star has 1000 times the luminosity of the Sun, it will change 1000 times as much mass to energy each second. </a:t>
            </a:r>
          </a:p>
          <a:p>
            <a:pPr marL="0" indent="0">
              <a:buNone/>
            </a:pPr>
            <a:r>
              <a:rPr lang="en-US" sz="2800" dirty="0" smtClean="0"/>
              <a:t>  </a:t>
            </a:r>
            <a:endParaRPr lang="en-US" sz="2800" dirty="0" smtClean="0"/>
          </a:p>
          <a:p>
            <a:pPr marL="0" indent="0">
              <a:buNone/>
            </a:pPr>
            <a:r>
              <a:rPr lang="en-US" sz="2800" dirty="0" smtClean="0"/>
              <a:t>  </a:t>
            </a:r>
          </a:p>
          <a:p>
            <a:pPr marL="0" indent="0">
              <a:buNone/>
            </a:pPr>
            <a:endParaRPr lang="en-US" sz="2800"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14" y="1782747"/>
            <a:ext cx="8251372" cy="9693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4"/>
            <a:ext cx="7772400" cy="762000"/>
          </a:xfrm>
        </p:spPr>
        <p:txBody>
          <a:bodyPr>
            <a:normAutofit/>
          </a:bodyPr>
          <a:lstStyle/>
          <a:p>
            <a:r>
              <a:rPr lang="en-US" sz="4000" b="1" dirty="0" smtClean="0">
                <a:solidFill>
                  <a:srgbClr val="C00000"/>
                </a:solidFill>
              </a:rPr>
              <a:t>Lifetime of other stars</a:t>
            </a:r>
            <a:endParaRPr lang="en-US" sz="4000" b="1" dirty="0">
              <a:solidFill>
                <a:srgbClr val="C00000"/>
              </a:solidFill>
            </a:endParaRPr>
          </a:p>
        </p:txBody>
      </p:sp>
      <p:sp>
        <p:nvSpPr>
          <p:cNvPr id="3" name="Content Placeholder 2"/>
          <p:cNvSpPr>
            <a:spLocks noGrp="1"/>
          </p:cNvSpPr>
          <p:nvPr>
            <p:ph idx="1"/>
          </p:nvPr>
        </p:nvSpPr>
        <p:spPr>
          <a:xfrm>
            <a:off x="685800" y="685800"/>
            <a:ext cx="7549856" cy="1788972"/>
          </a:xfrm>
        </p:spPr>
        <p:txBody>
          <a:bodyPr>
            <a:noAutofit/>
          </a:bodyPr>
          <a:lstStyle/>
          <a:p>
            <a:pPr marL="0" indent="0">
              <a:buNone/>
            </a:pPr>
            <a:r>
              <a:rPr lang="en-US" dirty="0" smtClean="0"/>
              <a:t>A </a:t>
            </a:r>
            <a:r>
              <a:rPr lang="en-US" dirty="0" smtClean="0"/>
              <a:t>star with 5 times the mass and 1000 times the luminosity of the </a:t>
            </a:r>
            <a:r>
              <a:rPr lang="en-US" dirty="0" smtClean="0"/>
              <a:t>Sun then </a:t>
            </a:r>
            <a:r>
              <a:rPr lang="en-US" dirty="0" smtClean="0"/>
              <a:t>has a lifetime 5/1000 = 0.005 times as long</a:t>
            </a:r>
          </a:p>
          <a:p>
            <a:pPr marL="0" indent="0">
              <a:buNone/>
            </a:pPr>
            <a:r>
              <a:rPr lang="en-US" dirty="0" smtClean="0"/>
              <a:t>  </a:t>
            </a:r>
          </a:p>
          <a:p>
            <a:pPr marL="0" indent="0">
              <a:buNone/>
            </a:pPr>
            <a:r>
              <a:rPr lang="en-US" dirty="0" smtClean="0"/>
              <a:t>  </a:t>
            </a:r>
          </a:p>
          <a:p>
            <a:pPr marL="0" indent="0">
              <a:buNone/>
            </a:pPr>
            <a:endParaRPr lang="en-US" dirty="0"/>
          </a:p>
        </p:txBody>
      </p:sp>
      <p:graphicFrame>
        <p:nvGraphicFramePr>
          <p:cNvPr id="101381" name="Object 5"/>
          <p:cNvGraphicFramePr>
            <a:graphicFrameLocks noChangeAspect="1"/>
          </p:cNvGraphicFramePr>
          <p:nvPr>
            <p:extLst>
              <p:ext uri="{D42A27DB-BD31-4B8C-83A1-F6EECF244321}">
                <p14:modId xmlns:p14="http://schemas.microsoft.com/office/powerpoint/2010/main" val="3880430209"/>
              </p:ext>
            </p:extLst>
          </p:nvPr>
        </p:nvGraphicFramePr>
        <p:xfrm>
          <a:off x="1395866" y="3456856"/>
          <a:ext cx="6049962" cy="911225"/>
        </p:xfrm>
        <a:graphic>
          <a:graphicData uri="http://schemas.openxmlformats.org/presentationml/2006/ole">
            <mc:AlternateContent xmlns:mc="http://schemas.openxmlformats.org/markup-compatibility/2006">
              <mc:Choice xmlns:v="urn:schemas-microsoft-com:vml" Requires="v">
                <p:oleObj spid="_x0000_s261132" name="Equation" r:id="rId3" imgW="2844720" imgH="393480" progId="">
                  <p:embed/>
                </p:oleObj>
              </mc:Choice>
              <mc:Fallback>
                <p:oleObj name="Equation" r:id="rId3" imgW="2844720" imgH="3934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866" y="3456856"/>
                        <a:ext cx="6049962" cy="911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396061" y="4962639"/>
            <a:ext cx="2062434" cy="461665"/>
          </a:xfrm>
          <a:prstGeom prst="rect">
            <a:avLst/>
          </a:prstGeom>
          <a:noFill/>
        </p:spPr>
        <p:txBody>
          <a:bodyPr wrap="none" rtlCol="0">
            <a:spAutoFit/>
          </a:bodyPr>
          <a:lstStyle/>
          <a:p>
            <a:r>
              <a:rPr lang="en-US" sz="2400" dirty="0" smtClean="0"/>
              <a:t>Lifetime of Sun</a:t>
            </a:r>
            <a:endParaRPr lang="en-US" sz="2400" dirty="0"/>
          </a:p>
        </p:txBody>
      </p:sp>
      <p:sp>
        <p:nvSpPr>
          <p:cNvPr id="7" name="TextBox 6"/>
          <p:cNvSpPr txBox="1"/>
          <p:nvPr/>
        </p:nvSpPr>
        <p:spPr>
          <a:xfrm>
            <a:off x="2252038" y="2600852"/>
            <a:ext cx="4073952" cy="461665"/>
          </a:xfrm>
          <a:prstGeom prst="rect">
            <a:avLst/>
          </a:prstGeom>
          <a:noFill/>
        </p:spPr>
        <p:txBody>
          <a:bodyPr wrap="none" rtlCol="0">
            <a:spAutoFit/>
          </a:bodyPr>
          <a:lstStyle/>
          <a:p>
            <a:r>
              <a:rPr lang="en-US" sz="2400" dirty="0" smtClean="0"/>
              <a:t>Mass compared to mass of Sun</a:t>
            </a:r>
            <a:endParaRPr lang="en-US" sz="2400" dirty="0"/>
          </a:p>
        </p:txBody>
      </p:sp>
      <p:sp>
        <p:nvSpPr>
          <p:cNvPr id="8" name="TextBox 7"/>
          <p:cNvSpPr txBox="1"/>
          <p:nvPr/>
        </p:nvSpPr>
        <p:spPr>
          <a:xfrm>
            <a:off x="2998352" y="5673222"/>
            <a:ext cx="5459848" cy="461665"/>
          </a:xfrm>
          <a:prstGeom prst="rect">
            <a:avLst/>
          </a:prstGeom>
          <a:noFill/>
        </p:spPr>
        <p:txBody>
          <a:bodyPr wrap="none" rtlCol="0">
            <a:spAutoFit/>
          </a:bodyPr>
          <a:lstStyle/>
          <a:p>
            <a:r>
              <a:rPr lang="en-US" sz="2400" dirty="0" smtClean="0"/>
              <a:t>Luminosity compared to luminosity of Sun</a:t>
            </a:r>
            <a:endParaRPr lang="en-US" sz="2400" dirty="0"/>
          </a:p>
        </p:txBody>
      </p:sp>
      <p:sp>
        <p:nvSpPr>
          <p:cNvPr id="9" name="TextBox 8"/>
          <p:cNvSpPr txBox="1"/>
          <p:nvPr/>
        </p:nvSpPr>
        <p:spPr>
          <a:xfrm>
            <a:off x="6633558" y="4625833"/>
            <a:ext cx="2221281" cy="461665"/>
          </a:xfrm>
          <a:prstGeom prst="rect">
            <a:avLst/>
          </a:prstGeom>
          <a:noFill/>
        </p:spPr>
        <p:txBody>
          <a:bodyPr wrap="none" rtlCol="0">
            <a:spAutoFit/>
          </a:bodyPr>
          <a:lstStyle/>
          <a:p>
            <a:r>
              <a:rPr lang="en-US" sz="2400" b="1" dirty="0" smtClean="0"/>
              <a:t>Lifetime of star!</a:t>
            </a:r>
            <a:endParaRPr lang="en-US" sz="2400" b="1" dirty="0"/>
          </a:p>
        </p:txBody>
      </p:sp>
      <p:sp>
        <p:nvSpPr>
          <p:cNvPr id="5" name="Right Arrow 4"/>
          <p:cNvSpPr/>
          <p:nvPr/>
        </p:nvSpPr>
        <p:spPr>
          <a:xfrm rot="17538502">
            <a:off x="3561605" y="4414512"/>
            <a:ext cx="864154" cy="31061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5465561">
            <a:off x="4763297" y="4889850"/>
            <a:ext cx="1336326" cy="33096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3689145">
            <a:off x="4743017" y="3164261"/>
            <a:ext cx="528325" cy="30417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3689145">
            <a:off x="6505886" y="4263762"/>
            <a:ext cx="528325" cy="304179"/>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3707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2218"/>
            <a:ext cx="8775700" cy="685800"/>
          </a:xfrm>
        </p:spPr>
        <p:txBody>
          <a:bodyPr>
            <a:noAutofit/>
          </a:bodyPr>
          <a:lstStyle/>
          <a:p>
            <a:pPr marL="0" indent="0">
              <a:buNone/>
            </a:pPr>
            <a:r>
              <a:rPr lang="en-US" sz="2800" dirty="0" smtClean="0"/>
              <a:t>The math we just did can be summarized as the following formula:</a:t>
            </a:r>
            <a:br>
              <a:rPr lang="en-US" sz="2800" dirty="0" smtClean="0"/>
            </a:br>
            <a:r>
              <a:rPr lang="en-US" sz="2800" dirty="0" smtClean="0"/>
              <a:t/>
            </a:r>
            <a:br>
              <a:rPr lang="en-US" sz="2800" dirty="0" smtClean="0"/>
            </a:br>
            <a:r>
              <a:rPr lang="en-US" sz="2800" dirty="0" smtClean="0"/>
              <a:t>  </a:t>
            </a:r>
            <a:br>
              <a:rPr lang="en-US" sz="2800" dirty="0" smtClean="0"/>
            </a:br>
            <a:r>
              <a:rPr lang="en-US" sz="2800" dirty="0" smtClean="0"/>
              <a:t> </a:t>
            </a:r>
            <a:endParaRPr lang="en-US" sz="2800" dirty="0"/>
          </a:p>
        </p:txBody>
      </p:sp>
      <p:graphicFrame>
        <p:nvGraphicFramePr>
          <p:cNvPr id="102403" name="Object 3"/>
          <p:cNvGraphicFramePr>
            <a:graphicFrameLocks noChangeAspect="1"/>
          </p:cNvGraphicFramePr>
          <p:nvPr>
            <p:extLst>
              <p:ext uri="{D42A27DB-BD31-4B8C-83A1-F6EECF244321}">
                <p14:modId xmlns:p14="http://schemas.microsoft.com/office/powerpoint/2010/main" val="1293097434"/>
              </p:ext>
            </p:extLst>
          </p:nvPr>
        </p:nvGraphicFramePr>
        <p:xfrm>
          <a:off x="1331913" y="1235075"/>
          <a:ext cx="6130925" cy="1423988"/>
        </p:xfrm>
        <a:graphic>
          <a:graphicData uri="http://schemas.openxmlformats.org/presentationml/2006/ole">
            <mc:AlternateContent xmlns:mc="http://schemas.openxmlformats.org/markup-compatibility/2006">
              <mc:Choice xmlns:v="urn:schemas-microsoft-com:vml" Requires="v">
                <p:oleObj spid="_x0000_s259474" name="Equation" r:id="rId3" imgW="1905000" imgH="406400" progId="Equation.3">
                  <p:embed/>
                </p:oleObj>
              </mc:Choice>
              <mc:Fallback>
                <p:oleObj name="Equation" r:id="rId3" imgW="1905000" imgH="406400" progId="Equation.3">
                  <p:embed/>
                  <p:pic>
                    <p:nvPicPr>
                      <p:cNvPr id="0" name="Picture 250"/>
                      <p:cNvPicPr>
                        <a:picLocks noChangeAspect="1" noChangeArrowheads="1"/>
                      </p:cNvPicPr>
                      <p:nvPr/>
                    </p:nvPicPr>
                    <p:blipFill>
                      <a:blip r:embed="rId4"/>
                      <a:srcRect/>
                      <a:stretch>
                        <a:fillRect/>
                      </a:stretch>
                    </p:blipFill>
                    <p:spPr bwMode="auto">
                      <a:xfrm>
                        <a:off x="1331913" y="1235075"/>
                        <a:ext cx="6130925" cy="142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05229" y="2180815"/>
            <a:ext cx="8991600" cy="2677656"/>
          </a:xfrm>
          <a:prstGeom prst="rect">
            <a:avLst/>
          </a:prstGeom>
          <a:noFill/>
        </p:spPr>
        <p:txBody>
          <a:bodyPr wrap="square" rtlCol="0">
            <a:spAutoFit/>
          </a:bodyPr>
          <a:lstStyle/>
          <a:p>
            <a:r>
              <a:rPr lang="en-US" sz="2800" dirty="0" smtClean="0"/>
              <a:t/>
            </a:r>
            <a:br>
              <a:rPr lang="en-US" sz="2800" dirty="0" smtClean="0"/>
            </a:br>
            <a:r>
              <a:rPr lang="en-US" sz="2800" dirty="0" smtClean="0"/>
              <a:t>Here’s the same example:  </a:t>
            </a:r>
            <a:br>
              <a:rPr lang="en-US" sz="2800" dirty="0" smtClean="0"/>
            </a:br>
            <a:r>
              <a:rPr lang="en-US" sz="2800" dirty="0" smtClean="0"/>
              <a:t>A main sequence star has mass             and luminosity           What is the star’s lifetime? The calculation is again </a:t>
            </a:r>
            <a:br>
              <a:rPr lang="en-US" sz="2800" dirty="0" smtClean="0"/>
            </a:br>
            <a:r>
              <a:rPr lang="en-US" sz="2800" dirty="0" smtClean="0"/>
              <a:t/>
            </a:r>
            <a:br>
              <a:rPr lang="en-US" sz="2800" dirty="0" smtClean="0"/>
            </a:br>
            <a:r>
              <a:rPr lang="en-US" sz="2800" dirty="0" smtClean="0"/>
              <a:t> </a:t>
            </a:r>
            <a:endParaRPr lang="en-US" sz="2800" dirty="0"/>
          </a:p>
        </p:txBody>
      </p:sp>
      <p:graphicFrame>
        <p:nvGraphicFramePr>
          <p:cNvPr id="102405" name="Object 5"/>
          <p:cNvGraphicFramePr>
            <a:graphicFrameLocks noChangeAspect="1"/>
          </p:cNvGraphicFramePr>
          <p:nvPr>
            <p:extLst>
              <p:ext uri="{D42A27DB-BD31-4B8C-83A1-F6EECF244321}">
                <p14:modId xmlns:p14="http://schemas.microsoft.com/office/powerpoint/2010/main" val="1731363447"/>
              </p:ext>
            </p:extLst>
          </p:nvPr>
        </p:nvGraphicFramePr>
        <p:xfrm>
          <a:off x="1377950" y="4498198"/>
          <a:ext cx="6022975" cy="911225"/>
        </p:xfrm>
        <a:graphic>
          <a:graphicData uri="http://schemas.openxmlformats.org/presentationml/2006/ole">
            <mc:AlternateContent xmlns:mc="http://schemas.openxmlformats.org/markup-compatibility/2006">
              <mc:Choice xmlns:v="urn:schemas-microsoft-com:vml" Requires="v">
                <p:oleObj spid="_x0000_s259475" name="Equation" r:id="rId5" imgW="2831760" imgH="393480" progId="">
                  <p:embed/>
                </p:oleObj>
              </mc:Choice>
              <mc:Fallback>
                <p:oleObj name="Equation" r:id="rId5" imgW="2831760" imgH="393480" progId="">
                  <p:embed/>
                  <p:pic>
                    <p:nvPicPr>
                      <p:cNvPr id="0" name="Picture 2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7950" y="4498198"/>
                        <a:ext cx="6022975" cy="911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0686" y="3170466"/>
            <a:ext cx="827314" cy="359228"/>
          </a:xfrm>
          <a:prstGeom prst="rect">
            <a:avLst/>
          </a:prstGeom>
        </p:spPr>
      </p:pic>
      <p:pic>
        <p:nvPicPr>
          <p:cNvPr id="4" name="Picture 3"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9315" y="3194051"/>
            <a:ext cx="1079500" cy="2993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The </a:t>
            </a:r>
            <a:r>
              <a:rPr lang="en-US" dirty="0" smtClean="0"/>
              <a:t>Stars, </a:t>
            </a:r>
            <a:r>
              <a:rPr lang="en-US" dirty="0" smtClean="0"/>
              <a:t>continued</a:t>
            </a:r>
          </a:p>
          <a:p>
            <a:r>
              <a:rPr lang="en-US" dirty="0" smtClean="0"/>
              <a:t>Please read chapter 10</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Lifetimes of Stars</a:t>
            </a:r>
            <a:endParaRPr lang="en-US" b="1" dirty="0"/>
          </a:p>
        </p:txBody>
      </p:sp>
      <p:sp>
        <p:nvSpPr>
          <p:cNvPr id="3" name="Content Placeholder 2"/>
          <p:cNvSpPr>
            <a:spLocks noGrp="1"/>
          </p:cNvSpPr>
          <p:nvPr>
            <p:ph idx="1"/>
          </p:nvPr>
        </p:nvSpPr>
        <p:spPr>
          <a:xfrm>
            <a:off x="620293" y="3655312"/>
            <a:ext cx="8066507" cy="2470851"/>
          </a:xfrm>
        </p:spPr>
        <p:txBody>
          <a:bodyPr/>
          <a:lstStyle/>
          <a:p>
            <a:pPr marL="0" indent="0">
              <a:buNone/>
            </a:pPr>
            <a:r>
              <a:rPr lang="en-US" dirty="0"/>
              <a:t>T</a:t>
            </a:r>
            <a:r>
              <a:rPr lang="en-US" dirty="0" smtClean="0"/>
              <a:t>o understand what this means for the lifetimes of stars, we need to understand how mass </a:t>
            </a:r>
            <a:r>
              <a:rPr lang="en-US" i="1" dirty="0" smtClean="0"/>
              <a:t>M</a:t>
            </a:r>
            <a:r>
              <a:rPr lang="en-US" dirty="0" smtClean="0"/>
              <a:t> and luminosity </a:t>
            </a:r>
            <a:r>
              <a:rPr lang="en-US" i="1" dirty="0" smtClean="0"/>
              <a:t>L</a:t>
            </a:r>
            <a:r>
              <a:rPr lang="en-US" dirty="0" smtClean="0"/>
              <a:t> are related for stars of different masses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69213083"/>
              </p:ext>
            </p:extLst>
          </p:nvPr>
        </p:nvGraphicFramePr>
        <p:xfrm>
          <a:off x="1520715" y="1715585"/>
          <a:ext cx="6130925" cy="1423988"/>
        </p:xfrm>
        <a:graphic>
          <a:graphicData uri="http://schemas.openxmlformats.org/presentationml/2006/ole">
            <mc:AlternateContent xmlns:mc="http://schemas.openxmlformats.org/markup-compatibility/2006">
              <mc:Choice xmlns:v="urn:schemas-microsoft-com:vml" Requires="v">
                <p:oleObj spid="_x0000_s260163" name="Equation" r:id="rId3" imgW="1905000" imgH="406400" progId="Equation.3">
                  <p:embed/>
                </p:oleObj>
              </mc:Choice>
              <mc:Fallback>
                <p:oleObj name="Equation" r:id="rId3" imgW="1905000" imgH="406400" progId="Equation.3">
                  <p:embed/>
                  <p:pic>
                    <p:nvPicPr>
                      <p:cNvPr id="0" name=""/>
                      <p:cNvPicPr>
                        <a:picLocks noChangeAspect="1" noChangeArrowheads="1"/>
                      </p:cNvPicPr>
                      <p:nvPr/>
                    </p:nvPicPr>
                    <p:blipFill>
                      <a:blip r:embed="rId4"/>
                      <a:srcRect/>
                      <a:stretch>
                        <a:fillRect/>
                      </a:stretch>
                    </p:blipFill>
                    <p:spPr bwMode="auto">
                      <a:xfrm>
                        <a:off x="1520715" y="1715585"/>
                        <a:ext cx="6130925" cy="142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5921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57" y="-70079"/>
            <a:ext cx="8726713" cy="1000774"/>
          </a:xfrm>
        </p:spPr>
        <p:txBody>
          <a:bodyPr>
            <a:noAutofit/>
          </a:bodyPr>
          <a:lstStyle/>
          <a:p>
            <a:r>
              <a:rPr lang="en-US" sz="3200" dirty="0" smtClean="0"/>
              <a:t>What is the luminosity of stars of different masses?</a:t>
            </a:r>
            <a:endParaRPr lang="en-US" sz="3200" dirty="0"/>
          </a:p>
        </p:txBody>
      </p:sp>
      <p:pic>
        <p:nvPicPr>
          <p:cNvPr id="5" name="Picture 4" descr="mlr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29" y="687890"/>
            <a:ext cx="8200572" cy="6115681"/>
          </a:xfrm>
          <a:prstGeom prst="rect">
            <a:avLst/>
          </a:prstGeom>
        </p:spPr>
      </p:pic>
      <p:sp>
        <p:nvSpPr>
          <p:cNvPr id="6" name="Rectangle 5"/>
          <p:cNvSpPr/>
          <p:nvPr/>
        </p:nvSpPr>
        <p:spPr>
          <a:xfrm>
            <a:off x="4414519" y="1669143"/>
            <a:ext cx="2915195" cy="2298337"/>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p:cNvSpPr txBox="1"/>
          <p:nvPr/>
        </p:nvSpPr>
        <p:spPr>
          <a:xfrm>
            <a:off x="4414519" y="4281713"/>
            <a:ext cx="3078481" cy="1200328"/>
          </a:xfrm>
          <a:prstGeom prst="rect">
            <a:avLst/>
          </a:prstGeom>
          <a:noFill/>
        </p:spPr>
        <p:txBody>
          <a:bodyPr wrap="square" rtlCol="0">
            <a:spAutoFit/>
          </a:bodyPr>
          <a:lstStyle/>
          <a:p>
            <a:r>
              <a:rPr lang="en-US" sz="2400" dirty="0" smtClean="0">
                <a:solidFill>
                  <a:srgbClr val="800000"/>
                </a:solidFill>
              </a:rPr>
              <a:t>Factor of 10 increase in mass, factor of 10,000 increase in luminosity!</a:t>
            </a:r>
            <a:endParaRPr lang="en-US" sz="2400" dirty="0">
              <a:solidFill>
                <a:srgbClr val="800000"/>
              </a:solidFill>
            </a:endParaRPr>
          </a:p>
        </p:txBody>
      </p:sp>
    </p:spTree>
    <p:extLst>
      <p:ext uri="{BB962C8B-B14F-4D97-AF65-F5344CB8AC3E}">
        <p14:creationId xmlns:p14="http://schemas.microsoft.com/office/powerpoint/2010/main" val="1960257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57" y="-70079"/>
            <a:ext cx="8726713" cy="1000774"/>
          </a:xfrm>
        </p:spPr>
        <p:txBody>
          <a:bodyPr>
            <a:noAutofit/>
          </a:bodyPr>
          <a:lstStyle/>
          <a:p>
            <a:r>
              <a:rPr lang="en-US" sz="3200" dirty="0" smtClean="0"/>
              <a:t>What is the luminosity of stars of different masses?</a:t>
            </a:r>
            <a:endParaRPr lang="en-US" sz="3200" dirty="0"/>
          </a:p>
        </p:txBody>
      </p:sp>
      <p:pic>
        <p:nvPicPr>
          <p:cNvPr id="5" name="Picture 4" descr="mlr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29" y="687890"/>
            <a:ext cx="8200572" cy="6115681"/>
          </a:xfrm>
          <a:prstGeom prst="rect">
            <a:avLst/>
          </a:prstGeom>
        </p:spPr>
      </p:pic>
      <p:sp>
        <p:nvSpPr>
          <p:cNvPr id="6" name="Rectangle 5"/>
          <p:cNvSpPr/>
          <p:nvPr/>
        </p:nvSpPr>
        <p:spPr>
          <a:xfrm>
            <a:off x="4414519" y="1669143"/>
            <a:ext cx="2915195" cy="2298337"/>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p:cNvSpPr txBox="1"/>
          <p:nvPr/>
        </p:nvSpPr>
        <p:spPr>
          <a:xfrm>
            <a:off x="4414519" y="4281713"/>
            <a:ext cx="3350624" cy="1569660"/>
          </a:xfrm>
          <a:prstGeom prst="rect">
            <a:avLst/>
          </a:prstGeom>
          <a:noFill/>
        </p:spPr>
        <p:txBody>
          <a:bodyPr wrap="square" rtlCol="0">
            <a:spAutoFit/>
          </a:bodyPr>
          <a:lstStyle/>
          <a:p>
            <a:r>
              <a:rPr lang="en-US" sz="2400" dirty="0" smtClean="0">
                <a:solidFill>
                  <a:srgbClr val="800000"/>
                </a:solidFill>
              </a:rPr>
              <a:t>L increases much faster than M as stars increase in mass, so M/L gets very small!</a:t>
            </a:r>
            <a:endParaRPr lang="en-US" sz="2400" dirty="0">
              <a:solidFill>
                <a:srgbClr val="800000"/>
              </a:solidFill>
            </a:endParaRPr>
          </a:p>
        </p:txBody>
      </p:sp>
    </p:spTree>
    <p:extLst>
      <p:ext uri="{BB962C8B-B14F-4D97-AF65-F5344CB8AC3E}">
        <p14:creationId xmlns:p14="http://schemas.microsoft.com/office/powerpoint/2010/main" val="90746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Massive stars burn bright, die young</a:t>
            </a:r>
            <a:endParaRPr lang="en-US" dirty="0"/>
          </a:p>
        </p:txBody>
      </p:sp>
      <p:sp>
        <p:nvSpPr>
          <p:cNvPr id="3" name="Content Placeholder 2"/>
          <p:cNvSpPr>
            <a:spLocks noGrp="1"/>
          </p:cNvSpPr>
          <p:nvPr>
            <p:ph idx="1"/>
          </p:nvPr>
        </p:nvSpPr>
        <p:spPr>
          <a:xfrm>
            <a:off x="457200" y="3751703"/>
            <a:ext cx="8229600" cy="2876627"/>
          </a:xfrm>
        </p:spPr>
        <p:txBody>
          <a:bodyPr/>
          <a:lstStyle/>
          <a:p>
            <a:r>
              <a:rPr lang="en-US" dirty="0" smtClean="0"/>
              <a:t>This tells us that </a:t>
            </a:r>
            <a:r>
              <a:rPr lang="en-US" b="1" dirty="0" smtClean="0"/>
              <a:t>massive stars have very short lifetimes</a:t>
            </a:r>
          </a:p>
          <a:p>
            <a:r>
              <a:rPr lang="en-US" dirty="0" smtClean="0"/>
              <a:t>They burn very brightly and use up their fuel very quickly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0968568"/>
              </p:ext>
            </p:extLst>
          </p:nvPr>
        </p:nvGraphicFramePr>
        <p:xfrm>
          <a:off x="1578429" y="1472066"/>
          <a:ext cx="6244094" cy="1367981"/>
        </p:xfrm>
        <a:graphic>
          <a:graphicData uri="http://schemas.openxmlformats.org/presentationml/2006/ole">
            <mc:AlternateContent xmlns:mc="http://schemas.openxmlformats.org/markup-compatibility/2006">
              <mc:Choice xmlns:v="urn:schemas-microsoft-com:vml" Requires="v">
                <p:oleObj spid="_x0000_s1172" name="Equation" r:id="rId3" imgW="1955520" imgH="393480" progId="">
                  <p:embed/>
                </p:oleObj>
              </mc:Choice>
              <mc:Fallback>
                <p:oleObj name="Equation" r:id="rId3" imgW="1955520" imgH="393480" progId="">
                  <p:embed/>
                  <p:pic>
                    <p:nvPicPr>
                      <p:cNvPr id="0"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29" y="1472066"/>
                        <a:ext cx="6244094" cy="13679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423753" y="2854237"/>
            <a:ext cx="3263048" cy="830997"/>
          </a:xfrm>
          <a:prstGeom prst="rect">
            <a:avLst/>
          </a:prstGeom>
          <a:noFill/>
        </p:spPr>
        <p:txBody>
          <a:bodyPr wrap="square" rtlCol="0">
            <a:spAutoFit/>
          </a:bodyPr>
          <a:lstStyle/>
          <a:p>
            <a:r>
              <a:rPr lang="en-US" sz="2400" dirty="0" smtClean="0"/>
              <a:t>M/L gets very small for more massive stars!</a:t>
            </a:r>
            <a:endParaRPr lang="en-US" sz="2400" dirty="0"/>
          </a:p>
        </p:txBody>
      </p:sp>
      <p:sp>
        <p:nvSpPr>
          <p:cNvPr id="6" name="TextBox 5"/>
          <p:cNvSpPr txBox="1"/>
          <p:nvPr/>
        </p:nvSpPr>
        <p:spPr>
          <a:xfrm>
            <a:off x="1578429" y="6328785"/>
            <a:ext cx="7562738" cy="461665"/>
          </a:xfrm>
          <a:prstGeom prst="rect">
            <a:avLst/>
          </a:prstGeom>
          <a:noFill/>
        </p:spPr>
        <p:txBody>
          <a:bodyPr wrap="none" rtlCol="0">
            <a:spAutoFit/>
          </a:bodyPr>
          <a:lstStyle/>
          <a:p>
            <a:r>
              <a:rPr lang="en-US" sz="2400" i="1" dirty="0" smtClean="0"/>
              <a:t>You will find problems about the lifetimes of stars in Quiz 7</a:t>
            </a:r>
            <a:endParaRPr lang="en-US" sz="2400" i="1" dirty="0"/>
          </a:p>
        </p:txBody>
      </p:sp>
    </p:spTree>
    <p:extLst>
      <p:ext uri="{BB962C8B-B14F-4D97-AF65-F5344CB8AC3E}">
        <p14:creationId xmlns:p14="http://schemas.microsoft.com/office/powerpoint/2010/main" val="3494043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5_fullview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857" y="17161"/>
            <a:ext cx="6858000" cy="6858000"/>
          </a:xfrm>
          <a:prstGeom prst="rect">
            <a:avLst/>
          </a:prstGeom>
        </p:spPr>
      </p:pic>
      <p:pic>
        <p:nvPicPr>
          <p:cNvPr id="4" name="Picture 3" descr="Live_Fast,_Die_Young_movie_po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00044" cy="6858000"/>
          </a:xfrm>
          <a:prstGeom prst="rect">
            <a:avLst/>
          </a:prstGeom>
        </p:spPr>
      </p:pic>
    </p:spTree>
    <p:extLst>
      <p:ext uri="{BB962C8B-B14F-4D97-AF65-F5344CB8AC3E}">
        <p14:creationId xmlns:p14="http://schemas.microsoft.com/office/powerpoint/2010/main" val="2709627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The Interstellar Medium</a:t>
            </a:r>
            <a:r>
              <a:rPr lang="en-US" dirty="0"/>
              <a:t> </a:t>
            </a:r>
            <a:r>
              <a:rPr lang="en-US" dirty="0" smtClean="0"/>
              <a:t>and </a:t>
            </a:r>
            <a:r>
              <a:rPr lang="en-US" dirty="0"/>
              <a:t>S</a:t>
            </a:r>
            <a:r>
              <a:rPr lang="en-US" dirty="0" smtClean="0"/>
              <a:t>tar </a:t>
            </a:r>
            <a:r>
              <a:rPr lang="en-US" dirty="0"/>
              <a:t>F</a:t>
            </a:r>
            <a:r>
              <a:rPr lang="en-US" dirty="0" smtClean="0"/>
              <a:t>ormation</a:t>
            </a:r>
          </a:p>
          <a:p>
            <a:r>
              <a:rPr lang="en-US" dirty="0" smtClean="0"/>
              <a:t>Please read Chapter 11</a:t>
            </a:r>
            <a:endParaRPr lang="en-US" dirty="0"/>
          </a:p>
        </p:txBody>
      </p:sp>
    </p:spTree>
    <p:extLst>
      <p:ext uri="{BB962C8B-B14F-4D97-AF65-F5344CB8AC3E}">
        <p14:creationId xmlns:p14="http://schemas.microsoft.com/office/powerpoint/2010/main" val="1413489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11931" y="76200"/>
            <a:ext cx="8375922" cy="6692900"/>
          </a:xfrm>
          <a:prstGeom prst="rect">
            <a:avLst/>
          </a:prstGeom>
        </p:spPr>
        <p:txBody>
          <a:bodyPr vert="horz" lIns="91440" tIns="45720" rIns="91440" bIns="45720" rtlCol="0">
            <a:normAutofit/>
          </a:bodyPr>
          <a:lstStyle/>
          <a:p>
            <a:pPr marL="571500" indent="-571500">
              <a:spcBef>
                <a:spcPct val="20000"/>
              </a:spcBef>
              <a:buAutoNum type="romanUcPeriod"/>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The Interstellar Medium (ISM)</a:t>
            </a:r>
          </a:p>
          <a:p>
            <a:pPr marL="571500" indent="-571500">
              <a:spcBef>
                <a:spcPct val="20000"/>
              </a:spcBef>
            </a:pPr>
            <a:r>
              <a:rPr lang="en-US" sz="3200" dirty="0" smtClean="0"/>
              <a:t>S</a:t>
            </a:r>
            <a:r>
              <a:rPr lang="en-US" sz="3200" dirty="0" smtClean="0"/>
              <a:t>pace is empty.</a:t>
            </a:r>
            <a:endParaRPr lang="en-US" sz="3200" dirty="0" smtClean="0"/>
          </a:p>
          <a:p>
            <a:pPr marL="571500" indent="-571500">
              <a:spcBef>
                <a:spcPct val="20000"/>
              </a:spcBef>
            </a:pPr>
            <a:endParaRPr lang="en-US" sz="3200" dirty="0"/>
          </a:p>
          <a:p>
            <a:pPr marL="571500" indent="-571500">
              <a:spcBef>
                <a:spcPct val="20000"/>
              </a:spcBef>
            </a:pPr>
            <a:r>
              <a:rPr lang="en-US" sz="3200" dirty="0" smtClean="0"/>
              <a:t>Almost…</a:t>
            </a:r>
            <a:r>
              <a:rPr lang="en-US" sz="3200" dirty="0" smtClean="0"/>
              <a:t>.</a:t>
            </a:r>
          </a:p>
          <a:p>
            <a:pPr marL="571500" indent="-571500">
              <a:spcBef>
                <a:spcPct val="20000"/>
              </a:spcBef>
            </a:pPr>
            <a:endParaRPr lang="en-US" sz="3200" dirty="0" smtClean="0"/>
          </a:p>
          <a:p>
            <a:pPr>
              <a:spcBef>
                <a:spcPct val="20000"/>
              </a:spcBef>
            </a:pPr>
            <a:r>
              <a:rPr lang="en-US" sz="3200" dirty="0" smtClean="0"/>
              <a:t>In interstellar space (the space between the stars), there is around 1 atom/cm</a:t>
            </a:r>
            <a:r>
              <a:rPr lang="en-US" sz="3200" baseline="30000" dirty="0" smtClean="0"/>
              <a:t>3</a:t>
            </a:r>
            <a:r>
              <a:rPr lang="en-US" sz="3200" dirty="0" smtClean="0"/>
              <a:t>.  By contrast the earth’s atmosphere is 10</a:t>
            </a:r>
            <a:r>
              <a:rPr lang="en-US" sz="3200" baseline="30000" dirty="0" smtClean="0"/>
              <a:t>20</a:t>
            </a:r>
            <a:r>
              <a:rPr lang="en-US" sz="3200" dirty="0" smtClean="0"/>
              <a:t> atoms/cm</a:t>
            </a:r>
            <a:r>
              <a:rPr lang="en-US" sz="3200" baseline="30000" dirty="0" smtClean="0"/>
              <a:t>3</a:t>
            </a:r>
            <a:r>
              <a:rPr lang="en-US" sz="3200" dirty="0" smtClean="0"/>
              <a:t> and the best vacuum on earth is 1000 atoms/cm</a:t>
            </a:r>
            <a:r>
              <a:rPr lang="en-US" sz="3200" baseline="30000" dirty="0" smtClean="0"/>
              <a:t>3</a:t>
            </a:r>
            <a:r>
              <a:rPr lang="en-US" sz="3200" dirty="0" smtClean="0"/>
              <a:t>.  </a:t>
            </a:r>
          </a:p>
          <a:p>
            <a:pPr marL="571500" indent="-571500">
              <a:spcBef>
                <a:spcPct val="20000"/>
              </a:spcBef>
            </a:pPr>
            <a:endParaRPr lang="en-US" sz="3200" dirty="0"/>
          </a:p>
          <a:p>
            <a:pPr>
              <a:spcBef>
                <a:spcPct val="20000"/>
              </a:spcBef>
            </a:pPr>
            <a:r>
              <a:rPr lang="en-US" sz="3200" dirty="0" smtClean="0"/>
              <a:t>There are also dust grains in interstellar space, but only about 1 grain/km</a:t>
            </a:r>
            <a:r>
              <a:rPr lang="en-US" sz="3200" baseline="30000" dirty="0" smtClean="0"/>
              <a:t>3</a:t>
            </a:r>
            <a:r>
              <a:rPr lang="en-US" sz="3200" dirty="0"/>
              <a:t>.</a:t>
            </a:r>
          </a:p>
        </p:txBody>
      </p:sp>
    </p:spTree>
    <p:extLst>
      <p:ext uri="{BB962C8B-B14F-4D97-AF65-F5344CB8AC3E}">
        <p14:creationId xmlns:p14="http://schemas.microsoft.com/office/powerpoint/2010/main" val="40261125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124" y="0"/>
            <a:ext cx="8632406" cy="646331"/>
          </a:xfrm>
          <a:prstGeom prst="rect">
            <a:avLst/>
          </a:prstGeom>
          <a:noFill/>
        </p:spPr>
        <p:txBody>
          <a:bodyPr wrap="square" rtlCol="0">
            <a:spAutoFit/>
          </a:bodyPr>
          <a:lstStyle/>
          <a:p>
            <a:r>
              <a:rPr lang="en-US" sz="3600" b="1" dirty="0" smtClean="0"/>
              <a:t>Gas in the ISM</a:t>
            </a:r>
            <a:endParaRPr lang="en-US" sz="3600" b="1" dirty="0"/>
          </a:p>
        </p:txBody>
      </p:sp>
      <p:sp>
        <p:nvSpPr>
          <p:cNvPr id="4" name="TextBox 3"/>
          <p:cNvSpPr txBox="1"/>
          <p:nvPr/>
        </p:nvSpPr>
        <p:spPr>
          <a:xfrm>
            <a:off x="254288" y="646331"/>
            <a:ext cx="8632406" cy="3539431"/>
          </a:xfrm>
          <a:prstGeom prst="rect">
            <a:avLst/>
          </a:prstGeom>
          <a:noFill/>
        </p:spPr>
        <p:txBody>
          <a:bodyPr wrap="square" rtlCol="0">
            <a:spAutoFit/>
          </a:bodyPr>
          <a:lstStyle/>
          <a:p>
            <a:r>
              <a:rPr lang="en-US" sz="2800" dirty="0" smtClean="0"/>
              <a:t>Gas in the ISM is mostly hydrogen. It is in three </a:t>
            </a:r>
            <a:r>
              <a:rPr lang="en-US" sz="2800" b="1" dirty="0" smtClean="0"/>
              <a:t>phases</a:t>
            </a:r>
            <a:r>
              <a:rPr lang="en-US" sz="2800" dirty="0" smtClean="0"/>
              <a:t>: </a:t>
            </a:r>
          </a:p>
          <a:p>
            <a:pPr marL="914400" lvl="1" indent="-457200">
              <a:buFont typeface="Arial"/>
              <a:buChar char="•"/>
            </a:pPr>
            <a:r>
              <a:rPr lang="en-US" sz="2800" dirty="0" smtClean="0"/>
              <a:t>Cold (10-100s K)</a:t>
            </a:r>
          </a:p>
          <a:p>
            <a:pPr marL="914400" lvl="1" indent="-457200">
              <a:buFont typeface="Arial"/>
              <a:buChar char="•"/>
            </a:pPr>
            <a:r>
              <a:rPr lang="en-US" sz="2800" dirty="0" smtClean="0"/>
              <a:t>Warm (around 8000 K)</a:t>
            </a:r>
          </a:p>
          <a:p>
            <a:pPr marL="914400" lvl="1" indent="-457200">
              <a:buFont typeface="Arial"/>
              <a:buChar char="•"/>
            </a:pPr>
            <a:r>
              <a:rPr lang="en-US" sz="2800" dirty="0" smtClean="0"/>
              <a:t>Hot (10</a:t>
            </a:r>
            <a:r>
              <a:rPr lang="en-US" sz="2800" baseline="30000" dirty="0"/>
              <a:t>6</a:t>
            </a:r>
            <a:r>
              <a:rPr lang="en-US" sz="2800" dirty="0" smtClean="0"/>
              <a:t> K)</a:t>
            </a:r>
            <a:endParaRPr lang="en-US" sz="2800" dirty="0"/>
          </a:p>
          <a:p>
            <a:r>
              <a:rPr lang="en-US" sz="2800" dirty="0" smtClean="0"/>
              <a:t>Most of the volume is hot, but hot gas is very diffuse – most of the gas is warm or cold.  This cold gas is important because it is found in clouds that form stars. Cold gas clouds are what stars come from.</a:t>
            </a:r>
          </a:p>
        </p:txBody>
      </p:sp>
      <p:grpSp>
        <p:nvGrpSpPr>
          <p:cNvPr id="2" name="Group 1"/>
          <p:cNvGrpSpPr/>
          <p:nvPr/>
        </p:nvGrpSpPr>
        <p:grpSpPr>
          <a:xfrm>
            <a:off x="1652575" y="4306576"/>
            <a:ext cx="5838850" cy="2339065"/>
            <a:chOff x="1850520" y="4306576"/>
            <a:chExt cx="5838850" cy="2339065"/>
          </a:xfrm>
        </p:grpSpPr>
        <p:pic>
          <p:nvPicPr>
            <p:cNvPr id="5" name="Picture 4"/>
            <p:cNvPicPr>
              <a:picLocks noChangeAspect="1"/>
            </p:cNvPicPr>
            <p:nvPr/>
          </p:nvPicPr>
          <p:blipFill>
            <a:blip r:embed="rId2"/>
            <a:stretch>
              <a:fillRect/>
            </a:stretch>
          </p:blipFill>
          <p:spPr>
            <a:xfrm>
              <a:off x="1850520" y="4306576"/>
              <a:ext cx="2390867" cy="2339065"/>
            </a:xfrm>
            <a:prstGeom prst="rect">
              <a:avLst/>
            </a:prstGeom>
          </p:spPr>
        </p:pic>
        <p:pic>
          <p:nvPicPr>
            <p:cNvPr id="6" name="Picture 5"/>
            <p:cNvPicPr>
              <a:picLocks noChangeAspect="1"/>
            </p:cNvPicPr>
            <p:nvPr/>
          </p:nvPicPr>
          <p:blipFill>
            <a:blip r:embed="rId3"/>
            <a:stretch>
              <a:fillRect/>
            </a:stretch>
          </p:blipFill>
          <p:spPr>
            <a:xfrm>
              <a:off x="4572000" y="4307613"/>
              <a:ext cx="3117370" cy="2338028"/>
            </a:xfrm>
            <a:prstGeom prst="rect">
              <a:avLst/>
            </a:prstGeom>
          </p:spPr>
        </p:pic>
      </p:grpSp>
    </p:spTree>
    <p:extLst>
      <p:ext uri="{BB962C8B-B14F-4D97-AF65-F5344CB8AC3E}">
        <p14:creationId xmlns:p14="http://schemas.microsoft.com/office/powerpoint/2010/main" val="19278484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1420" y="0"/>
            <a:ext cx="8992580" cy="1904881"/>
          </a:xfrm>
          <a:prstGeom prst="rect">
            <a:avLst/>
          </a:prstGeom>
        </p:spPr>
        <p:txBody>
          <a:bodyPr vert="horz" lIns="91440" tIns="45720" rIns="91440" bIns="45720" rtlCol="0">
            <a:normAutofit/>
          </a:bodyPr>
          <a:lstStyle/>
          <a:p>
            <a:pPr>
              <a:spcBef>
                <a:spcPct val="20000"/>
              </a:spcBef>
            </a:pPr>
            <a:r>
              <a:rPr lang="en-US" sz="2800" dirty="0" smtClean="0"/>
              <a:t>Some of these cold clouds have formed hot, massive stars that have heated up the gas hot enough for the hydrogen to be ionized. These regions of hot gas are called </a:t>
            </a:r>
            <a:r>
              <a:rPr lang="en-US" sz="2800" b="1" dirty="0" smtClean="0"/>
              <a:t>HII regions</a:t>
            </a:r>
            <a:r>
              <a:rPr lang="en-US" sz="2800" dirty="0" smtClean="0"/>
              <a:t>.</a:t>
            </a:r>
            <a:endParaRPr kumimoji="0" lang="en-US" sz="2800" i="0" strike="noStrike" kern="1200" cap="none" spc="0" normalizeH="0" baseline="0" noProof="0" dirty="0" smtClean="0">
              <a:ln>
                <a:noFill/>
              </a:ln>
              <a:solidFill>
                <a:schemeClr val="tx1"/>
              </a:solidFill>
              <a:effectLst/>
              <a:uLnTx/>
              <a:uFillTx/>
            </a:endParaRPr>
          </a:p>
        </p:txBody>
      </p:sp>
      <p:pic>
        <p:nvPicPr>
          <p:cNvPr id="3" name="Picture 2" descr="ADYK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50" y="1429536"/>
            <a:ext cx="5376982" cy="5376982"/>
          </a:xfrm>
          <a:prstGeom prst="rect">
            <a:avLst/>
          </a:prstGeom>
        </p:spPr>
      </p:pic>
      <p:sp>
        <p:nvSpPr>
          <p:cNvPr id="4" name="TextBox 3"/>
          <p:cNvSpPr txBox="1"/>
          <p:nvPr/>
        </p:nvSpPr>
        <p:spPr>
          <a:xfrm>
            <a:off x="151420" y="5508233"/>
            <a:ext cx="3041042" cy="1200328"/>
          </a:xfrm>
          <a:prstGeom prst="rect">
            <a:avLst/>
          </a:prstGeom>
          <a:noFill/>
        </p:spPr>
        <p:txBody>
          <a:bodyPr wrap="square" rtlCol="0">
            <a:spAutoFit/>
          </a:bodyPr>
          <a:lstStyle/>
          <a:p>
            <a:pPr algn="r"/>
            <a:r>
              <a:rPr lang="en-US" sz="2400" b="1" dirty="0" smtClean="0"/>
              <a:t>HII</a:t>
            </a:r>
            <a:r>
              <a:rPr lang="en-US" sz="2400" dirty="0" smtClean="0"/>
              <a:t> (“H two”) is astronomer-speak for ionized hydrogen.</a:t>
            </a:r>
            <a:endParaRPr lang="en-US" sz="2400" dirty="0"/>
          </a:p>
        </p:txBody>
      </p:sp>
    </p:spTree>
    <p:extLst>
      <p:ext uri="{BB962C8B-B14F-4D97-AF65-F5344CB8AC3E}">
        <p14:creationId xmlns:p14="http://schemas.microsoft.com/office/powerpoint/2010/main" val="6650116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1420" y="0"/>
            <a:ext cx="8712200" cy="1767592"/>
          </a:xfrm>
          <a:prstGeom prst="rect">
            <a:avLst/>
          </a:prstGeom>
        </p:spPr>
        <p:txBody>
          <a:bodyPr vert="horz" lIns="91440" tIns="45720" rIns="91440" bIns="45720" rtlCol="0">
            <a:normAutofit/>
          </a:bodyPr>
          <a:lstStyle/>
          <a:p>
            <a:pPr>
              <a:spcBef>
                <a:spcPct val="20000"/>
              </a:spcBef>
            </a:pPr>
            <a:r>
              <a:rPr lang="en-US" sz="3200" dirty="0" smtClean="0"/>
              <a:t>Gas cool enough that its hydrogen is in the form of atoms is called </a:t>
            </a:r>
            <a:r>
              <a:rPr lang="en-US" sz="3200" b="1" dirty="0" smtClean="0"/>
              <a:t>HI</a:t>
            </a:r>
            <a:r>
              <a:rPr lang="en-US" sz="3200" dirty="0" smtClean="0"/>
              <a:t>.</a:t>
            </a:r>
            <a:endParaRPr kumimoji="0" lang="en-US" sz="3200" i="0"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descr="High_Resolu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504" y="949375"/>
            <a:ext cx="5087592" cy="5844367"/>
          </a:xfrm>
          <a:prstGeom prst="rect">
            <a:avLst/>
          </a:prstGeom>
        </p:spPr>
      </p:pic>
      <p:sp>
        <p:nvSpPr>
          <p:cNvPr id="4" name="TextBox 3"/>
          <p:cNvSpPr txBox="1"/>
          <p:nvPr/>
        </p:nvSpPr>
        <p:spPr>
          <a:xfrm>
            <a:off x="709884" y="2539365"/>
            <a:ext cx="3041042" cy="4154983"/>
          </a:xfrm>
          <a:prstGeom prst="rect">
            <a:avLst/>
          </a:prstGeom>
          <a:noFill/>
        </p:spPr>
        <p:txBody>
          <a:bodyPr wrap="square" rtlCol="0">
            <a:spAutoFit/>
          </a:bodyPr>
          <a:lstStyle/>
          <a:p>
            <a:pPr algn="r"/>
            <a:r>
              <a:rPr lang="en-US" sz="2400" b="1" dirty="0" smtClean="0"/>
              <a:t>HI</a:t>
            </a:r>
            <a:r>
              <a:rPr lang="en-US" sz="2400" dirty="0" smtClean="0"/>
              <a:t> (“H one”) is astronomer-speak for neutral hydrogen.</a:t>
            </a:r>
          </a:p>
          <a:p>
            <a:pPr algn="r"/>
            <a:endParaRPr lang="en-US" sz="2400" dirty="0"/>
          </a:p>
          <a:p>
            <a:pPr algn="r"/>
            <a:r>
              <a:rPr lang="en-US" sz="2400" dirty="0" smtClean="0"/>
              <a:t>Neutral hydrogen gas cannot be seen in visible light. This is a </a:t>
            </a:r>
            <a:r>
              <a:rPr lang="en-US" sz="2400" b="1" dirty="0" smtClean="0"/>
              <a:t>radio</a:t>
            </a:r>
            <a:r>
              <a:rPr lang="en-US" sz="2400" dirty="0" smtClean="0"/>
              <a:t> image of HI gas in a small nearby galaxy called the Large </a:t>
            </a:r>
            <a:r>
              <a:rPr lang="en-US" sz="2400" dirty="0" err="1" smtClean="0"/>
              <a:t>Magellanic</a:t>
            </a:r>
            <a:r>
              <a:rPr lang="en-US" sz="2400" dirty="0" smtClean="0"/>
              <a:t> Cloud.</a:t>
            </a:r>
            <a:endParaRPr lang="en-US" sz="2400" dirty="0"/>
          </a:p>
        </p:txBody>
      </p:sp>
    </p:spTree>
    <p:extLst>
      <p:ext uri="{BB962C8B-B14F-4D97-AF65-F5344CB8AC3E}">
        <p14:creationId xmlns:p14="http://schemas.microsoft.com/office/powerpoint/2010/main" val="37144888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58" y="274638"/>
            <a:ext cx="2385763" cy="2162238"/>
          </a:xfrm>
        </p:spPr>
        <p:txBody>
          <a:bodyPr/>
          <a:lstStyle/>
          <a:p>
            <a:r>
              <a:rPr lang="en-US" dirty="0" smtClean="0"/>
              <a:t>The H-R Diagram</a:t>
            </a:r>
            <a:endParaRPr lang="en-US" dirty="0"/>
          </a:p>
        </p:txBody>
      </p:sp>
      <p:pic>
        <p:nvPicPr>
          <p:cNvPr id="4" name="Picture 3"/>
          <p:cNvPicPr>
            <a:picLocks noChangeAspect="1"/>
          </p:cNvPicPr>
          <p:nvPr/>
        </p:nvPicPr>
        <p:blipFill>
          <a:blip r:embed="rId2"/>
          <a:stretch>
            <a:fillRect/>
          </a:stretch>
        </p:blipFill>
        <p:spPr>
          <a:xfrm>
            <a:off x="2824075" y="298210"/>
            <a:ext cx="6182615" cy="6302375"/>
          </a:xfrm>
          <a:prstGeom prst="rect">
            <a:avLst/>
          </a:prstGeom>
        </p:spPr>
      </p:pic>
    </p:spTree>
    <p:extLst>
      <p:ext uri="{BB962C8B-B14F-4D97-AF65-F5344CB8AC3E}">
        <p14:creationId xmlns:p14="http://schemas.microsoft.com/office/powerpoint/2010/main" val="131349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692900"/>
          </a:xfrm>
          <a:prstGeom prst="rect">
            <a:avLst/>
          </a:prstGeom>
        </p:spPr>
        <p:txBody>
          <a:bodyPr vert="horz" lIns="91440" tIns="45720" rIns="91440" bIns="45720" rtlCol="0">
            <a:normAutofit/>
          </a:bodyPr>
          <a:lstStyle/>
          <a:p>
            <a:pPr marL="571500" indent="-571500">
              <a:spcBef>
                <a:spcPct val="20000"/>
              </a:spcBef>
            </a:pPr>
            <a:r>
              <a:rPr lang="en-US" sz="2800" dirty="0" smtClean="0"/>
              <a:t>Hot clouds are bright and the light they emit can be seen. </a:t>
            </a:r>
            <a:endParaRPr kumimoji="0" lang="en-US" sz="2800" i="0"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4" descr="11_06Figure"/>
          <p:cNvPicPr>
            <a:picLocks noChangeAspect="1" noChangeArrowheads="1"/>
          </p:cNvPicPr>
          <p:nvPr/>
        </p:nvPicPr>
        <p:blipFill>
          <a:blip r:embed="rId2"/>
          <a:srcRect/>
          <a:stretch>
            <a:fillRect/>
          </a:stretch>
        </p:blipFill>
        <p:spPr bwMode="auto">
          <a:xfrm>
            <a:off x="2111376" y="743911"/>
            <a:ext cx="4378324" cy="6015663"/>
          </a:xfrm>
          <a:prstGeom prst="rect">
            <a:avLst/>
          </a:prstGeom>
          <a:noFill/>
        </p:spPr>
      </p:pic>
      <p:sp>
        <p:nvSpPr>
          <p:cNvPr id="5" name="TextBox 4"/>
          <p:cNvSpPr txBox="1"/>
          <p:nvPr/>
        </p:nvSpPr>
        <p:spPr>
          <a:xfrm>
            <a:off x="6694140" y="4290272"/>
            <a:ext cx="2246660" cy="1938992"/>
          </a:xfrm>
          <a:prstGeom prst="rect">
            <a:avLst/>
          </a:prstGeom>
          <a:noFill/>
        </p:spPr>
        <p:txBody>
          <a:bodyPr wrap="square" rtlCol="0">
            <a:spAutoFit/>
          </a:bodyPr>
          <a:lstStyle/>
          <a:p>
            <a:r>
              <a:rPr lang="en-US" sz="2400" dirty="0" smtClean="0"/>
              <a:t>This picture shows visible light from ionized hydrogen gas. </a:t>
            </a:r>
            <a:endParaRPr lang="en-US" sz="2400" dirty="0"/>
          </a:p>
        </p:txBody>
      </p:sp>
    </p:spTree>
    <p:extLst>
      <p:ext uri="{BB962C8B-B14F-4D97-AF65-F5344CB8AC3E}">
        <p14:creationId xmlns:p14="http://schemas.microsoft.com/office/powerpoint/2010/main" val="15910010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11_02Figure"/>
          <p:cNvPicPr>
            <a:picLocks noChangeAspect="1" noChangeArrowheads="1"/>
          </p:cNvPicPr>
          <p:nvPr/>
        </p:nvPicPr>
        <p:blipFill>
          <a:blip r:embed="rId2"/>
          <a:srcRect/>
          <a:stretch>
            <a:fillRect/>
          </a:stretch>
        </p:blipFill>
        <p:spPr bwMode="auto">
          <a:xfrm>
            <a:off x="1121688" y="2036531"/>
            <a:ext cx="6248400" cy="4972824"/>
          </a:xfrm>
          <a:prstGeom prst="rect">
            <a:avLst/>
          </a:prstGeom>
          <a:noFill/>
        </p:spPr>
      </p:pic>
      <p:sp>
        <p:nvSpPr>
          <p:cNvPr id="4" name="Content Placeholder 2"/>
          <p:cNvSpPr txBox="1">
            <a:spLocks/>
          </p:cNvSpPr>
          <p:nvPr/>
        </p:nvSpPr>
        <p:spPr>
          <a:xfrm>
            <a:off x="137310" y="76200"/>
            <a:ext cx="8854290" cy="6692900"/>
          </a:xfrm>
          <a:prstGeom prst="rect">
            <a:avLst/>
          </a:prstGeom>
        </p:spPr>
        <p:txBody>
          <a:bodyPr vert="horz" lIns="91440" tIns="45720" rIns="91440" bIns="45720" rtlCol="0">
            <a:normAutofit/>
          </a:bodyPr>
          <a:lstStyle/>
          <a:p>
            <a:r>
              <a:rPr lang="en-US" sz="2400" dirty="0" smtClean="0"/>
              <a:t>Cool clouds emit little visible light and are observed as dark nebulae, </a:t>
            </a:r>
          </a:p>
          <a:p>
            <a:r>
              <a:rPr lang="en-US" sz="2400" dirty="0" smtClean="0"/>
              <a:t>dark clouds that block the light from the stars behind them. Cool clouds also contain dust, which</a:t>
            </a:r>
            <a:r>
              <a:rPr lang="en-US" sz="2400" dirty="0"/>
              <a:t> </a:t>
            </a:r>
            <a:r>
              <a:rPr lang="en-US" sz="2400" dirty="0" smtClean="0"/>
              <a:t>scatters light of wavelengths shorter than the size of a typical dust grain, reddening the light that goes through it.</a:t>
            </a:r>
            <a:endParaRPr kumimoji="0" lang="en-US" sz="3200" i="0" strike="noStrike" kern="1200" cap="none" spc="0" normalizeH="0" baseline="0" noProof="0" dirty="0" smtClean="0">
              <a:ln>
                <a:noFill/>
              </a:ln>
              <a:solidFill>
                <a:schemeClr val="tx1"/>
              </a:solidFill>
              <a:effectLst/>
              <a:uLnTx/>
              <a:uFillTx/>
              <a:latin typeface="+mn-lt"/>
              <a:ea typeface="+mn-ea"/>
              <a:cs typeface="+mn-cs"/>
            </a:endParaRPr>
          </a:p>
        </p:txBody>
      </p:sp>
      <p:sp>
        <p:nvSpPr>
          <p:cNvPr id="2" name="TextBox 1"/>
          <p:cNvSpPr txBox="1"/>
          <p:nvPr/>
        </p:nvSpPr>
        <p:spPr>
          <a:xfrm>
            <a:off x="7398694" y="4805103"/>
            <a:ext cx="1440649" cy="1477328"/>
          </a:xfrm>
          <a:prstGeom prst="rect">
            <a:avLst/>
          </a:prstGeom>
          <a:noFill/>
        </p:spPr>
        <p:txBody>
          <a:bodyPr wrap="square" rtlCol="0">
            <a:spAutoFit/>
          </a:bodyPr>
          <a:lstStyle/>
          <a:p>
            <a:r>
              <a:rPr lang="en-US" dirty="0" smtClean="0"/>
              <a:t>Dusty clouds become transparent in infrared light.</a:t>
            </a:r>
            <a:endParaRPr lang="en-US" dirty="0"/>
          </a:p>
        </p:txBody>
      </p:sp>
    </p:spTree>
    <p:extLst>
      <p:ext uri="{BB962C8B-B14F-4D97-AF65-F5344CB8AC3E}">
        <p14:creationId xmlns:p14="http://schemas.microsoft.com/office/powerpoint/2010/main" val="38280124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76200"/>
            <a:ext cx="8712200" cy="6692900"/>
          </a:xfrm>
          <a:prstGeom prst="rect">
            <a:avLst/>
          </a:prstGeom>
        </p:spPr>
        <p:txBody>
          <a:bodyPr vert="horz" lIns="91440" tIns="45720" rIns="91440" bIns="45720" rtlCol="0">
            <a:normAutofit lnSpcReduction="10000"/>
          </a:bodyPr>
          <a:lstStyle/>
          <a:p>
            <a:pPr>
              <a:spcBef>
                <a:spcPct val="20000"/>
              </a:spcBef>
            </a:pPr>
            <a:endParaRPr lang="en-US" sz="3200" dirty="0" smtClean="0"/>
          </a:p>
          <a:p>
            <a:pPr>
              <a:spcBef>
                <a:spcPct val="20000"/>
              </a:spcBef>
            </a:pPr>
            <a:r>
              <a:rPr lang="en-US" sz="3200" dirty="0" smtClean="0"/>
              <a:t>These cold clouds are cold enough to have a lot of dust.  </a:t>
            </a:r>
          </a:p>
          <a:p>
            <a:pPr>
              <a:spcBef>
                <a:spcPct val="20000"/>
              </a:spcBef>
            </a:pPr>
            <a:endParaRPr lang="en-US" sz="3200" dirty="0"/>
          </a:p>
          <a:p>
            <a:pPr>
              <a:spcBef>
                <a:spcPct val="20000"/>
              </a:spcBef>
            </a:pPr>
            <a:r>
              <a:rPr lang="en-US" sz="3200" dirty="0" smtClean="0"/>
              <a:t>The dust grains are a few hundred nm in size, about the wavelength of visible light.  Because they are this size, they affect different colors differently.  </a:t>
            </a:r>
          </a:p>
          <a:p>
            <a:pPr>
              <a:spcBef>
                <a:spcPct val="20000"/>
              </a:spcBef>
            </a:pPr>
            <a:endParaRPr lang="en-US" sz="3200" dirty="0"/>
          </a:p>
          <a:p>
            <a:pPr>
              <a:spcBef>
                <a:spcPct val="20000"/>
              </a:spcBef>
            </a:pPr>
            <a:r>
              <a:rPr lang="en-US" sz="3200" dirty="0" smtClean="0"/>
              <a:t>Light is scattered by things about the same size as its wavelength. Blue light is shorter in wavelength than red light, and blue light is scattered more by dust than red light. This makes dusty regions look redder.</a:t>
            </a:r>
            <a:endParaRPr lang="en-US" sz="3200" dirty="0"/>
          </a:p>
        </p:txBody>
      </p:sp>
    </p:spTree>
    <p:extLst>
      <p:ext uri="{BB962C8B-B14F-4D97-AF65-F5344CB8AC3E}">
        <p14:creationId xmlns:p14="http://schemas.microsoft.com/office/powerpoint/2010/main" val="12472090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815" y="301160"/>
            <a:ext cx="6280252" cy="4710189"/>
          </a:xfrm>
          <a:prstGeom prst="rect">
            <a:avLst/>
          </a:prstGeom>
        </p:spPr>
      </p:pic>
      <p:sp>
        <p:nvSpPr>
          <p:cNvPr id="3" name="TextBox 2"/>
          <p:cNvSpPr txBox="1"/>
          <p:nvPr/>
        </p:nvSpPr>
        <p:spPr>
          <a:xfrm>
            <a:off x="656763" y="5264019"/>
            <a:ext cx="7830475" cy="1384995"/>
          </a:xfrm>
          <a:prstGeom prst="rect">
            <a:avLst/>
          </a:prstGeom>
          <a:noFill/>
        </p:spPr>
        <p:txBody>
          <a:bodyPr wrap="square" rtlCol="0">
            <a:spAutoFit/>
          </a:bodyPr>
          <a:lstStyle/>
          <a:p>
            <a:r>
              <a:rPr lang="en-US" sz="2800" dirty="0" smtClean="0"/>
              <a:t>Laser beams</a:t>
            </a:r>
            <a:r>
              <a:rPr lang="en-US" sz="2800" dirty="0" smtClean="0"/>
              <a:t>!  The green laser is strongly scattered by the </a:t>
            </a:r>
            <a:r>
              <a:rPr lang="en-US" sz="2800" dirty="0" smtClean="0"/>
              <a:t>atmosphere, </a:t>
            </a:r>
            <a:r>
              <a:rPr lang="en-US" sz="2800" dirty="0" smtClean="0"/>
              <a:t>so we see </a:t>
            </a:r>
            <a:r>
              <a:rPr lang="en-US" sz="2800" dirty="0" smtClean="0"/>
              <a:t>the beam</a:t>
            </a:r>
            <a:r>
              <a:rPr lang="en-US" sz="2800" dirty="0" smtClean="0"/>
              <a:t> </a:t>
            </a:r>
            <a:r>
              <a:rPr lang="en-US" sz="2800" dirty="0" smtClean="0"/>
              <a:t>more easily than a red laser</a:t>
            </a:r>
            <a:endParaRPr lang="en-US" sz="2800" dirty="0"/>
          </a:p>
        </p:txBody>
      </p:sp>
    </p:spTree>
    <p:extLst>
      <p:ext uri="{BB962C8B-B14F-4D97-AF65-F5344CB8AC3E}">
        <p14:creationId xmlns:p14="http://schemas.microsoft.com/office/powerpoint/2010/main" val="3560428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25966"/>
            <a:ext cx="9144000" cy="4377369"/>
          </a:xfrm>
          <a:prstGeom prst="rect">
            <a:avLst/>
          </a:prstGeom>
        </p:spPr>
      </p:pic>
      <p:sp>
        <p:nvSpPr>
          <p:cNvPr id="3" name="TextBox 2"/>
          <p:cNvSpPr txBox="1"/>
          <p:nvPr/>
        </p:nvSpPr>
        <p:spPr>
          <a:xfrm>
            <a:off x="305780" y="376264"/>
            <a:ext cx="8538320" cy="646331"/>
          </a:xfrm>
          <a:prstGeom prst="rect">
            <a:avLst/>
          </a:prstGeom>
          <a:noFill/>
        </p:spPr>
        <p:txBody>
          <a:bodyPr wrap="square" rtlCol="0">
            <a:spAutoFit/>
          </a:bodyPr>
          <a:lstStyle/>
          <a:p>
            <a:r>
              <a:rPr lang="en-US" sz="3600" dirty="0" smtClean="0"/>
              <a:t>Reddening due to Barnard 68.</a:t>
            </a:r>
            <a:endParaRPr lang="en-US" sz="3600" dirty="0"/>
          </a:p>
        </p:txBody>
      </p:sp>
    </p:spTree>
    <p:extLst>
      <p:ext uri="{BB962C8B-B14F-4D97-AF65-F5344CB8AC3E}">
        <p14:creationId xmlns:p14="http://schemas.microsoft.com/office/powerpoint/2010/main" val="29795273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Visible wavelength image of star formation in the M17 nebula</a:t>
            </a:r>
            <a:endParaRPr lang="en-US" dirty="0"/>
          </a:p>
        </p:txBody>
      </p:sp>
      <p:pic>
        <p:nvPicPr>
          <p:cNvPr id="4" name="Picture 3"/>
          <p:cNvPicPr>
            <a:picLocks noChangeAspect="1"/>
          </p:cNvPicPr>
          <p:nvPr/>
        </p:nvPicPr>
        <p:blipFill>
          <a:blip r:embed="rId2"/>
          <a:stretch>
            <a:fillRect/>
          </a:stretch>
        </p:blipFill>
        <p:spPr>
          <a:xfrm>
            <a:off x="0" y="1811600"/>
            <a:ext cx="9144000" cy="4454220"/>
          </a:xfrm>
          <a:prstGeom prst="rect">
            <a:avLst/>
          </a:prstGeom>
        </p:spPr>
      </p:pic>
    </p:spTree>
    <p:extLst>
      <p:ext uri="{BB962C8B-B14F-4D97-AF65-F5344CB8AC3E}">
        <p14:creationId xmlns:p14="http://schemas.microsoft.com/office/powerpoint/2010/main" val="4085428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811599"/>
            <a:ext cx="9144000" cy="4450556"/>
          </a:xfrm>
          <a:prstGeom prst="rect">
            <a:avLst/>
          </a:prstGeom>
        </p:spPr>
      </p:pic>
      <p:sp>
        <p:nvSpPr>
          <p:cNvPr id="6" name="Title 1"/>
          <p:cNvSpPr>
            <a:spLocks noGrp="1"/>
          </p:cNvSpPr>
          <p:nvPr>
            <p:ph type="title"/>
          </p:nvPr>
        </p:nvSpPr>
        <p:spPr/>
        <p:txBody>
          <a:bodyPr>
            <a:normAutofit fontScale="90000"/>
          </a:bodyPr>
          <a:lstStyle/>
          <a:p>
            <a:r>
              <a:rPr lang="en-US" dirty="0" smtClean="0"/>
              <a:t>Infrared image of star formation in the M17 nebula</a:t>
            </a:r>
            <a:endParaRPr lang="en-US" dirty="0"/>
          </a:p>
        </p:txBody>
      </p:sp>
      <p:sp>
        <p:nvSpPr>
          <p:cNvPr id="7" name="TextBox 6"/>
          <p:cNvSpPr txBox="1"/>
          <p:nvPr/>
        </p:nvSpPr>
        <p:spPr>
          <a:xfrm>
            <a:off x="120146" y="6370870"/>
            <a:ext cx="6311769" cy="400110"/>
          </a:xfrm>
          <a:prstGeom prst="rect">
            <a:avLst/>
          </a:prstGeom>
          <a:noFill/>
        </p:spPr>
        <p:txBody>
          <a:bodyPr wrap="none" rtlCol="0">
            <a:spAutoFit/>
          </a:bodyPr>
          <a:lstStyle/>
          <a:p>
            <a:r>
              <a:rPr lang="en-US" sz="2000" dirty="0" smtClean="0"/>
              <a:t>Dusty regions are bright in infrared but dark in visible light.</a:t>
            </a:r>
            <a:endParaRPr lang="en-US" sz="2000" dirty="0"/>
          </a:p>
        </p:txBody>
      </p:sp>
    </p:spTree>
    <p:extLst>
      <p:ext uri="{BB962C8B-B14F-4D97-AF65-F5344CB8AC3E}">
        <p14:creationId xmlns:p14="http://schemas.microsoft.com/office/powerpoint/2010/main" val="1979886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11_03Figure"/>
          <p:cNvPicPr>
            <a:picLocks noChangeAspect="1" noChangeArrowheads="1"/>
          </p:cNvPicPr>
          <p:nvPr/>
        </p:nvPicPr>
        <p:blipFill>
          <a:blip r:embed="rId2"/>
          <a:srcRect/>
          <a:stretch>
            <a:fillRect/>
          </a:stretch>
        </p:blipFill>
        <p:spPr bwMode="auto">
          <a:xfrm>
            <a:off x="758825" y="514350"/>
            <a:ext cx="7623175" cy="6562725"/>
          </a:xfrm>
          <a:prstGeom prst="rect">
            <a:avLst/>
          </a:prstGeom>
          <a:noFill/>
        </p:spPr>
      </p:pic>
      <p:sp>
        <p:nvSpPr>
          <p:cNvPr id="5" name="Content Placeholder 2"/>
          <p:cNvSpPr txBox="1">
            <a:spLocks/>
          </p:cNvSpPr>
          <p:nvPr/>
        </p:nvSpPr>
        <p:spPr>
          <a:xfrm>
            <a:off x="0" y="0"/>
            <a:ext cx="8991600" cy="6692900"/>
          </a:xfrm>
          <a:prstGeom prst="rect">
            <a:avLst/>
          </a:prstGeom>
        </p:spPr>
        <p:txBody>
          <a:bodyPr vert="horz" lIns="91440" tIns="45720" rIns="91440" bIns="45720" rtlCol="0">
            <a:normAutofit/>
          </a:bodyPr>
          <a:lstStyle/>
          <a:p>
            <a:pPr marL="571500" indent="-571500">
              <a:spcBef>
                <a:spcPct val="20000"/>
              </a:spcBef>
            </a:pPr>
            <a:r>
              <a:rPr lang="en-US" sz="2400" dirty="0" smtClean="0"/>
              <a:t>The same effect is responsible for sunsets</a:t>
            </a:r>
            <a:endParaRPr kumimoji="0" lang="en-US" sz="3200" i="0"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500196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_07FigureA"/>
          <p:cNvPicPr>
            <a:picLocks noChangeAspect="1" noChangeArrowheads="1"/>
          </p:cNvPicPr>
          <p:nvPr/>
        </p:nvPicPr>
        <p:blipFill>
          <a:blip r:embed="rId2"/>
          <a:srcRect/>
          <a:stretch>
            <a:fillRect/>
          </a:stretch>
        </p:blipFill>
        <p:spPr bwMode="auto">
          <a:xfrm rot="16200000">
            <a:off x="2678907" y="-1372393"/>
            <a:ext cx="3840163" cy="6584950"/>
          </a:xfrm>
          <a:prstGeom prst="rect">
            <a:avLst/>
          </a:prstGeom>
          <a:noFill/>
        </p:spPr>
      </p:pic>
      <p:pic>
        <p:nvPicPr>
          <p:cNvPr id="6" name="Picture 4" descr="11_08Figure"/>
          <p:cNvPicPr>
            <a:picLocks noChangeAspect="1" noChangeArrowheads="1"/>
          </p:cNvPicPr>
          <p:nvPr/>
        </p:nvPicPr>
        <p:blipFill>
          <a:blip r:embed="rId3"/>
          <a:srcRect/>
          <a:stretch>
            <a:fillRect/>
          </a:stretch>
        </p:blipFill>
        <p:spPr bwMode="auto">
          <a:xfrm>
            <a:off x="675483" y="3848100"/>
            <a:ext cx="7278972" cy="3167063"/>
          </a:xfrm>
          <a:prstGeom prst="rect">
            <a:avLst/>
          </a:prstGeom>
          <a:noFill/>
        </p:spPr>
      </p:pic>
      <p:sp>
        <p:nvSpPr>
          <p:cNvPr id="7" name="TextBox 6"/>
          <p:cNvSpPr txBox="1"/>
          <p:nvPr/>
        </p:nvSpPr>
        <p:spPr>
          <a:xfrm>
            <a:off x="1306513" y="1219200"/>
            <a:ext cx="1995483" cy="369332"/>
          </a:xfrm>
          <a:prstGeom prst="rect">
            <a:avLst/>
          </a:prstGeom>
          <a:noFill/>
        </p:spPr>
        <p:txBody>
          <a:bodyPr wrap="none" rtlCol="0">
            <a:spAutoFit/>
          </a:bodyPr>
          <a:lstStyle/>
          <a:p>
            <a:r>
              <a:rPr lang="en-US" dirty="0" smtClean="0">
                <a:solidFill>
                  <a:schemeClr val="bg1"/>
                </a:solidFill>
              </a:rPr>
              <a:t>Scattered blue light</a:t>
            </a:r>
            <a:endParaRPr lang="en-US" dirty="0">
              <a:solidFill>
                <a:schemeClr val="bg1"/>
              </a:solidFill>
            </a:endParaRPr>
          </a:p>
        </p:txBody>
      </p:sp>
      <p:sp>
        <p:nvSpPr>
          <p:cNvPr id="8" name="TextBox 7"/>
          <p:cNvSpPr txBox="1"/>
          <p:nvPr/>
        </p:nvSpPr>
        <p:spPr>
          <a:xfrm>
            <a:off x="5028345" y="341868"/>
            <a:ext cx="2223686" cy="369332"/>
          </a:xfrm>
          <a:prstGeom prst="rect">
            <a:avLst/>
          </a:prstGeom>
          <a:noFill/>
        </p:spPr>
        <p:txBody>
          <a:bodyPr wrap="none" rtlCol="0">
            <a:spAutoFit/>
          </a:bodyPr>
          <a:lstStyle/>
          <a:p>
            <a:r>
              <a:rPr lang="en-US" dirty="0" smtClean="0">
                <a:solidFill>
                  <a:schemeClr val="bg1"/>
                </a:solidFill>
              </a:rPr>
              <a:t>Un-scattered red light</a:t>
            </a:r>
            <a:endParaRPr lang="en-US" dirty="0">
              <a:solidFill>
                <a:schemeClr val="bg1"/>
              </a:solidFill>
            </a:endParaRPr>
          </a:p>
        </p:txBody>
      </p:sp>
      <p:sp>
        <p:nvSpPr>
          <p:cNvPr id="2" name="TextBox 1"/>
          <p:cNvSpPr txBox="1"/>
          <p:nvPr/>
        </p:nvSpPr>
        <p:spPr>
          <a:xfrm>
            <a:off x="1632857" y="1868714"/>
            <a:ext cx="1977572" cy="369332"/>
          </a:xfrm>
          <a:prstGeom prst="rect">
            <a:avLst/>
          </a:prstGeom>
          <a:noFill/>
        </p:spPr>
        <p:txBody>
          <a:bodyPr wrap="square" rtlCol="0">
            <a:spAutoFit/>
          </a:bodyPr>
          <a:lstStyle/>
          <a:p>
            <a:r>
              <a:rPr lang="en-US" dirty="0" smtClean="0">
                <a:solidFill>
                  <a:schemeClr val="bg1"/>
                </a:solidFill>
              </a:rPr>
              <a:t>Reflection nebula</a:t>
            </a:r>
            <a:endParaRPr lang="en-US" dirty="0">
              <a:solidFill>
                <a:schemeClr val="bg1"/>
              </a:solidFill>
            </a:endParaRPr>
          </a:p>
        </p:txBody>
      </p:sp>
      <p:sp>
        <p:nvSpPr>
          <p:cNvPr id="9" name="TextBox 8"/>
          <p:cNvSpPr txBox="1"/>
          <p:nvPr/>
        </p:nvSpPr>
        <p:spPr>
          <a:xfrm>
            <a:off x="5274459" y="678934"/>
            <a:ext cx="1977572" cy="369332"/>
          </a:xfrm>
          <a:prstGeom prst="rect">
            <a:avLst/>
          </a:prstGeom>
          <a:noFill/>
        </p:spPr>
        <p:txBody>
          <a:bodyPr wrap="square" rtlCol="0">
            <a:spAutoFit/>
          </a:bodyPr>
          <a:lstStyle/>
          <a:p>
            <a:r>
              <a:rPr lang="en-US" dirty="0" smtClean="0">
                <a:solidFill>
                  <a:schemeClr val="bg1"/>
                </a:solidFill>
              </a:rPr>
              <a:t>Emission nebula</a:t>
            </a:r>
            <a:endParaRPr lang="en-US" dirty="0">
              <a:solidFill>
                <a:schemeClr val="bg1"/>
              </a:solidFill>
            </a:endParaRPr>
          </a:p>
        </p:txBody>
      </p:sp>
    </p:spTree>
    <p:extLst>
      <p:ext uri="{BB962C8B-B14F-4D97-AF65-F5344CB8AC3E}">
        <p14:creationId xmlns:p14="http://schemas.microsoft.com/office/powerpoint/2010/main" val="40641713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76200"/>
            <a:ext cx="8712200" cy="6692900"/>
          </a:xfrm>
          <a:prstGeom prst="rect">
            <a:avLst/>
          </a:prstGeom>
        </p:spPr>
        <p:txBody>
          <a:bodyPr vert="horz" lIns="91440" tIns="45720" rIns="91440" bIns="45720" rtlCol="0">
            <a:normAutofit/>
          </a:bodyPr>
          <a:lstStyle/>
          <a:p>
            <a:pPr marL="571500" indent="-571500">
              <a:spcBef>
                <a:spcPct val="20000"/>
              </a:spcBef>
            </a:pPr>
            <a:endParaRPr lang="en-US" sz="3200" dirty="0"/>
          </a:p>
        </p:txBody>
      </p:sp>
      <p:pic>
        <p:nvPicPr>
          <p:cNvPr id="2" name="Picture 1"/>
          <p:cNvPicPr>
            <a:picLocks noChangeAspect="1"/>
          </p:cNvPicPr>
          <p:nvPr/>
        </p:nvPicPr>
        <p:blipFill>
          <a:blip r:embed="rId2"/>
          <a:stretch>
            <a:fillRect/>
          </a:stretch>
        </p:blipFill>
        <p:spPr>
          <a:xfrm>
            <a:off x="0" y="1586806"/>
            <a:ext cx="6836218" cy="5182294"/>
          </a:xfrm>
          <a:prstGeom prst="rect">
            <a:avLst/>
          </a:prstGeom>
        </p:spPr>
      </p:pic>
      <p:pic>
        <p:nvPicPr>
          <p:cNvPr id="3" name="Picture 2"/>
          <p:cNvPicPr>
            <a:picLocks noChangeAspect="1"/>
          </p:cNvPicPr>
          <p:nvPr/>
        </p:nvPicPr>
        <p:blipFill>
          <a:blip r:embed="rId3"/>
          <a:stretch>
            <a:fillRect/>
          </a:stretch>
        </p:blipFill>
        <p:spPr>
          <a:xfrm>
            <a:off x="4860516" y="0"/>
            <a:ext cx="4283483" cy="3212613"/>
          </a:xfrm>
          <a:prstGeom prst="rect">
            <a:avLst/>
          </a:prstGeom>
        </p:spPr>
      </p:pic>
      <p:sp>
        <p:nvSpPr>
          <p:cNvPr id="5" name="TextBox 4"/>
          <p:cNvSpPr txBox="1"/>
          <p:nvPr/>
        </p:nvSpPr>
        <p:spPr>
          <a:xfrm>
            <a:off x="228600" y="268702"/>
            <a:ext cx="4387670" cy="1384995"/>
          </a:xfrm>
          <a:prstGeom prst="rect">
            <a:avLst/>
          </a:prstGeom>
          <a:noFill/>
        </p:spPr>
        <p:txBody>
          <a:bodyPr wrap="square" rtlCol="0">
            <a:spAutoFit/>
          </a:bodyPr>
          <a:lstStyle/>
          <a:p>
            <a:r>
              <a:rPr lang="en-US" sz="2800" dirty="0" smtClean="0"/>
              <a:t>The reflection nebula is blue for the same reason the sky is blue.</a:t>
            </a:r>
            <a:endParaRPr lang="en-US" sz="2800" dirty="0"/>
          </a:p>
        </p:txBody>
      </p:sp>
    </p:spTree>
    <p:extLst>
      <p:ext uri="{BB962C8B-B14F-4D97-AF65-F5344CB8AC3E}">
        <p14:creationId xmlns:p14="http://schemas.microsoft.com/office/powerpoint/2010/main" val="20877854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1" y="304800"/>
            <a:ext cx="8623299" cy="4524316"/>
          </a:xfrm>
          <a:prstGeom prst="rect">
            <a:avLst/>
          </a:prstGeom>
          <a:noFill/>
        </p:spPr>
        <p:txBody>
          <a:bodyPr wrap="square" rtlCol="0">
            <a:spAutoFit/>
          </a:bodyPr>
          <a:lstStyle/>
          <a:p>
            <a:r>
              <a:rPr lang="en-US" sz="3600" dirty="0" smtClean="0"/>
              <a:t>From the masses of stars, one can understand the main sequence. </a:t>
            </a:r>
          </a:p>
          <a:p>
            <a:endParaRPr lang="en-US" sz="3600" dirty="0" smtClean="0"/>
          </a:p>
          <a:p>
            <a:r>
              <a:rPr lang="en-US" sz="3600" dirty="0" smtClean="0"/>
              <a:t>What determines where on the main sequence a star will be when it forms? </a:t>
            </a:r>
          </a:p>
          <a:p>
            <a:endParaRPr lang="en-US" sz="3600" dirty="0" smtClean="0"/>
          </a:p>
          <a:p>
            <a:r>
              <a:rPr lang="en-US" sz="3600" b="1" u="sng" dirty="0" smtClean="0">
                <a:solidFill>
                  <a:srgbClr val="FF0000"/>
                </a:solidFill>
              </a:rPr>
              <a:t>Stars on the main sequence are only distinguished by their mass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RT\CH20\F20_1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099" name="Text Box 3"/>
          <p:cNvSpPr txBox="1">
            <a:spLocks noChangeArrowheads="1"/>
          </p:cNvSpPr>
          <p:nvPr/>
        </p:nvSpPr>
        <p:spPr bwMode="auto">
          <a:xfrm>
            <a:off x="762000" y="228600"/>
            <a:ext cx="7467600" cy="641350"/>
          </a:xfrm>
          <a:prstGeom prst="rect">
            <a:avLst/>
          </a:prstGeom>
          <a:noFill/>
          <a:ln w="9525">
            <a:noFill/>
            <a:miter lim="800000"/>
            <a:headEnd/>
            <a:tailEnd/>
          </a:ln>
          <a:effectLst/>
        </p:spPr>
        <p:txBody>
          <a:bodyPr>
            <a:spAutoFit/>
          </a:bodyPr>
          <a:lstStyle/>
          <a:p>
            <a:pPr algn="ctr">
              <a:spcBef>
                <a:spcPct val="50000"/>
              </a:spcBef>
            </a:pPr>
            <a:r>
              <a:rPr lang="en-US" sz="3600">
                <a:solidFill>
                  <a:srgbClr val="FFFF00"/>
                </a:solidFill>
              </a:rPr>
              <a:t>The Eagle Nebula (M16)</a:t>
            </a:r>
            <a:endParaRPr lang="en-US" sz="3600"/>
          </a:p>
        </p:txBody>
      </p:sp>
      <p:grpSp>
        <p:nvGrpSpPr>
          <p:cNvPr id="2" name="Group 6"/>
          <p:cNvGrpSpPr>
            <a:grpSpLocks/>
          </p:cNvGrpSpPr>
          <p:nvPr/>
        </p:nvGrpSpPr>
        <p:grpSpPr bwMode="auto">
          <a:xfrm>
            <a:off x="533400" y="6324600"/>
            <a:ext cx="7924800" cy="641350"/>
            <a:chOff x="336" y="3984"/>
            <a:chExt cx="4992" cy="404"/>
          </a:xfrm>
        </p:grpSpPr>
        <p:sp>
          <p:nvSpPr>
            <p:cNvPr id="4100" name="Line 4"/>
            <p:cNvSpPr>
              <a:spLocks noChangeShapeType="1"/>
            </p:cNvSpPr>
            <p:nvPr/>
          </p:nvSpPr>
          <p:spPr bwMode="auto">
            <a:xfrm>
              <a:off x="336" y="3984"/>
              <a:ext cx="4992" cy="0"/>
            </a:xfrm>
            <a:prstGeom prst="line">
              <a:avLst/>
            </a:prstGeom>
            <a:noFill/>
            <a:ln w="9525">
              <a:solidFill>
                <a:srgbClr val="FFFF00"/>
              </a:solidFill>
              <a:round/>
              <a:headEnd/>
              <a:tailEnd/>
            </a:ln>
            <a:effectLst/>
          </p:spPr>
          <p:txBody>
            <a:bodyPr/>
            <a:lstStyle/>
            <a:p>
              <a:endParaRPr lang="en-US"/>
            </a:p>
          </p:txBody>
        </p:sp>
        <p:sp>
          <p:nvSpPr>
            <p:cNvPr id="4101" name="Text Box 5"/>
            <p:cNvSpPr txBox="1">
              <a:spLocks noChangeArrowheads="1"/>
            </p:cNvSpPr>
            <p:nvPr/>
          </p:nvSpPr>
          <p:spPr bwMode="auto">
            <a:xfrm>
              <a:off x="2496" y="3984"/>
              <a:ext cx="1344" cy="404"/>
            </a:xfrm>
            <a:prstGeom prst="rect">
              <a:avLst/>
            </a:prstGeom>
            <a:noFill/>
            <a:ln w="9525">
              <a:noFill/>
              <a:miter lim="800000"/>
              <a:headEnd/>
              <a:tailEnd/>
            </a:ln>
            <a:effectLst/>
          </p:spPr>
          <p:txBody>
            <a:bodyPr>
              <a:spAutoFit/>
            </a:bodyPr>
            <a:lstStyle/>
            <a:p>
              <a:pPr algn="ctr">
                <a:spcBef>
                  <a:spcPct val="50000"/>
                </a:spcBef>
              </a:pPr>
              <a:r>
                <a:rPr lang="en-US" sz="3600">
                  <a:solidFill>
                    <a:srgbClr val="FFFF00"/>
                  </a:solidFill>
                </a:rPr>
                <a:t>50 ly</a:t>
              </a:r>
            </a:p>
          </p:txBody>
        </p:sp>
      </p:grpSp>
    </p:spTree>
    <p:extLst>
      <p:ext uri="{BB962C8B-B14F-4D97-AF65-F5344CB8AC3E}">
        <p14:creationId xmlns:p14="http://schemas.microsoft.com/office/powerpoint/2010/main" val="8207504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3600" y="0"/>
            <a:ext cx="4470400" cy="6858000"/>
          </a:xfrm>
          <a:prstGeom prst="rect">
            <a:avLst/>
          </a:prstGeom>
          <a:solidFill>
            <a:schemeClr val="tx1"/>
          </a:solidFill>
        </p:spPr>
        <p:txBody>
          <a:bodyPr wrap="square" rtlCol="0">
            <a:spAutoFit/>
          </a:bodyPr>
          <a:lstStyle/>
          <a:p>
            <a:endParaRPr lang="en-US" dirty="0"/>
          </a:p>
        </p:txBody>
      </p:sp>
      <p:pic>
        <p:nvPicPr>
          <p:cNvPr id="13314" name="Picture 2" descr="C:\John\103\images\eagle_pillars.jpg"/>
          <p:cNvPicPr>
            <a:picLocks noChangeAspect="1" noChangeArrowheads="1"/>
          </p:cNvPicPr>
          <p:nvPr/>
        </p:nvPicPr>
        <p:blipFill>
          <a:blip r:embed="rId2" cstate="print"/>
          <a:srcRect/>
          <a:stretch>
            <a:fillRect/>
          </a:stretch>
        </p:blipFill>
        <p:spPr bwMode="auto">
          <a:xfrm>
            <a:off x="0" y="-31750"/>
            <a:ext cx="7010400" cy="6889750"/>
          </a:xfrm>
          <a:prstGeom prst="rect">
            <a:avLst/>
          </a:prstGeom>
          <a:noFill/>
          <a:ln>
            <a:noFill/>
          </a:ln>
        </p:spPr>
      </p:pic>
      <p:sp>
        <p:nvSpPr>
          <p:cNvPr id="13315" name="Text Box 3"/>
          <p:cNvSpPr txBox="1">
            <a:spLocks noChangeArrowheads="1"/>
          </p:cNvSpPr>
          <p:nvPr/>
        </p:nvSpPr>
        <p:spPr bwMode="auto">
          <a:xfrm>
            <a:off x="2654300" y="-31750"/>
            <a:ext cx="6489700" cy="2308324"/>
          </a:xfrm>
          <a:prstGeom prst="rect">
            <a:avLst/>
          </a:prstGeom>
          <a:noFill/>
          <a:ln w="9525">
            <a:noFill/>
            <a:miter lim="800000"/>
            <a:headEnd/>
            <a:tailEnd/>
          </a:ln>
          <a:effectLst/>
        </p:spPr>
        <p:txBody>
          <a:bodyPr wrap="square">
            <a:spAutoFit/>
          </a:bodyPr>
          <a:lstStyle/>
          <a:p>
            <a:pPr>
              <a:spcBef>
                <a:spcPct val="50000"/>
              </a:spcBef>
            </a:pPr>
            <a:r>
              <a:rPr lang="en-US" sz="3600" dirty="0" smtClean="0">
                <a:solidFill>
                  <a:srgbClr val="FFFF00"/>
                </a:solidFill>
              </a:rPr>
              <a:t>Close-up </a:t>
            </a:r>
            <a:r>
              <a:rPr lang="en-US" sz="3600" dirty="0">
                <a:solidFill>
                  <a:srgbClr val="FFFF00"/>
                </a:solidFill>
              </a:rPr>
              <a:t>of the Eagle nebula.  The pillars are molecular clouds, nurseries  that partly hide their newborn </a:t>
            </a:r>
            <a:r>
              <a:rPr lang="en-US" sz="3600" dirty="0" err="1">
                <a:solidFill>
                  <a:srgbClr val="FFFF00"/>
                </a:solidFill>
              </a:rPr>
              <a:t>protostars</a:t>
            </a:r>
            <a:r>
              <a:rPr lang="en-US" sz="3600" dirty="0">
                <a:solidFill>
                  <a:srgbClr val="FFFF00"/>
                </a:solidFill>
              </a:rPr>
              <a:t> </a:t>
            </a:r>
          </a:p>
        </p:txBody>
      </p:sp>
    </p:spTree>
    <p:extLst>
      <p:ext uri="{BB962C8B-B14F-4D97-AF65-F5344CB8AC3E}">
        <p14:creationId xmlns:p14="http://schemas.microsoft.com/office/powerpoint/2010/main" val="3246730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1028" descr="C:\103\star_neb\M16detail.jpg"/>
          <p:cNvPicPr>
            <a:picLocks noChangeAspect="1" noChangeArrowheads="1"/>
          </p:cNvPicPr>
          <p:nvPr/>
        </p:nvPicPr>
        <p:blipFill>
          <a:blip r:embed="rId2" cstate="print"/>
          <a:srcRect/>
          <a:stretch>
            <a:fillRect/>
          </a:stretch>
        </p:blipFill>
        <p:spPr bwMode="auto">
          <a:xfrm>
            <a:off x="762000" y="0"/>
            <a:ext cx="7105650" cy="7926388"/>
          </a:xfrm>
          <a:prstGeom prst="rect">
            <a:avLst/>
          </a:prstGeom>
          <a:noFill/>
        </p:spPr>
      </p:pic>
    </p:spTree>
    <p:extLst>
      <p:ext uri="{BB962C8B-B14F-4D97-AF65-F5344CB8AC3E}">
        <p14:creationId xmlns:p14="http://schemas.microsoft.com/office/powerpoint/2010/main" val="29907043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0200"/>
            <a:ext cx="9144000" cy="6188853"/>
          </a:xfrm>
          <a:prstGeom prst="rect">
            <a:avLst/>
          </a:prstGeom>
        </p:spPr>
      </p:pic>
    </p:spTree>
    <p:extLst>
      <p:ext uri="{BB962C8B-B14F-4D97-AF65-F5344CB8AC3E}">
        <p14:creationId xmlns:p14="http://schemas.microsoft.com/office/powerpoint/2010/main" val="1122093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103\star_neb\RosettaNeb.jpg"/>
          <p:cNvPicPr>
            <a:picLocks noChangeAspect="1" noChangeArrowheads="1"/>
          </p:cNvPicPr>
          <p:nvPr/>
        </p:nvPicPr>
        <p:blipFill>
          <a:blip r:embed="rId2" cstate="print"/>
          <a:srcRect/>
          <a:stretch>
            <a:fillRect/>
          </a:stretch>
        </p:blipFill>
        <p:spPr bwMode="auto">
          <a:xfrm>
            <a:off x="0" y="-6350"/>
            <a:ext cx="9144000" cy="6864350"/>
          </a:xfrm>
          <a:prstGeom prst="rect">
            <a:avLst/>
          </a:prstGeom>
          <a:noFill/>
        </p:spPr>
      </p:pic>
      <p:sp>
        <p:nvSpPr>
          <p:cNvPr id="19459" name="Text Box 3"/>
          <p:cNvSpPr txBox="1">
            <a:spLocks noChangeArrowheads="1"/>
          </p:cNvSpPr>
          <p:nvPr/>
        </p:nvSpPr>
        <p:spPr bwMode="auto">
          <a:xfrm>
            <a:off x="1371600" y="0"/>
            <a:ext cx="6705600" cy="701675"/>
          </a:xfrm>
          <a:prstGeom prst="rect">
            <a:avLst/>
          </a:prstGeom>
          <a:noFill/>
          <a:ln w="9525">
            <a:noFill/>
            <a:miter lim="800000"/>
            <a:headEnd/>
            <a:tailEnd/>
          </a:ln>
          <a:effectLst/>
        </p:spPr>
        <p:txBody>
          <a:bodyPr>
            <a:spAutoFit/>
          </a:bodyPr>
          <a:lstStyle/>
          <a:p>
            <a:pPr algn="ctr">
              <a:spcBef>
                <a:spcPct val="50000"/>
              </a:spcBef>
            </a:pPr>
            <a:r>
              <a:rPr lang="en-US" sz="4000">
                <a:solidFill>
                  <a:srgbClr val="FFFF00"/>
                </a:solidFill>
              </a:rPr>
              <a:t>Rosette Nebula</a:t>
            </a:r>
          </a:p>
        </p:txBody>
      </p:sp>
    </p:spTree>
    <p:extLst>
      <p:ext uri="{BB962C8B-B14F-4D97-AF65-F5344CB8AC3E}">
        <p14:creationId xmlns:p14="http://schemas.microsoft.com/office/powerpoint/2010/main" val="24118385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ART\CH20\F20_26.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11267" name="Text Box 3"/>
          <p:cNvSpPr txBox="1">
            <a:spLocks noChangeArrowheads="1"/>
          </p:cNvSpPr>
          <p:nvPr/>
        </p:nvSpPr>
        <p:spPr bwMode="auto">
          <a:xfrm>
            <a:off x="0" y="0"/>
            <a:ext cx="9144000" cy="2289175"/>
          </a:xfrm>
          <a:prstGeom prst="rect">
            <a:avLst/>
          </a:prstGeom>
          <a:noFill/>
          <a:ln w="9525">
            <a:noFill/>
            <a:miter lim="800000"/>
            <a:headEnd/>
            <a:tailEnd/>
          </a:ln>
          <a:effectLst/>
        </p:spPr>
        <p:txBody>
          <a:bodyPr>
            <a:spAutoFit/>
          </a:bodyPr>
          <a:lstStyle/>
          <a:p>
            <a:pPr>
              <a:spcBef>
                <a:spcPct val="50000"/>
              </a:spcBef>
            </a:pPr>
            <a:r>
              <a:rPr lang="en-US" sz="3600" dirty="0">
                <a:solidFill>
                  <a:schemeClr val="bg1"/>
                </a:solidFill>
              </a:rPr>
              <a:t>Rosette </a:t>
            </a:r>
            <a:r>
              <a:rPr lang="en-US" sz="3600" dirty="0" err="1">
                <a:solidFill>
                  <a:schemeClr val="bg1"/>
                </a:solidFill>
              </a:rPr>
              <a:t>Closeup</a:t>
            </a:r>
            <a:r>
              <a:rPr lang="en-US" sz="3600" dirty="0">
                <a:solidFill>
                  <a:schemeClr val="bg1"/>
                </a:solidFill>
              </a:rPr>
              <a:t>: Newly formed O and B stars have heated the center of this cloud, and the pressure of their starlight has blown gas away from the center.</a:t>
            </a:r>
            <a:endParaRPr lang="en-US" dirty="0">
              <a:solidFill>
                <a:schemeClr val="bg1"/>
              </a:solidFill>
            </a:endParaRPr>
          </a:p>
        </p:txBody>
      </p:sp>
    </p:spTree>
    <p:extLst>
      <p:ext uri="{BB962C8B-B14F-4D97-AF65-F5344CB8AC3E}">
        <p14:creationId xmlns:p14="http://schemas.microsoft.com/office/powerpoint/2010/main" val="127041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11_19Figure"/>
          <p:cNvPicPr>
            <a:picLocks noChangeAspect="1" noChangeArrowheads="1"/>
          </p:cNvPicPr>
          <p:nvPr/>
        </p:nvPicPr>
        <p:blipFill>
          <a:blip r:embed="rId2"/>
          <a:srcRect/>
          <a:stretch>
            <a:fillRect/>
          </a:stretch>
        </p:blipFill>
        <p:spPr bwMode="auto">
          <a:xfrm>
            <a:off x="296863" y="342900"/>
            <a:ext cx="8548687" cy="6170613"/>
          </a:xfrm>
          <a:prstGeom prst="rect">
            <a:avLst/>
          </a:prstGeom>
          <a:noFill/>
        </p:spPr>
      </p:pic>
      <p:sp>
        <p:nvSpPr>
          <p:cNvPr id="5" name="Text Box 3"/>
          <p:cNvSpPr txBox="1">
            <a:spLocks noChangeArrowheads="1"/>
          </p:cNvSpPr>
          <p:nvPr/>
        </p:nvSpPr>
        <p:spPr bwMode="auto">
          <a:xfrm>
            <a:off x="0" y="152400"/>
            <a:ext cx="4262437" cy="701675"/>
          </a:xfrm>
          <a:prstGeom prst="rect">
            <a:avLst/>
          </a:prstGeom>
          <a:noFill/>
          <a:ln w="9525">
            <a:noFill/>
            <a:miter lim="800000"/>
            <a:headEnd/>
            <a:tailEnd/>
          </a:ln>
          <a:effectLst/>
        </p:spPr>
        <p:txBody>
          <a:bodyPr wrap="square">
            <a:spAutoFit/>
          </a:bodyPr>
          <a:lstStyle/>
          <a:p>
            <a:pPr algn="ctr">
              <a:spcBef>
                <a:spcPct val="50000"/>
              </a:spcBef>
            </a:pPr>
            <a:r>
              <a:rPr lang="en-US" sz="4000" dirty="0">
                <a:solidFill>
                  <a:srgbClr val="75367A"/>
                </a:solidFill>
              </a:rPr>
              <a:t>Orion Nebula</a:t>
            </a:r>
          </a:p>
        </p:txBody>
      </p:sp>
    </p:spTree>
    <p:extLst>
      <p:ext uri="{BB962C8B-B14F-4D97-AF65-F5344CB8AC3E}">
        <p14:creationId xmlns:p14="http://schemas.microsoft.com/office/powerpoint/2010/main" val="32557668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103\star_neb\orion_bright.jpe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17411" name="Text Box 3"/>
          <p:cNvSpPr txBox="1">
            <a:spLocks noChangeArrowheads="1"/>
          </p:cNvSpPr>
          <p:nvPr/>
        </p:nvSpPr>
        <p:spPr bwMode="auto">
          <a:xfrm>
            <a:off x="1295400" y="-5930"/>
            <a:ext cx="6477000" cy="701675"/>
          </a:xfrm>
          <a:prstGeom prst="rect">
            <a:avLst/>
          </a:prstGeom>
          <a:noFill/>
          <a:ln w="9525">
            <a:noFill/>
            <a:miter lim="800000"/>
            <a:headEnd/>
            <a:tailEnd/>
          </a:ln>
          <a:effectLst/>
        </p:spPr>
        <p:txBody>
          <a:bodyPr>
            <a:spAutoFit/>
          </a:bodyPr>
          <a:lstStyle/>
          <a:p>
            <a:pPr algn="ctr">
              <a:spcBef>
                <a:spcPct val="50000"/>
              </a:spcBef>
            </a:pPr>
            <a:r>
              <a:rPr lang="en-US" sz="4000" dirty="0">
                <a:solidFill>
                  <a:srgbClr val="FFFF00"/>
                </a:solidFill>
              </a:rPr>
              <a:t>Orion Nebula</a:t>
            </a:r>
          </a:p>
        </p:txBody>
      </p:sp>
    </p:spTree>
    <p:extLst>
      <p:ext uri="{BB962C8B-B14F-4D97-AF65-F5344CB8AC3E}">
        <p14:creationId xmlns:p14="http://schemas.microsoft.com/office/powerpoint/2010/main" val="29047755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8240"/>
            <a:ext cx="9144000" cy="3904581"/>
          </a:xfrm>
          <a:prstGeom prst="rect">
            <a:avLst/>
          </a:prstGeom>
        </p:spPr>
      </p:pic>
      <p:sp>
        <p:nvSpPr>
          <p:cNvPr id="3" name="Rectangle 2"/>
          <p:cNvSpPr/>
          <p:nvPr/>
        </p:nvSpPr>
        <p:spPr>
          <a:xfrm>
            <a:off x="549241" y="5074028"/>
            <a:ext cx="8375921" cy="1200328"/>
          </a:xfrm>
          <a:prstGeom prst="rect">
            <a:avLst/>
          </a:prstGeom>
        </p:spPr>
        <p:txBody>
          <a:bodyPr wrap="square">
            <a:spAutoFit/>
          </a:bodyPr>
          <a:lstStyle/>
          <a:p>
            <a:r>
              <a:rPr lang="en-US" sz="2400" dirty="0"/>
              <a:t>Spitzer Space </a:t>
            </a:r>
            <a:r>
              <a:rPr lang="en-US" sz="2400" dirty="0" smtClean="0"/>
              <a:t>Telescope (IR): </a:t>
            </a:r>
            <a:r>
              <a:rPr lang="en-US" sz="2400" dirty="0"/>
              <a:t>Star formation in the Orion </a:t>
            </a:r>
            <a:r>
              <a:rPr lang="en-US" sz="2400" dirty="0" smtClean="0"/>
              <a:t>nebula</a:t>
            </a:r>
          </a:p>
          <a:p>
            <a:endParaRPr lang="en-US" sz="2400" dirty="0"/>
          </a:p>
          <a:p>
            <a:r>
              <a:rPr lang="en-US" sz="2400" dirty="0"/>
              <a:t>Radiation and wind from massive stars blows away gas and dust</a:t>
            </a:r>
          </a:p>
        </p:txBody>
      </p:sp>
    </p:spTree>
    <p:extLst>
      <p:ext uri="{BB962C8B-B14F-4D97-AF65-F5344CB8AC3E}">
        <p14:creationId xmlns:p14="http://schemas.microsoft.com/office/powerpoint/2010/main" val="2912375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411905"/>
            <a:ext cx="7975600" cy="5588000"/>
          </a:xfrm>
          <a:prstGeom prst="rect">
            <a:avLst/>
          </a:prstGeom>
        </p:spPr>
      </p:pic>
      <p:sp>
        <p:nvSpPr>
          <p:cNvPr id="3" name="Rectangle 2"/>
          <p:cNvSpPr/>
          <p:nvPr/>
        </p:nvSpPr>
        <p:spPr>
          <a:xfrm>
            <a:off x="2286000" y="5999905"/>
            <a:ext cx="4572000" cy="461665"/>
          </a:xfrm>
          <a:prstGeom prst="rect">
            <a:avLst/>
          </a:prstGeom>
        </p:spPr>
        <p:txBody>
          <a:bodyPr>
            <a:spAutoFit/>
          </a:bodyPr>
          <a:lstStyle/>
          <a:p>
            <a:r>
              <a:rPr lang="en-US" sz="2400" dirty="0"/>
              <a:t>The Cygnus Wall of Star Formation </a:t>
            </a:r>
          </a:p>
        </p:txBody>
      </p:sp>
    </p:spTree>
    <p:extLst>
      <p:ext uri="{BB962C8B-B14F-4D97-AF65-F5344CB8AC3E}">
        <p14:creationId xmlns:p14="http://schemas.microsoft.com/office/powerpoint/2010/main" val="2356165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_19Figure"/>
          <p:cNvPicPr>
            <a:picLocks noChangeAspect="1" noChangeArrowheads="1"/>
          </p:cNvPicPr>
          <p:nvPr/>
        </p:nvPicPr>
        <p:blipFill>
          <a:blip r:embed="rId2"/>
          <a:srcRect/>
          <a:stretch>
            <a:fillRect/>
          </a:stretch>
        </p:blipFill>
        <p:spPr bwMode="auto">
          <a:xfrm>
            <a:off x="4202084" y="435976"/>
            <a:ext cx="4446616" cy="5907932"/>
          </a:xfrm>
          <a:prstGeom prst="rect">
            <a:avLst/>
          </a:prstGeom>
          <a:noFill/>
        </p:spPr>
      </p:pic>
      <p:sp>
        <p:nvSpPr>
          <p:cNvPr id="3" name="TextBox 2"/>
          <p:cNvSpPr txBox="1"/>
          <p:nvPr/>
        </p:nvSpPr>
        <p:spPr>
          <a:xfrm>
            <a:off x="163485" y="685993"/>
            <a:ext cx="4038599" cy="4832093"/>
          </a:xfrm>
          <a:prstGeom prst="rect">
            <a:avLst/>
          </a:prstGeom>
          <a:noFill/>
        </p:spPr>
        <p:txBody>
          <a:bodyPr wrap="square" rtlCol="0">
            <a:spAutoFit/>
          </a:bodyPr>
          <a:lstStyle/>
          <a:p>
            <a:r>
              <a:rPr lang="en-US" sz="2800" dirty="0" smtClean="0"/>
              <a:t>Stars with small masses are the stars that are low on the main sequence. They burn much more slowly, so they are much dimmer and their surfaces are cooler. Stars with larger masses burn much more quickly and have hotter surfaces (and hotter interiors).</a:t>
            </a:r>
            <a:endParaRPr lang="en-US" sz="2400" dirty="0"/>
          </a:p>
        </p:txBody>
      </p:sp>
      <p:sp>
        <p:nvSpPr>
          <p:cNvPr id="4" name="Oval 3"/>
          <p:cNvSpPr/>
          <p:nvPr/>
        </p:nvSpPr>
        <p:spPr>
          <a:xfrm rot="19869503">
            <a:off x="7466690" y="3140864"/>
            <a:ext cx="1012212" cy="190449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Oval 4"/>
          <p:cNvSpPr/>
          <p:nvPr/>
        </p:nvSpPr>
        <p:spPr>
          <a:xfrm rot="19869503">
            <a:off x="5407508" y="919062"/>
            <a:ext cx="1263483" cy="1979664"/>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p:cNvSpPr txBox="1"/>
          <p:nvPr/>
        </p:nvSpPr>
        <p:spPr>
          <a:xfrm>
            <a:off x="6247610" y="826626"/>
            <a:ext cx="1304446" cy="707886"/>
          </a:xfrm>
          <a:prstGeom prst="rect">
            <a:avLst/>
          </a:prstGeom>
          <a:noFill/>
        </p:spPr>
        <p:txBody>
          <a:bodyPr wrap="square" rtlCol="0">
            <a:spAutoFit/>
          </a:bodyPr>
          <a:lstStyle/>
          <a:p>
            <a:pPr algn="ctr"/>
            <a:r>
              <a:rPr lang="en-US" sz="2000" dirty="0" smtClean="0">
                <a:solidFill>
                  <a:srgbClr val="3366FF"/>
                </a:solidFill>
              </a:rPr>
              <a:t>High mass stars</a:t>
            </a:r>
            <a:endParaRPr lang="en-US" sz="2000" dirty="0">
              <a:solidFill>
                <a:srgbClr val="3366FF"/>
              </a:solidFill>
            </a:endParaRPr>
          </a:p>
        </p:txBody>
      </p:sp>
      <p:sp>
        <p:nvSpPr>
          <p:cNvPr id="7" name="TextBox 6"/>
          <p:cNvSpPr txBox="1"/>
          <p:nvPr/>
        </p:nvSpPr>
        <p:spPr>
          <a:xfrm>
            <a:off x="6194051" y="4102344"/>
            <a:ext cx="1304446" cy="707886"/>
          </a:xfrm>
          <a:prstGeom prst="rect">
            <a:avLst/>
          </a:prstGeom>
          <a:noFill/>
        </p:spPr>
        <p:txBody>
          <a:bodyPr wrap="square" rtlCol="0">
            <a:spAutoFit/>
          </a:bodyPr>
          <a:lstStyle/>
          <a:p>
            <a:pPr algn="ctr"/>
            <a:r>
              <a:rPr lang="en-US" sz="2000" dirty="0" smtClean="0">
                <a:solidFill>
                  <a:srgbClr val="FF0000"/>
                </a:solidFill>
              </a:rPr>
              <a:t>Low mass stars</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1405159"/>
            <a:ext cx="8712200" cy="4292321"/>
          </a:xfrm>
          <a:prstGeom prst="rect">
            <a:avLst/>
          </a:prstGeom>
        </p:spPr>
        <p:txBody>
          <a:bodyPr vert="horz" lIns="91440" tIns="45720" rIns="91440" bIns="45720" rtlCol="0">
            <a:normAutofit/>
          </a:bodyPr>
          <a:lstStyle/>
          <a:p>
            <a:pPr marL="571500" indent="-571500">
              <a:spcBef>
                <a:spcPct val="20000"/>
              </a:spcBef>
            </a:pPr>
            <a:endParaRPr lang="en-US" sz="3200" dirty="0" smtClean="0"/>
          </a:p>
        </p:txBody>
      </p:sp>
      <p:sp>
        <p:nvSpPr>
          <p:cNvPr id="2" name="TextBox 1"/>
          <p:cNvSpPr txBox="1"/>
          <p:nvPr/>
        </p:nvSpPr>
        <p:spPr>
          <a:xfrm>
            <a:off x="228600" y="1405160"/>
            <a:ext cx="8712200" cy="6001642"/>
          </a:xfrm>
          <a:prstGeom prst="rect">
            <a:avLst/>
          </a:prstGeom>
          <a:noFill/>
        </p:spPr>
        <p:txBody>
          <a:bodyPr wrap="square" rtlCol="0">
            <a:spAutoFit/>
          </a:bodyPr>
          <a:lstStyle/>
          <a:p>
            <a:r>
              <a:rPr lang="en-US" sz="3200" dirty="0" smtClean="0"/>
              <a:t>The clouds also give off radiation at </a:t>
            </a:r>
            <a:r>
              <a:rPr lang="en-US" sz="3200" b="1" dirty="0" smtClean="0"/>
              <a:t>radio </a:t>
            </a:r>
            <a:r>
              <a:rPr lang="en-US" sz="3200" dirty="0" smtClean="0"/>
              <a:t>wavelengths.  This happens via two methods:</a:t>
            </a:r>
          </a:p>
          <a:p>
            <a:endParaRPr lang="en-US" sz="3200" dirty="0"/>
          </a:p>
          <a:p>
            <a:pPr marL="457200" indent="-457200">
              <a:buFont typeface="Arial"/>
              <a:buChar char="•"/>
            </a:pPr>
            <a:r>
              <a:rPr lang="en-US" sz="3200" dirty="0" smtClean="0"/>
              <a:t>Molecular radio lines: works best for the densest clouds</a:t>
            </a:r>
          </a:p>
          <a:p>
            <a:pPr marL="457200" indent="-457200">
              <a:buFont typeface="Arial"/>
              <a:buChar char="•"/>
            </a:pPr>
            <a:endParaRPr lang="en-US" sz="3200" dirty="0"/>
          </a:p>
          <a:p>
            <a:pPr marL="457200" indent="-457200">
              <a:buFont typeface="Arial"/>
              <a:buChar char="•"/>
            </a:pPr>
            <a:r>
              <a:rPr lang="en-US" sz="3200" dirty="0" smtClean="0"/>
              <a:t>21 cm radiation from hydrogen</a:t>
            </a:r>
          </a:p>
          <a:p>
            <a:pPr marL="457200" indent="-457200">
              <a:buFont typeface="Arial"/>
              <a:buChar char="•"/>
            </a:pPr>
            <a:endParaRPr lang="en-US" sz="3200" dirty="0"/>
          </a:p>
          <a:p>
            <a:r>
              <a:rPr lang="en-US" sz="3200" dirty="0" smtClean="0"/>
              <a:t>Gas radio emission allows you to map the gas without looking at emission from stars.  </a:t>
            </a:r>
          </a:p>
          <a:p>
            <a:endParaRPr lang="en-US" sz="3200" dirty="0"/>
          </a:p>
          <a:p>
            <a:pPr marL="457200" indent="-457200">
              <a:buFont typeface="Arial"/>
              <a:buChar char="•"/>
            </a:pPr>
            <a:endParaRPr lang="en-US" sz="3200" dirty="0"/>
          </a:p>
        </p:txBody>
      </p:sp>
      <p:sp>
        <p:nvSpPr>
          <p:cNvPr id="3" name="TextBox 2"/>
          <p:cNvSpPr txBox="1"/>
          <p:nvPr/>
        </p:nvSpPr>
        <p:spPr>
          <a:xfrm>
            <a:off x="1845107" y="394705"/>
            <a:ext cx="5453787" cy="707886"/>
          </a:xfrm>
          <a:prstGeom prst="rect">
            <a:avLst/>
          </a:prstGeom>
          <a:noFill/>
        </p:spPr>
        <p:txBody>
          <a:bodyPr wrap="none" rtlCol="0">
            <a:spAutoFit/>
          </a:bodyPr>
          <a:lstStyle/>
          <a:p>
            <a:r>
              <a:rPr lang="en-US" sz="4000" b="1" dirty="0" smtClean="0"/>
              <a:t>Radio Emission from Gas</a:t>
            </a:r>
            <a:endParaRPr lang="en-US" sz="4000" b="1" dirty="0"/>
          </a:p>
        </p:txBody>
      </p:sp>
    </p:spTree>
    <p:extLst>
      <p:ext uri="{BB962C8B-B14F-4D97-AF65-F5344CB8AC3E}">
        <p14:creationId xmlns:p14="http://schemas.microsoft.com/office/powerpoint/2010/main" val="135974120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Molecular Gas</a:t>
            </a:r>
            <a:endParaRPr lang="en-US" dirty="0"/>
          </a:p>
        </p:txBody>
      </p:sp>
      <p:sp>
        <p:nvSpPr>
          <p:cNvPr id="3" name="Content Placeholder 2"/>
          <p:cNvSpPr>
            <a:spLocks noGrp="1"/>
          </p:cNvSpPr>
          <p:nvPr>
            <p:ph idx="1"/>
          </p:nvPr>
        </p:nvSpPr>
        <p:spPr>
          <a:xfrm>
            <a:off x="457200" y="1377107"/>
            <a:ext cx="8229600" cy="5058302"/>
          </a:xfrm>
        </p:spPr>
        <p:txBody>
          <a:bodyPr>
            <a:normAutofit lnSpcReduction="10000"/>
          </a:bodyPr>
          <a:lstStyle/>
          <a:p>
            <a:r>
              <a:rPr lang="en-US" dirty="0" smtClean="0"/>
              <a:t>Stars form in regions where the gas is coldest and densest</a:t>
            </a:r>
          </a:p>
          <a:p>
            <a:r>
              <a:rPr lang="en-US" dirty="0" smtClean="0"/>
              <a:t>Under these conditions, hydrogen forms </a:t>
            </a:r>
            <a:r>
              <a:rPr lang="en-US" b="1" dirty="0" smtClean="0"/>
              <a:t>molecules</a:t>
            </a:r>
          </a:p>
          <a:p>
            <a:r>
              <a:rPr lang="en-US" dirty="0" smtClean="0"/>
              <a:t>Molecular hydrogen gas (two hydrogen atoms bonded together to form a molecule) is hard to see, but it’s usually accompanied by more complex molecules like carbon monoxide (CO)</a:t>
            </a:r>
          </a:p>
          <a:p>
            <a:r>
              <a:rPr lang="en-US" dirty="0" smtClean="0"/>
              <a:t>These more complex molecules have emission lines we can see with radio telescopes</a:t>
            </a:r>
            <a:endParaRPr lang="en-US" dirty="0"/>
          </a:p>
        </p:txBody>
      </p:sp>
    </p:spTree>
    <p:extLst>
      <p:ext uri="{BB962C8B-B14F-4D97-AF65-F5344CB8AC3E}">
        <p14:creationId xmlns:p14="http://schemas.microsoft.com/office/powerpoint/2010/main" val="3231167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76200"/>
            <a:ext cx="8712200" cy="6692900"/>
          </a:xfrm>
          <a:prstGeom prst="rect">
            <a:avLst/>
          </a:prstGeom>
        </p:spPr>
        <p:txBody>
          <a:bodyPr vert="horz" lIns="91440" tIns="45720" rIns="91440" bIns="45720" rtlCol="0">
            <a:normAutofit/>
          </a:bodyPr>
          <a:lstStyle/>
          <a:p>
            <a:pPr marL="571500" indent="-571500">
              <a:spcBef>
                <a:spcPct val="20000"/>
              </a:spcBef>
            </a:pPr>
            <a:endParaRPr lang="en-US" sz="3200" dirty="0" smtClean="0"/>
          </a:p>
        </p:txBody>
      </p:sp>
      <p:sp>
        <p:nvSpPr>
          <p:cNvPr id="2" name="TextBox 1"/>
          <p:cNvSpPr txBox="1"/>
          <p:nvPr/>
        </p:nvSpPr>
        <p:spPr>
          <a:xfrm>
            <a:off x="228600" y="76200"/>
            <a:ext cx="8712200" cy="1569660"/>
          </a:xfrm>
          <a:prstGeom prst="rect">
            <a:avLst/>
          </a:prstGeom>
          <a:noFill/>
        </p:spPr>
        <p:txBody>
          <a:bodyPr wrap="square" rtlCol="0">
            <a:spAutoFit/>
          </a:bodyPr>
          <a:lstStyle/>
          <a:p>
            <a:r>
              <a:rPr lang="en-US" sz="3200" dirty="0" smtClean="0"/>
              <a:t>Molecular lines: like carbon monoxide or CO</a:t>
            </a:r>
          </a:p>
          <a:p>
            <a:endParaRPr lang="en-US" sz="3200" dirty="0"/>
          </a:p>
          <a:p>
            <a:endParaRPr lang="en-US" sz="3200" dirty="0"/>
          </a:p>
        </p:txBody>
      </p:sp>
      <p:pic>
        <p:nvPicPr>
          <p:cNvPr id="3" name="Picture 2"/>
          <p:cNvPicPr>
            <a:picLocks noChangeAspect="1"/>
          </p:cNvPicPr>
          <p:nvPr/>
        </p:nvPicPr>
        <p:blipFill>
          <a:blip r:embed="rId2"/>
          <a:stretch>
            <a:fillRect/>
          </a:stretch>
        </p:blipFill>
        <p:spPr>
          <a:xfrm>
            <a:off x="304801" y="886078"/>
            <a:ext cx="7857176" cy="5971922"/>
          </a:xfrm>
          <a:prstGeom prst="rect">
            <a:avLst/>
          </a:prstGeom>
        </p:spPr>
      </p:pic>
    </p:spTree>
    <p:extLst>
      <p:ext uri="{BB962C8B-B14F-4D97-AF65-F5344CB8AC3E}">
        <p14:creationId xmlns:p14="http://schemas.microsoft.com/office/powerpoint/2010/main" val="4541999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1743_molecularclouds--rgov-800wid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611"/>
            <a:ext cx="9144000" cy="4903470"/>
          </a:xfrm>
          <a:prstGeom prst="rect">
            <a:avLst/>
          </a:prstGeom>
        </p:spPr>
      </p:pic>
      <p:sp>
        <p:nvSpPr>
          <p:cNvPr id="5" name="TextBox 4"/>
          <p:cNvSpPr txBox="1"/>
          <p:nvPr/>
        </p:nvSpPr>
        <p:spPr>
          <a:xfrm>
            <a:off x="205965" y="5212370"/>
            <a:ext cx="8805016" cy="1477328"/>
          </a:xfrm>
          <a:prstGeom prst="rect">
            <a:avLst/>
          </a:prstGeom>
          <a:noFill/>
        </p:spPr>
        <p:txBody>
          <a:bodyPr wrap="square" rtlCol="0">
            <a:spAutoFit/>
          </a:bodyPr>
          <a:lstStyle/>
          <a:p>
            <a:r>
              <a:rPr lang="en-US" dirty="0" smtClean="0"/>
              <a:t>Images </a:t>
            </a:r>
            <a:r>
              <a:rPr lang="en-US" dirty="0"/>
              <a:t>of the Carbon Monoxide (CO) emission tracing the molecular cloud distribution in 8 spiral galaxies. The basic spiral pattern seen in the starlight is also clear in the molecular gas. The blue-to-purple represents the lowest level emission and the red-to-white the brightest</a:t>
            </a:r>
            <a:r>
              <a:rPr lang="en-US" dirty="0" smtClean="0"/>
              <a:t>.</a:t>
            </a:r>
          </a:p>
          <a:p>
            <a:endParaRPr lang="en-US" dirty="0"/>
          </a:p>
          <a:p>
            <a:r>
              <a:rPr lang="en-US" b="1" dirty="0"/>
              <a:t>Credit: </a:t>
            </a:r>
            <a:r>
              <a:rPr lang="en-US" dirty="0"/>
              <a:t>Jin </a:t>
            </a:r>
            <a:r>
              <a:rPr lang="en-US" dirty="0" err="1"/>
              <a:t>Koda</a:t>
            </a:r>
            <a:r>
              <a:rPr lang="en-US" dirty="0"/>
              <a:t>, Stony Brook University</a:t>
            </a:r>
          </a:p>
        </p:txBody>
      </p:sp>
    </p:spTree>
    <p:extLst>
      <p:ext uri="{BB962C8B-B14F-4D97-AF65-F5344CB8AC3E}">
        <p14:creationId xmlns:p14="http://schemas.microsoft.com/office/powerpoint/2010/main" val="964731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 y="1001199"/>
            <a:ext cx="9115108" cy="6950270"/>
          </a:xfrm>
          <a:prstGeom prst="rect">
            <a:avLst/>
          </a:prstGeom>
        </p:spPr>
      </p:pic>
      <p:sp>
        <p:nvSpPr>
          <p:cNvPr id="2" name="Title 1"/>
          <p:cNvSpPr>
            <a:spLocks noGrp="1"/>
          </p:cNvSpPr>
          <p:nvPr>
            <p:ph type="title"/>
          </p:nvPr>
        </p:nvSpPr>
        <p:spPr>
          <a:xfrm>
            <a:off x="188802" y="480542"/>
            <a:ext cx="8736360" cy="1956304"/>
          </a:xfrm>
        </p:spPr>
        <p:txBody>
          <a:bodyPr>
            <a:normAutofit fontScale="90000"/>
          </a:bodyPr>
          <a:lstStyle/>
          <a:p>
            <a:pPr algn="l"/>
            <a:r>
              <a:rPr lang="en-US" sz="3200" dirty="0" smtClean="0"/>
              <a:t>The electron and proton in an atom of neutral hydrogen have </a:t>
            </a:r>
            <a:r>
              <a:rPr lang="en-US" sz="3200" b="1" dirty="0" smtClean="0"/>
              <a:t>spin</a:t>
            </a:r>
            <a:r>
              <a:rPr lang="en-US" sz="3200" dirty="0" smtClean="0"/>
              <a:t>. Their spins can be aligned, or they can point in opposite directions. Sometimes the spin of the electron flips, and when this happens a photon is emitted with wavelength 21 cm. This can be observed in the radio, and is used to map neutral hydrogen gas.</a:t>
            </a:r>
            <a:endParaRPr lang="en-US" sz="3200" dirty="0"/>
          </a:p>
        </p:txBody>
      </p:sp>
      <p:sp>
        <p:nvSpPr>
          <p:cNvPr id="5" name="TextBox 4"/>
          <p:cNvSpPr txBox="1"/>
          <p:nvPr/>
        </p:nvSpPr>
        <p:spPr>
          <a:xfrm>
            <a:off x="188802" y="5381966"/>
            <a:ext cx="2969332" cy="1323439"/>
          </a:xfrm>
          <a:prstGeom prst="rect">
            <a:avLst/>
          </a:prstGeom>
          <a:noFill/>
        </p:spPr>
        <p:txBody>
          <a:bodyPr wrap="square" rtlCol="0">
            <a:spAutoFit/>
          </a:bodyPr>
          <a:lstStyle/>
          <a:p>
            <a:r>
              <a:rPr lang="en-US" sz="4000" b="1" dirty="0" smtClean="0"/>
              <a:t>21 cm radio emission</a:t>
            </a:r>
            <a:endParaRPr lang="en-US" sz="4000" b="1" dirty="0"/>
          </a:p>
        </p:txBody>
      </p:sp>
    </p:spTree>
    <p:extLst>
      <p:ext uri="{BB962C8B-B14F-4D97-AF65-F5344CB8AC3E}">
        <p14:creationId xmlns:p14="http://schemas.microsoft.com/office/powerpoint/2010/main" val="1666342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76200"/>
            <a:ext cx="8712200" cy="6692900"/>
          </a:xfrm>
          <a:prstGeom prst="rect">
            <a:avLst/>
          </a:prstGeom>
        </p:spPr>
        <p:txBody>
          <a:bodyPr vert="horz" lIns="91440" tIns="45720" rIns="91440" bIns="45720" rtlCol="0">
            <a:normAutofit/>
          </a:bodyPr>
          <a:lstStyle/>
          <a:p>
            <a:pPr marL="571500" indent="-571500">
              <a:spcBef>
                <a:spcPct val="20000"/>
              </a:spcBef>
            </a:pPr>
            <a:endParaRPr lang="en-US" sz="3200" dirty="0" smtClean="0"/>
          </a:p>
        </p:txBody>
      </p:sp>
      <p:sp>
        <p:nvSpPr>
          <p:cNvPr id="2" name="TextBox 1"/>
          <p:cNvSpPr txBox="1"/>
          <p:nvPr/>
        </p:nvSpPr>
        <p:spPr>
          <a:xfrm>
            <a:off x="228600" y="76200"/>
            <a:ext cx="8915400" cy="1569660"/>
          </a:xfrm>
          <a:prstGeom prst="rect">
            <a:avLst/>
          </a:prstGeom>
          <a:noFill/>
        </p:spPr>
        <p:txBody>
          <a:bodyPr wrap="square" rtlCol="0">
            <a:spAutoFit/>
          </a:bodyPr>
          <a:lstStyle/>
          <a:p>
            <a:r>
              <a:rPr lang="en-US" sz="3200" dirty="0" smtClean="0"/>
              <a:t>Contours of 21 cm emission overlaid on an IR image</a:t>
            </a:r>
          </a:p>
          <a:p>
            <a:endParaRPr lang="en-US" sz="3200" dirty="0"/>
          </a:p>
          <a:p>
            <a:endParaRPr lang="en-US" sz="3200" dirty="0"/>
          </a:p>
        </p:txBody>
      </p:sp>
      <p:pic>
        <p:nvPicPr>
          <p:cNvPr id="5" name="Picture 4"/>
          <p:cNvPicPr>
            <a:picLocks noChangeAspect="1"/>
          </p:cNvPicPr>
          <p:nvPr/>
        </p:nvPicPr>
        <p:blipFill>
          <a:blip r:embed="rId2"/>
          <a:stretch>
            <a:fillRect/>
          </a:stretch>
        </p:blipFill>
        <p:spPr>
          <a:xfrm>
            <a:off x="2173047" y="635054"/>
            <a:ext cx="5001023" cy="5667826"/>
          </a:xfrm>
          <a:prstGeom prst="rect">
            <a:avLst/>
          </a:prstGeom>
        </p:spPr>
      </p:pic>
      <p:sp>
        <p:nvSpPr>
          <p:cNvPr id="6" name="TextBox 5"/>
          <p:cNvSpPr txBox="1"/>
          <p:nvPr/>
        </p:nvSpPr>
        <p:spPr>
          <a:xfrm>
            <a:off x="228600" y="6302880"/>
            <a:ext cx="8712200" cy="523220"/>
          </a:xfrm>
          <a:prstGeom prst="rect">
            <a:avLst/>
          </a:prstGeom>
          <a:noFill/>
        </p:spPr>
        <p:txBody>
          <a:bodyPr wrap="square" rtlCol="0">
            <a:spAutoFit/>
          </a:bodyPr>
          <a:lstStyle/>
          <a:p>
            <a:pPr algn="ctr"/>
            <a:r>
              <a:rPr lang="en-US" sz="2800" dirty="0" smtClean="0"/>
              <a:t>M51 in 21 cm + IR</a:t>
            </a:r>
            <a:endParaRPr lang="en-US" sz="2800" dirty="0"/>
          </a:p>
        </p:txBody>
      </p:sp>
    </p:spTree>
    <p:extLst>
      <p:ext uri="{BB962C8B-B14F-4D97-AF65-F5344CB8AC3E}">
        <p14:creationId xmlns:p14="http://schemas.microsoft.com/office/powerpoint/2010/main" val="247658304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67657"/>
          </a:xfrm>
          <a:prstGeom prst="rect">
            <a:avLst/>
          </a:prstGeom>
        </p:spPr>
        <p:txBody>
          <a:bodyPr vert="horz" lIns="91440" tIns="45720" rIns="91440" bIns="45720" rtlCol="0">
            <a:normAutofit/>
          </a:bodyPr>
          <a:lstStyle/>
          <a:p>
            <a:pPr marL="571500" indent="-571500">
              <a:spcBef>
                <a:spcPct val="20000"/>
              </a:spcBef>
            </a:pPr>
            <a:endParaRPr lang="en-US" sz="3200" dirty="0" smtClean="0"/>
          </a:p>
        </p:txBody>
      </p:sp>
      <p:sp>
        <p:nvSpPr>
          <p:cNvPr id="4" name="TextBox 3"/>
          <p:cNvSpPr txBox="1"/>
          <p:nvPr/>
        </p:nvSpPr>
        <p:spPr>
          <a:xfrm>
            <a:off x="453571" y="76200"/>
            <a:ext cx="8255000" cy="2246769"/>
          </a:xfrm>
          <a:prstGeom prst="rect">
            <a:avLst/>
          </a:prstGeom>
          <a:noFill/>
        </p:spPr>
        <p:txBody>
          <a:bodyPr wrap="square" rtlCol="0">
            <a:spAutoFit/>
          </a:bodyPr>
          <a:lstStyle/>
          <a:p>
            <a:r>
              <a:rPr lang="en-US" sz="2800" dirty="0" smtClean="0"/>
              <a:t>By mapping gas in CO (molecules) and HI (atomic hydrogen), we know that molecular clouds contain an enormous amount of gas, &gt; 1 million times the mass of the sun. They are also in enormous collections known as molecular cloud complexes</a:t>
            </a:r>
            <a:endParaRPr lang="en-US" sz="2800" dirty="0"/>
          </a:p>
        </p:txBody>
      </p:sp>
      <p:pic>
        <p:nvPicPr>
          <p:cNvPr id="5" name="Picture 4"/>
          <p:cNvPicPr>
            <a:picLocks noChangeAspect="1"/>
          </p:cNvPicPr>
          <p:nvPr/>
        </p:nvPicPr>
        <p:blipFill>
          <a:blip r:embed="rId2"/>
          <a:stretch>
            <a:fillRect/>
          </a:stretch>
        </p:blipFill>
        <p:spPr>
          <a:xfrm>
            <a:off x="1161144" y="2493255"/>
            <a:ext cx="6585858" cy="4364745"/>
          </a:xfrm>
          <a:prstGeom prst="rect">
            <a:avLst/>
          </a:prstGeom>
        </p:spPr>
      </p:pic>
    </p:spTree>
    <p:extLst>
      <p:ext uri="{BB962C8B-B14F-4D97-AF65-F5344CB8AC3E}">
        <p14:creationId xmlns:p14="http://schemas.microsoft.com/office/powerpoint/2010/main" val="11694553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29214"/>
            <a:ext cx="9144000" cy="4524316"/>
          </a:xfrm>
          <a:prstGeom prst="rect">
            <a:avLst/>
          </a:prstGeom>
          <a:noFill/>
        </p:spPr>
        <p:txBody>
          <a:bodyPr wrap="square" rtlCol="0">
            <a:spAutoFit/>
          </a:bodyPr>
          <a:lstStyle/>
          <a:p>
            <a:r>
              <a:rPr lang="en-US" sz="3600" b="1" dirty="0" smtClean="0">
                <a:solidFill>
                  <a:srgbClr val="FF0000"/>
                </a:solidFill>
              </a:rPr>
              <a:t>Stars don’t move along the main sequence </a:t>
            </a:r>
            <a:r>
              <a:rPr lang="en-US" sz="3600" dirty="0" smtClean="0"/>
              <a:t>– that would require them to change their mass.</a:t>
            </a:r>
          </a:p>
          <a:p>
            <a:endParaRPr lang="en-US" sz="3600" dirty="0"/>
          </a:p>
          <a:p>
            <a:r>
              <a:rPr lang="en-US" sz="3600" dirty="0" smtClean="0"/>
              <a:t>Instead they just sit on the main sequence until their time there is up.</a:t>
            </a:r>
          </a:p>
          <a:p>
            <a:endParaRPr lang="en-US" sz="3600" dirty="0"/>
          </a:p>
          <a:p>
            <a:r>
              <a:rPr lang="en-US" sz="3600" dirty="0" smtClean="0"/>
              <a:t>The main sequence is a </a:t>
            </a:r>
            <a:r>
              <a:rPr lang="en-US" sz="3600" dirty="0" err="1" smtClean="0"/>
              <a:t>waystation</a:t>
            </a:r>
            <a:r>
              <a:rPr lang="en-US" sz="3600" dirty="0" smtClean="0"/>
              <a:t>, where stars spend MOST of </a:t>
            </a:r>
            <a:r>
              <a:rPr lang="en-US" sz="3600" smtClean="0"/>
              <a:t>their lives.</a:t>
            </a:r>
            <a:endParaRPr lang="en-US" sz="3600" dirty="0"/>
          </a:p>
        </p:txBody>
      </p:sp>
    </p:spTree>
    <p:extLst>
      <p:ext uri="{BB962C8B-B14F-4D97-AF65-F5344CB8AC3E}">
        <p14:creationId xmlns:p14="http://schemas.microsoft.com/office/powerpoint/2010/main" val="40121304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900" y="368300"/>
            <a:ext cx="8750300" cy="6001642"/>
          </a:xfrm>
          <a:prstGeom prst="rect">
            <a:avLst/>
          </a:prstGeom>
          <a:noFill/>
        </p:spPr>
        <p:txBody>
          <a:bodyPr wrap="square" rtlCol="0">
            <a:spAutoFit/>
          </a:bodyPr>
          <a:lstStyle/>
          <a:p>
            <a:r>
              <a:rPr lang="en-US" sz="3200" dirty="0" smtClean="0"/>
              <a:t>Summary:</a:t>
            </a:r>
          </a:p>
          <a:p>
            <a:endParaRPr lang="en-US" sz="3200" dirty="0" smtClean="0"/>
          </a:p>
          <a:p>
            <a:r>
              <a:rPr lang="en-US" sz="3200" dirty="0" err="1" smtClean="0"/>
              <a:t></a:t>
            </a:r>
            <a:r>
              <a:rPr lang="en-US" sz="3200" dirty="0" smtClean="0"/>
              <a:t> The difference between stars on the main sequence is due to the difference in their </a:t>
            </a:r>
            <a:r>
              <a:rPr lang="en-US" sz="3200" b="1" dirty="0" smtClean="0"/>
              <a:t>masses</a:t>
            </a:r>
            <a:r>
              <a:rPr lang="en-US" sz="3200" dirty="0" smtClean="0"/>
              <a:t>. </a:t>
            </a:r>
          </a:p>
          <a:p>
            <a:endParaRPr lang="en-US" sz="3200" dirty="0" smtClean="0"/>
          </a:p>
          <a:p>
            <a:r>
              <a:rPr lang="en-US" sz="3200" dirty="0" err="1" smtClean="0"/>
              <a:t></a:t>
            </a:r>
            <a:r>
              <a:rPr lang="en-US" sz="3200" dirty="0" smtClean="0"/>
              <a:t> Low mass stars are low on the main sequence, and are much dimmer --- a star of 1/10 of a solar mass is only 1/1000 as bright as the Sun. </a:t>
            </a:r>
          </a:p>
          <a:p>
            <a:endParaRPr lang="en-US" sz="3200" dirty="0" smtClean="0"/>
          </a:p>
          <a:p>
            <a:r>
              <a:rPr lang="en-US" sz="3200" dirty="0" err="1" smtClean="0"/>
              <a:t></a:t>
            </a:r>
            <a:r>
              <a:rPr lang="en-US" sz="3200" dirty="0" smtClean="0"/>
              <a:t> Similarly, high mass stars are high on the main sequence, and are much brighter --- a star of 10 solar masses is 10,000 times brighter than the Sun</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b="1" dirty="0" smtClean="0">
                <a:solidFill>
                  <a:srgbClr val="C00000"/>
                </a:solidFill>
              </a:rPr>
              <a:t>How long does a star live?</a:t>
            </a:r>
            <a:endParaRPr lang="en-US" b="1" dirty="0">
              <a:solidFill>
                <a:srgbClr val="C00000"/>
              </a:solidFill>
            </a:endParaRPr>
          </a:p>
        </p:txBody>
      </p:sp>
      <p:sp>
        <p:nvSpPr>
          <p:cNvPr id="3" name="Content Placeholder 2"/>
          <p:cNvSpPr>
            <a:spLocks noGrp="1"/>
          </p:cNvSpPr>
          <p:nvPr>
            <p:ph idx="1"/>
          </p:nvPr>
        </p:nvSpPr>
        <p:spPr>
          <a:xfrm>
            <a:off x="389259" y="1219200"/>
            <a:ext cx="8365483" cy="4876800"/>
          </a:xfrm>
        </p:spPr>
        <p:txBody>
          <a:bodyPr/>
          <a:lstStyle/>
          <a:p>
            <a:pPr marL="0" indent="0">
              <a:buNone/>
            </a:pPr>
            <a:r>
              <a:rPr lang="en-US" dirty="0" smtClean="0"/>
              <a:t>A star spends nearly all of its life burning hydrogen to helium in its core.   The time it can do that is limited by it supply of hydrogen.  </a:t>
            </a:r>
            <a:endParaRPr lang="en-US" dirty="0" smtClean="0"/>
          </a:p>
          <a:p>
            <a:pPr marL="0" indent="0">
              <a:buNone/>
            </a:pPr>
            <a:endParaRPr lang="en-US" dirty="0"/>
          </a:p>
          <a:p>
            <a:pPr marL="0" indent="0">
              <a:buNone/>
            </a:pPr>
            <a:r>
              <a:rPr lang="en-US" dirty="0" smtClean="0"/>
              <a:t>We will </a:t>
            </a:r>
            <a:r>
              <a:rPr lang="en-US" dirty="0" smtClean="0"/>
              <a:t>figure out </a:t>
            </a:r>
            <a:r>
              <a:rPr lang="en-US" dirty="0" smtClean="0"/>
              <a:t>how </a:t>
            </a:r>
            <a:r>
              <a:rPr lang="en-US" dirty="0" smtClean="0"/>
              <a:t>long it takes the star to fuse the hydrogen in its core to helium.  </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80975" y="3199126"/>
            <a:ext cx="8963025" cy="3327400"/>
            <a:chOff x="114" y="1776"/>
            <a:chExt cx="5646" cy="2096"/>
          </a:xfrm>
        </p:grpSpPr>
        <p:sp>
          <p:nvSpPr>
            <p:cNvPr id="38933" name="Text Box 21"/>
            <p:cNvSpPr txBox="1">
              <a:spLocks noChangeArrowheads="1"/>
            </p:cNvSpPr>
            <p:nvPr/>
          </p:nvSpPr>
          <p:spPr bwMode="auto">
            <a:xfrm>
              <a:off x="114" y="2016"/>
              <a:ext cx="3749" cy="1609"/>
            </a:xfrm>
            <a:prstGeom prst="rect">
              <a:avLst/>
            </a:prstGeom>
            <a:noFill/>
            <a:ln w="9525">
              <a:noFill/>
              <a:miter lim="800000"/>
              <a:headEnd/>
              <a:tailEnd/>
            </a:ln>
            <a:effectLst/>
          </p:spPr>
          <p:txBody>
            <a:bodyPr wrap="square">
              <a:spAutoFit/>
            </a:bodyPr>
            <a:lstStyle/>
            <a:p>
              <a:pPr>
                <a:spcBef>
                  <a:spcPct val="50000"/>
                </a:spcBef>
              </a:pPr>
              <a:r>
                <a:rPr lang="en-US" sz="3200" dirty="0" err="1"/>
                <a:t>Eddington’s</a:t>
              </a:r>
              <a:r>
                <a:rPr lang="en-US" sz="3200" dirty="0"/>
                <a:t> guess (1920):</a:t>
              </a:r>
              <a:r>
                <a:rPr lang="en-US" sz="3200" dirty="0">
                  <a:solidFill>
                    <a:srgbClr val="A50021"/>
                  </a:solidFill>
                </a:rPr>
                <a:t/>
              </a:r>
              <a:br>
                <a:rPr lang="en-US" sz="3200" dirty="0">
                  <a:solidFill>
                    <a:srgbClr val="A50021"/>
                  </a:solidFill>
                </a:rPr>
              </a:br>
              <a:r>
                <a:rPr lang="en-US" sz="3200" dirty="0"/>
                <a:t>Hydrogen can turn into </a:t>
              </a:r>
              <a:r>
                <a:rPr lang="en-US" sz="3200" dirty="0" smtClean="0"/>
                <a:t>helium, and when </a:t>
              </a:r>
              <a:r>
                <a:rPr lang="en-US" sz="3200" dirty="0"/>
                <a:t>it does,  </a:t>
              </a:r>
              <a:r>
                <a:rPr lang="en-US" sz="3200" dirty="0" smtClean="0">
                  <a:solidFill>
                    <a:srgbClr val="800000"/>
                  </a:solidFill>
                </a:rPr>
                <a:t>0.7</a:t>
              </a:r>
              <a:r>
                <a:rPr lang="en-US" sz="3200" dirty="0">
                  <a:solidFill>
                    <a:srgbClr val="800000"/>
                  </a:solidFill>
                </a:rPr>
                <a:t>% </a:t>
              </a:r>
              <a:r>
                <a:rPr lang="en-US" sz="3200" dirty="0" smtClean="0">
                  <a:solidFill>
                    <a:srgbClr val="800000"/>
                  </a:solidFill>
                </a:rPr>
                <a:t>of </a:t>
              </a:r>
              <a:r>
                <a:rPr lang="en-US" sz="3200" dirty="0">
                  <a:solidFill>
                    <a:srgbClr val="800000"/>
                  </a:solidFill>
                </a:rPr>
                <a:t>its mass changes to </a:t>
              </a:r>
              <a:r>
                <a:rPr lang="en-US" sz="3200" dirty="0" smtClean="0">
                  <a:solidFill>
                    <a:srgbClr val="800000"/>
                  </a:solidFill>
                </a:rPr>
                <a:t>energy</a:t>
              </a:r>
              <a:r>
                <a:rPr lang="en-US" sz="3200" dirty="0">
                  <a:solidFill>
                    <a:srgbClr val="A50021"/>
                  </a:solidFill>
                </a:rPr>
                <a:t> </a:t>
              </a:r>
              <a:r>
                <a:rPr lang="en-US" sz="3200" dirty="0" smtClean="0">
                  <a:solidFill>
                    <a:srgbClr val="A50021"/>
                  </a:solidFill>
                </a:rPr>
                <a:t>– and </a:t>
              </a:r>
              <a:r>
                <a:rPr lang="en-US" sz="3200" dirty="0">
                  <a:solidFill>
                    <a:srgbClr val="A50021"/>
                  </a:solidFill>
                </a:rPr>
                <a:t>that energy powers the Sun</a:t>
              </a:r>
            </a:p>
          </p:txBody>
        </p:sp>
        <p:pic>
          <p:nvPicPr>
            <p:cNvPr id="38934" name="Picture 22" descr="C:\103\people\eddington.jpg"/>
            <p:cNvPicPr>
              <a:picLocks noChangeAspect="1" noChangeArrowheads="1"/>
            </p:cNvPicPr>
            <p:nvPr/>
          </p:nvPicPr>
          <p:blipFill>
            <a:blip r:embed="rId3" cstate="print"/>
            <a:srcRect/>
            <a:stretch>
              <a:fillRect/>
            </a:stretch>
          </p:blipFill>
          <p:spPr bwMode="auto">
            <a:xfrm>
              <a:off x="3958" y="1776"/>
              <a:ext cx="1802" cy="2096"/>
            </a:xfrm>
            <a:prstGeom prst="rect">
              <a:avLst/>
            </a:prstGeom>
            <a:noFill/>
          </p:spPr>
        </p:pic>
      </p:grpSp>
      <p:grpSp>
        <p:nvGrpSpPr>
          <p:cNvPr id="3" name="Group 28"/>
          <p:cNvGrpSpPr>
            <a:grpSpLocks/>
          </p:cNvGrpSpPr>
          <p:nvPr/>
        </p:nvGrpSpPr>
        <p:grpSpPr bwMode="auto">
          <a:xfrm>
            <a:off x="304800" y="836926"/>
            <a:ext cx="8534400" cy="2171701"/>
            <a:chOff x="0" y="624"/>
            <a:chExt cx="5376" cy="1368"/>
          </a:xfrm>
        </p:grpSpPr>
        <p:graphicFrame>
          <p:nvGraphicFramePr>
            <p:cNvPr id="38932" name="Object 20"/>
            <p:cNvGraphicFramePr>
              <a:graphicFrameLocks noChangeAspect="1"/>
            </p:cNvGraphicFramePr>
            <p:nvPr>
              <p:extLst>
                <p:ext uri="{D42A27DB-BD31-4B8C-83A1-F6EECF244321}">
                  <p14:modId xmlns:p14="http://schemas.microsoft.com/office/powerpoint/2010/main" val="1695733620"/>
                </p:ext>
              </p:extLst>
            </p:nvPr>
          </p:nvGraphicFramePr>
          <p:xfrm>
            <a:off x="1036" y="1418"/>
            <a:ext cx="3638" cy="574"/>
          </p:xfrm>
          <a:graphic>
            <a:graphicData uri="http://schemas.openxmlformats.org/presentationml/2006/ole">
              <mc:AlternateContent xmlns:mc="http://schemas.openxmlformats.org/markup-compatibility/2006">
                <mc:Choice xmlns:v="urn:schemas-microsoft-com:vml" Requires="v">
                  <p:oleObj spid="_x0000_s253121" name="Equation" r:id="rId4" imgW="1358900" imgH="215900" progId="Equation.3">
                    <p:embed/>
                  </p:oleObj>
                </mc:Choice>
                <mc:Fallback>
                  <p:oleObj name="Equation" r:id="rId4" imgW="1358900" imgH="215900" progId="Equation.3">
                    <p:embed/>
                    <p:pic>
                      <p:nvPicPr>
                        <p:cNvPr id="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 y="1418"/>
                          <a:ext cx="3638" cy="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39" name="Text Box 27"/>
            <p:cNvSpPr txBox="1">
              <a:spLocks noChangeArrowheads="1"/>
            </p:cNvSpPr>
            <p:nvPr/>
          </p:nvSpPr>
          <p:spPr bwMode="auto">
            <a:xfrm>
              <a:off x="0" y="624"/>
              <a:ext cx="5376" cy="679"/>
            </a:xfrm>
            <a:prstGeom prst="rect">
              <a:avLst/>
            </a:prstGeom>
            <a:noFill/>
            <a:ln w="9525">
              <a:noFill/>
              <a:miter lim="800000"/>
              <a:headEnd/>
              <a:tailEnd/>
            </a:ln>
            <a:effectLst/>
          </p:spPr>
          <p:txBody>
            <a:bodyPr>
              <a:spAutoFit/>
            </a:bodyPr>
            <a:lstStyle/>
            <a:p>
              <a:pPr algn="ctr">
                <a:spcBef>
                  <a:spcPct val="50000"/>
                </a:spcBef>
                <a:buClr>
                  <a:srgbClr val="A50021"/>
                </a:buClr>
              </a:pPr>
              <a:r>
                <a:rPr lang="en-US" sz="3200" dirty="0" smtClean="0"/>
                <a:t>The </a:t>
              </a:r>
              <a:r>
                <a:rPr lang="en-US" sz="3200" dirty="0"/>
                <a:t>mass of a </a:t>
              </a:r>
              <a:r>
                <a:rPr lang="en-US" sz="3200" dirty="0" smtClean="0"/>
                <a:t>helium </a:t>
              </a:r>
              <a:r>
                <a:rPr lang="en-US" sz="3200" dirty="0"/>
                <a:t>atom is slightly less than </a:t>
              </a:r>
              <a:r>
                <a:rPr lang="en-US" sz="3200" dirty="0" smtClean="0"/>
                <a:t>the </a:t>
              </a:r>
              <a:r>
                <a:rPr lang="en-US" sz="3200" dirty="0"/>
                <a:t>mass of 4 hydrogen atoms  (by </a:t>
              </a:r>
              <a:r>
                <a:rPr lang="en-US" sz="3200" dirty="0" smtClean="0"/>
                <a:t>0.7</a:t>
              </a:r>
              <a:r>
                <a:rPr lang="en-US" sz="3200" dirty="0"/>
                <a:t>%</a:t>
              </a:r>
              <a:r>
                <a:rPr lang="en-US" sz="3200" dirty="0" smtClean="0"/>
                <a:t>=0.007</a:t>
              </a:r>
              <a:r>
                <a:rPr lang="en-US" sz="3200" dirty="0" smtClean="0"/>
                <a:t>):</a:t>
              </a:r>
              <a:endParaRPr lang="en-US" sz="3200" dirty="0"/>
            </a:p>
          </p:txBody>
        </p:sp>
      </p:grpSp>
      <p:sp>
        <p:nvSpPr>
          <p:cNvPr id="8" name="Rectangle 3"/>
          <p:cNvSpPr>
            <a:spLocks noChangeArrowheads="1"/>
          </p:cNvSpPr>
          <p:nvPr/>
        </p:nvSpPr>
        <p:spPr bwMode="auto">
          <a:xfrm>
            <a:off x="609600" y="-163130"/>
            <a:ext cx="7772400" cy="1143000"/>
          </a:xfrm>
          <a:prstGeom prst="rect">
            <a:avLst/>
          </a:prstGeom>
          <a:noFill/>
          <a:ln w="9525">
            <a:noFill/>
            <a:miter lim="800000"/>
            <a:headEnd/>
            <a:tailEnd/>
          </a:ln>
          <a:effectLst/>
        </p:spPr>
        <p:txBody>
          <a:bodyPr anchor="ctr"/>
          <a:lstStyle/>
          <a:p>
            <a:pPr algn="ctr"/>
            <a:r>
              <a:rPr lang="en-US" sz="4400" b="1" dirty="0" smtClean="0">
                <a:solidFill>
                  <a:schemeClr val="accent2"/>
                </a:solidFill>
              </a:rPr>
              <a:t>Review: The </a:t>
            </a:r>
            <a:r>
              <a:rPr lang="en-US" sz="4400" b="1" dirty="0">
                <a:solidFill>
                  <a:schemeClr val="accent2"/>
                </a:solidFill>
              </a:rPr>
              <a:t>Energy of Starlight</a:t>
            </a:r>
            <a:endParaRPr lang="en-US" sz="4400"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16156</TotalTime>
  <Words>1761</Words>
  <Application>Microsoft Macintosh PowerPoint</Application>
  <PresentationFormat>On-screen Show (4:3)</PresentationFormat>
  <Paragraphs>164</Paragraphs>
  <Slides>56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Equation</vt:lpstr>
      <vt:lpstr>Announcements</vt:lpstr>
      <vt:lpstr>Astronomy 103</vt:lpstr>
      <vt:lpstr>The H-R Diagram</vt:lpstr>
      <vt:lpstr>PowerPoint Presentation</vt:lpstr>
      <vt:lpstr>PowerPoint Presentation</vt:lpstr>
      <vt:lpstr>PowerPoint Presentation</vt:lpstr>
      <vt:lpstr>PowerPoint Presentation</vt:lpstr>
      <vt:lpstr>How long does a star live?</vt:lpstr>
      <vt:lpstr>PowerPoint Presentation</vt:lpstr>
      <vt:lpstr>The lifetime of a star</vt:lpstr>
      <vt:lpstr>The lifetime of a star</vt:lpstr>
      <vt:lpstr>The lifetime of a star</vt:lpstr>
      <vt:lpstr>PowerPoint Presentation</vt:lpstr>
      <vt:lpstr>PowerPoint Presentation</vt:lpstr>
      <vt:lpstr>PowerPoint Presentation</vt:lpstr>
      <vt:lpstr>PowerPoint Presentation</vt:lpstr>
      <vt:lpstr>Lifetime of other stars</vt:lpstr>
      <vt:lpstr>Lifetime of other stars</vt:lpstr>
      <vt:lpstr>PowerPoint Presentation</vt:lpstr>
      <vt:lpstr>Lifetimes of Stars</vt:lpstr>
      <vt:lpstr>What is the luminosity of stars of different masses?</vt:lpstr>
      <vt:lpstr>What is the luminosity of stars of different masses?</vt:lpstr>
      <vt:lpstr>Massive stars burn bright, die young</vt:lpstr>
      <vt:lpstr>PowerPoint Presentation</vt:lpstr>
      <vt:lpstr>Astronomy 103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Visible wavelength image of star formation in the M17 nebula</vt:lpstr>
      <vt:lpstr>Infrared image of star formation in the M17 nebula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 Molecular Gas</vt:lpstr>
      <vt:lpstr>PowerPoint Presentation</vt:lpstr>
      <vt:lpstr>PowerPoint Presentation</vt:lpstr>
      <vt:lpstr>The electron and proton in an atom of neutral hydrogen have spin. Their spins can be aligned, or they can point in opposite directions. Sometimes the spin of the electron flips, and when this happens a photon is emitted with wavelength 21 cm. This can be observed in the radio, and is used to map neutral hydrogen gas.</vt:lpstr>
      <vt:lpstr>PowerPoint Presentation</vt:lpstr>
      <vt:lpstr>PowerPoint Presentation</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cp:lastModifiedBy>
  <cp:revision>516</cp:revision>
  <cp:lastPrinted>2010-10-25T19:26:28Z</cp:lastPrinted>
  <dcterms:created xsi:type="dcterms:W3CDTF">2013-03-01T21:33:12Z</dcterms:created>
  <dcterms:modified xsi:type="dcterms:W3CDTF">2014-03-02T22:13:04Z</dcterms:modified>
</cp:coreProperties>
</file>