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E6B47-0380-3F46-B481-FD6FD346646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9A378-5466-6B46-ACBA-7E8066E5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0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B700D-98F2-2049-83CC-37E3D167E3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3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BB928-B885-FC42-9CCE-06079724B1A1}" type="slidenum">
              <a:rPr lang="en-US"/>
              <a:pPr/>
              <a:t>9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0251E-C45F-DC45-BB37-258D213B4B72}" type="slidenum">
              <a:rPr lang="en-US"/>
              <a:pPr/>
              <a:t>10</a:t>
            </a:fld>
            <a:endParaRPr lang="en-US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Figure 7.14: The Babcock model of the solar magnetic cycle explains the sunspot cycle as a consequence of the sun’s differential rotation gradually winding up the magnetic field.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B700D-98F2-2049-83CC-37E3D167E3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2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8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4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EECD-E1EE-9842-8D38-92580A3380B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D304-5442-9049-BDBA-C0F6E2B2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4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 0714e.jpg                                                      0002EB4BCasper                         BA5763D6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1676400"/>
            <a:ext cx="91408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589838" y="6477000"/>
            <a:ext cx="1481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" charset="0"/>
              </a:rPr>
              <a:t>Fig. 7-14e, p. 122</a:t>
            </a:r>
          </a:p>
        </p:txBody>
      </p:sp>
    </p:spTree>
    <p:extLst>
      <p:ext uri="{BB962C8B-B14F-4D97-AF65-F5344CB8AC3E}">
        <p14:creationId xmlns:p14="http://schemas.microsoft.com/office/powerpoint/2010/main" val="232603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600" dirty="0"/>
              <a:t>Magnetic field lines connect sunspots on the Sun</a:t>
            </a:r>
            <a:r>
              <a:rPr lang="ja-JP" altLang="en-US" sz="2600" dirty="0">
                <a:latin typeface="Arial"/>
              </a:rPr>
              <a:t>’</a:t>
            </a:r>
            <a:r>
              <a:rPr lang="en-US" sz="2600" dirty="0"/>
              <a:t>s photosphere</a:t>
            </a:r>
            <a:endParaRPr lang="en-US" dirty="0"/>
          </a:p>
        </p:txBody>
      </p:sp>
      <p:pic>
        <p:nvPicPr>
          <p:cNvPr id="18435" name="Picture 3" descr="F09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2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Solar magnetic fields also create other atmospheric phenomena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819400" cy="1981200"/>
          </a:xfrm>
        </p:spPr>
        <p:txBody>
          <a:bodyPr/>
          <a:lstStyle/>
          <a:p>
            <a:r>
              <a:rPr lang="en-US"/>
              <a:t>prominences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22532" name="Picture 4" descr="F09-1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472440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4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Solar magnetic fields also create other atmospheric phenomena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819400" cy="1981200"/>
          </a:xfrm>
        </p:spPr>
        <p:txBody>
          <a:bodyPr/>
          <a:lstStyle/>
          <a:p>
            <a:r>
              <a:rPr lang="en-US"/>
              <a:t>prominences</a:t>
            </a:r>
          </a:p>
          <a:p>
            <a:r>
              <a:rPr lang="en-US"/>
              <a:t>solar flares</a:t>
            </a:r>
          </a:p>
        </p:txBody>
      </p:sp>
      <p:pic>
        <p:nvPicPr>
          <p:cNvPr id="23556" name="Picture 4" descr="F09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523240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7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772400" y="914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819400" y="15240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35 days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696200" y="762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35 days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029200" y="3352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25 days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96200" y="5334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25 days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200400" y="3352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27 days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1333" y="152400"/>
            <a:ext cx="445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Solar Flare in action</a:t>
            </a:r>
            <a:endParaRPr lang="en-US" sz="2800" dirty="0"/>
          </a:p>
        </p:txBody>
      </p:sp>
      <p:pic>
        <p:nvPicPr>
          <p:cNvPr id="4" name="Solar flare caught on camera [SaveYouTube.com]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599" y="762000"/>
            <a:ext cx="8128001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599" y="5701554"/>
            <a:ext cx="81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Temperature in the flares can reach 100 Million K.</a:t>
            </a:r>
          </a:p>
          <a:p>
            <a:r>
              <a:rPr lang="en-US" sz="3000" dirty="0" smtClean="0"/>
              <a:t>Gas is blown out – </a:t>
            </a:r>
            <a:r>
              <a:rPr lang="en-US" sz="3000" dirty="0" err="1" smtClean="0"/>
              <a:t>untrapped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4333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09-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11057" r="9616" b="14859"/>
          <a:stretch>
            <a:fillRect/>
          </a:stretch>
        </p:blipFill>
        <p:spPr bwMode="auto">
          <a:xfrm>
            <a:off x="3200400" y="0"/>
            <a:ext cx="5943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3352800" cy="44196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The </a:t>
            </a:r>
            <a:r>
              <a:rPr lang="en-US" sz="3200" dirty="0" smtClean="0">
                <a:solidFill>
                  <a:srgbClr val="FFFF00"/>
                </a:solidFill>
              </a:rPr>
              <a:t>Sun</a:t>
            </a:r>
            <a:r>
              <a:rPr lang="en-US" sz="3200" dirty="0" smtClean="0">
                <a:solidFill>
                  <a:srgbClr val="FFFF00"/>
                </a:solidFill>
                <a:latin typeface="Arial"/>
              </a:rPr>
              <a:t>’</a:t>
            </a:r>
            <a:r>
              <a:rPr lang="en-US" sz="3200" dirty="0" smtClean="0">
                <a:solidFill>
                  <a:srgbClr val="FFFF00"/>
                </a:solidFill>
              </a:rPr>
              <a:t>s </a:t>
            </a:r>
            <a:r>
              <a:rPr lang="en-US" sz="3200" dirty="0">
                <a:solidFill>
                  <a:srgbClr val="FFFF00"/>
                </a:solidFill>
              </a:rPr>
              <a:t>interior has three layers: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(1) core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(2) </a:t>
            </a:r>
            <a:r>
              <a:rPr lang="en-US" sz="3200" dirty="0" err="1">
                <a:solidFill>
                  <a:srgbClr val="FFFF00"/>
                </a:solidFill>
              </a:rPr>
              <a:t>radiative</a:t>
            </a:r>
            <a:r>
              <a:rPr lang="en-US" sz="3200" dirty="0">
                <a:solidFill>
                  <a:srgbClr val="FFFF00"/>
                </a:solidFill>
              </a:rPr>
              <a:t> zone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(3) convective 	zone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9700" y="5029200"/>
            <a:ext cx="886645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EEAF"/>
                </a:solidFill>
              </a:rPr>
              <a:t>Energy generated in the core of the Sun propagates outward </a:t>
            </a:r>
            <a:r>
              <a:rPr lang="en-US" sz="2800" dirty="0" smtClean="0">
                <a:solidFill>
                  <a:srgbClr val="FFEEAF"/>
                </a:solidFill>
              </a:rPr>
              <a:t>through </a:t>
            </a:r>
            <a:r>
              <a:rPr lang="en-US" sz="2800" dirty="0">
                <a:solidFill>
                  <a:srgbClr val="FFEEAF"/>
                </a:solidFill>
              </a:rPr>
              <a:t>these different layers, and finally, through the </a:t>
            </a:r>
            <a:r>
              <a:rPr lang="en-US" sz="2800" dirty="0" smtClean="0">
                <a:solidFill>
                  <a:srgbClr val="FFEEAF"/>
                </a:solidFill>
              </a:rPr>
              <a:t>atmosphere </a:t>
            </a:r>
            <a:r>
              <a:rPr lang="en-US" sz="2800" dirty="0">
                <a:solidFill>
                  <a:srgbClr val="FFEEAF"/>
                </a:solidFill>
              </a:rPr>
              <a:t>of the Sun.  This process takes tens of  thousands of years or more.</a:t>
            </a:r>
          </a:p>
        </p:txBody>
      </p:sp>
    </p:spTree>
    <p:extLst>
      <p:ext uri="{BB962C8B-B14F-4D97-AF65-F5344CB8AC3E}">
        <p14:creationId xmlns:p14="http://schemas.microsoft.com/office/powerpoint/2010/main" val="1328799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Sun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atmosphere also has three layers…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2231"/>
            <a:ext cx="8229600" cy="4053932"/>
          </a:xfrm>
        </p:spPr>
        <p:txBody>
          <a:bodyPr/>
          <a:lstStyle/>
          <a:p>
            <a:r>
              <a:rPr lang="en-US" b="1" i="1" dirty="0"/>
              <a:t>Photosphere</a:t>
            </a:r>
            <a:r>
              <a:rPr lang="en-US" dirty="0"/>
              <a:t> - the layer we see, 5800 K</a:t>
            </a:r>
          </a:p>
          <a:p>
            <a:r>
              <a:rPr lang="en-US" b="1" i="1" dirty="0"/>
              <a:t>Chromosphere</a:t>
            </a:r>
            <a:r>
              <a:rPr lang="en-US" dirty="0"/>
              <a:t> - the red layer observed using a hydrogen filter, 10,000 K</a:t>
            </a:r>
          </a:p>
          <a:p>
            <a:r>
              <a:rPr lang="en-US" b="1" i="1" dirty="0"/>
              <a:t>Corona</a:t>
            </a:r>
            <a:r>
              <a:rPr lang="en-US" dirty="0"/>
              <a:t> - the incredibly thin outer atmosphere, 1,000,000 K</a:t>
            </a:r>
          </a:p>
        </p:txBody>
      </p:sp>
    </p:spTree>
    <p:extLst>
      <p:ext uri="{BB962C8B-B14F-4D97-AF65-F5344CB8AC3E}">
        <p14:creationId xmlns:p14="http://schemas.microsoft.com/office/powerpoint/2010/main" val="3690093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9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73914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715000" y="3048000"/>
            <a:ext cx="3276600" cy="35814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The photosphere is the visible layer of the Sun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4419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Granulation caused by convection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2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" y="5791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Granulation caused by convection</a:t>
            </a:r>
            <a:endParaRPr lang="en-US" sz="2000"/>
          </a:p>
        </p:txBody>
      </p:sp>
      <p:pic>
        <p:nvPicPr>
          <p:cNvPr id="14339" name="Picture 3" descr="F09-0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276600"/>
            <a:ext cx="3276600" cy="3581400"/>
          </a:xfrm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Sunspots are the most well known feature on the photosphere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75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" y="0"/>
            <a:ext cx="9372600" cy="2286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Sunspots are the most well known feature in the photosphere. Monitoring sunspots reveals the </a:t>
            </a:r>
            <a:r>
              <a:rPr lang="en-US" sz="3600" dirty="0" smtClean="0">
                <a:solidFill>
                  <a:schemeClr val="tx1"/>
                </a:solidFill>
              </a:rPr>
              <a:t>Sun</a:t>
            </a:r>
            <a:r>
              <a:rPr lang="en-US" sz="3600" dirty="0" smtClean="0">
                <a:latin typeface="Arial"/>
              </a:rPr>
              <a:t>’</a:t>
            </a:r>
            <a:r>
              <a:rPr lang="en-US" sz="3600" dirty="0" smtClean="0">
                <a:solidFill>
                  <a:schemeClr val="tx1"/>
                </a:solidFill>
              </a:rPr>
              <a:t>s </a:t>
            </a:r>
            <a:r>
              <a:rPr lang="en-US" sz="3600" dirty="0">
                <a:solidFill>
                  <a:schemeClr val="tx1"/>
                </a:solidFill>
              </a:rPr>
              <a:t>rotation.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28600" y="2133600"/>
            <a:ext cx="8686800" cy="3975100"/>
            <a:chOff x="288" y="1144"/>
            <a:chExt cx="5472" cy="2504"/>
          </a:xfrm>
        </p:grpSpPr>
        <p:pic>
          <p:nvPicPr>
            <p:cNvPr id="15364" name="Picture 4" descr="F09-08B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52"/>
              <a:ext cx="5057" cy="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5" name="Picture 5" descr="F09-07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144"/>
              <a:ext cx="2976" cy="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 flipV="1">
              <a:off x="1440" y="1200"/>
              <a:ext cx="1296" cy="9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440" y="2256"/>
              <a:ext cx="1344" cy="13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43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ART\CH18\F18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791200" y="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</a:rPr>
              <a:t>Rotation Period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772400" y="914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819400" y="15240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35 days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696200" y="762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35 days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029200" y="3352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25 days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96200" y="5334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25 days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200400" y="3352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27 days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91200" y="5894499"/>
            <a:ext cx="32321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Different parts of the Sun rotate at different speeds. This is called </a:t>
            </a:r>
            <a:r>
              <a:rPr lang="en-US" b="1" dirty="0" smtClean="0">
                <a:solidFill>
                  <a:schemeClr val="bg1"/>
                </a:solidFill>
              </a:rPr>
              <a:t>differential rotation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5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autoUpdateAnimBg="0"/>
      <p:bldP spid="18441" grpId="0" autoUpdateAnimBg="0"/>
      <p:bldP spid="18442" grpId="0" autoUpdateAnimBg="0"/>
      <p:bldP spid="184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8186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Sun: Recap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part of the Sun rotates the fastest?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61" y="1917798"/>
            <a:ext cx="1220575" cy="913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6223" y="2084918"/>
            <a:ext cx="65257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poles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61" y="3184633"/>
            <a:ext cx="1221983" cy="91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6223" y="3280577"/>
            <a:ext cx="67114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equator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61" y="4559039"/>
            <a:ext cx="1225431" cy="905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6223" y="4763185"/>
            <a:ext cx="69363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core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17" y="5846011"/>
            <a:ext cx="1220575" cy="9075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56223" y="5985124"/>
            <a:ext cx="69363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parts rotate at the same rate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2167192" y="2983110"/>
            <a:ext cx="2714218" cy="1332690"/>
          </a:xfrm>
          <a:prstGeom prst="ellipse">
            <a:avLst/>
          </a:prstGeom>
          <a:noFill/>
          <a:ln w="101600">
            <a:solidFill>
              <a:srgbClr val="57AA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7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438150" y="504825"/>
            <a:ext cx="8455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/>
              <a:t>The rotation of the Sun drags magnetic field lines around with it, causing </a:t>
            </a:r>
            <a:r>
              <a:rPr lang="en-US" sz="2800" dirty="0" smtClean="0"/>
              <a:t>kinks in the field lines.</a:t>
            </a:r>
            <a:endParaRPr lang="en-US" sz="2800" dirty="0"/>
          </a:p>
        </p:txBody>
      </p:sp>
      <p:pic>
        <p:nvPicPr>
          <p:cNvPr id="199685" name="Picture 5" descr="09_17Figure"/>
          <p:cNvPicPr>
            <a:picLocks noChangeAspect="1" noChangeArrowheads="1"/>
          </p:cNvPicPr>
          <p:nvPr/>
        </p:nvPicPr>
        <p:blipFill>
          <a:blip r:embed="rId3"/>
          <a:srcRect b="3601"/>
          <a:stretch>
            <a:fillRect/>
          </a:stretch>
        </p:blipFill>
        <p:spPr bwMode="auto">
          <a:xfrm>
            <a:off x="296863" y="1450975"/>
            <a:ext cx="8548687" cy="4419600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8150" y="5870575"/>
            <a:ext cx="8455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Remember:  The sun spins faster at the equator than the poles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43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308</Words>
  <Application>Microsoft Macintosh PowerPoint</Application>
  <PresentationFormat>On-screen Show (4:3)</PresentationFormat>
  <Paragraphs>45</Paragraphs>
  <Slides>14</Slides>
  <Notes>4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The Sun’s interior has three layers: (1) core (2) radiative zone  (3) convective  zone</vt:lpstr>
      <vt:lpstr>The Sun’s atmosphere also has three layers…</vt:lpstr>
      <vt:lpstr>The photosphere is the visible layer of the Sun</vt:lpstr>
      <vt:lpstr>Sunspots are the most well known feature on the photosphere</vt:lpstr>
      <vt:lpstr>Sunspots are the most well known feature in the photosphere. Monitoring sunspots reveals the Sun’s rotation.</vt:lpstr>
      <vt:lpstr>PowerPoint Presentation</vt:lpstr>
      <vt:lpstr>The Sun: Recap Which part of the Sun rotates the fastest?</vt:lpstr>
      <vt:lpstr>PowerPoint Presentation</vt:lpstr>
      <vt:lpstr>PowerPoint Presentation</vt:lpstr>
      <vt:lpstr>Magnetic field lines connect sunspots on the Sun’s photosphere</vt:lpstr>
      <vt:lpstr>Solar magnetic fields also create other atmospheric phenomena</vt:lpstr>
      <vt:lpstr>Solar magnetic fields also create other atmospheric phenomena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Erb</dc:creator>
  <cp:lastModifiedBy>Dawn Erb</cp:lastModifiedBy>
  <cp:revision>1</cp:revision>
  <dcterms:created xsi:type="dcterms:W3CDTF">2014-02-21T18:22:14Z</dcterms:created>
  <dcterms:modified xsi:type="dcterms:W3CDTF">2014-02-21T18:24:04Z</dcterms:modified>
</cp:coreProperties>
</file>