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3.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93" r:id="rId2"/>
    <p:sldId id="257" r:id="rId3"/>
    <p:sldId id="320" r:id="rId4"/>
    <p:sldId id="346" r:id="rId5"/>
    <p:sldId id="336" r:id="rId6"/>
    <p:sldId id="340" r:id="rId7"/>
    <p:sldId id="341" r:id="rId8"/>
    <p:sldId id="327" r:id="rId9"/>
    <p:sldId id="328" r:id="rId10"/>
    <p:sldId id="329" r:id="rId11"/>
    <p:sldId id="330" r:id="rId12"/>
    <p:sldId id="331" r:id="rId13"/>
    <p:sldId id="332" r:id="rId14"/>
    <p:sldId id="333" r:id="rId15"/>
    <p:sldId id="342" r:id="rId16"/>
    <p:sldId id="334" r:id="rId17"/>
    <p:sldId id="343" r:id="rId18"/>
    <p:sldId id="308" r:id="rId19"/>
    <p:sldId id="325" r:id="rId20"/>
    <p:sldId id="300" r:id="rId21"/>
    <p:sldId id="322" r:id="rId22"/>
    <p:sldId id="264" r:id="rId23"/>
    <p:sldId id="265" r:id="rId24"/>
    <p:sldId id="344" r:id="rId25"/>
    <p:sldId id="266" r:id="rId26"/>
    <p:sldId id="267" r:id="rId27"/>
    <p:sldId id="268" r:id="rId28"/>
    <p:sldId id="269" r:id="rId29"/>
    <p:sldId id="270" r:id="rId30"/>
    <p:sldId id="301"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303" r:id="rId51"/>
    <p:sldId id="306" r:id="rId52"/>
    <p:sldId id="305" r:id="rId53"/>
    <p:sldId id="297" r:id="rId54"/>
    <p:sldId id="296" r:id="rId55"/>
    <p:sldId id="298" r:id="rId56"/>
    <p:sldId id="307" r:id="rId57"/>
    <p:sldId id="323" r:id="rId58"/>
    <p:sldId id="345" r:id="rId59"/>
    <p:sldId id="292"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05F"/>
    <a:srgbClr val="58AB3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737" autoAdjust="0"/>
  </p:normalViewPr>
  <p:slideViewPr>
    <p:cSldViewPr snapToGrid="0" snapToObjects="1">
      <p:cViewPr varScale="1">
        <p:scale>
          <a:sx n="95" d="100"/>
          <a:sy n="95" d="100"/>
        </p:scale>
        <p:origin x="-512" y="-96"/>
      </p:cViewPr>
      <p:guideLst>
        <p:guide orient="horz" pos="2160"/>
        <p:guide pos="2880"/>
      </p:guideLst>
    </p:cSldViewPr>
  </p:slideViewPr>
  <p:outlineViewPr>
    <p:cViewPr>
      <p:scale>
        <a:sx n="33" d="100"/>
        <a:sy n="33" d="100"/>
      </p:scale>
      <p:origin x="0" y="652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wmf"/><Relationship Id="rId3"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 Id="rId2" Type="http://schemas.openxmlformats.org/officeDocument/2006/relationships/image" Target="../media/image30.wmf"/><Relationship Id="rId3"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E82C26-BB9F-4847-AAAC-8317A3E661FC}" type="datetimeFigureOut">
              <a:rPr lang="en-US" smtClean="0"/>
              <a:pPr/>
              <a:t>2/24/14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34C787-8C92-A84F-BB7F-46610C87BCDE}" type="slidenum">
              <a:rPr lang="en-US" smtClean="0"/>
              <a:pPr/>
              <a:t>‹#›</a:t>
            </a:fld>
            <a:endParaRPr lang="en-US"/>
          </a:p>
        </p:txBody>
      </p:sp>
    </p:spTree>
    <p:extLst>
      <p:ext uri="{BB962C8B-B14F-4D97-AF65-F5344CB8AC3E}">
        <p14:creationId xmlns:p14="http://schemas.microsoft.com/office/powerpoint/2010/main" val="35547759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C930CDBB-9AA1-8140-ADAC-893596EA7501}" type="slidenum">
              <a:rPr lang="en-US"/>
              <a:pPr/>
              <a:t>5</a:t>
            </a:fld>
            <a:endParaRPr lang="en-US"/>
          </a:p>
        </p:txBody>
      </p:sp>
      <p:sp>
        <p:nvSpPr>
          <p:cNvPr id="66563" name="Rectangle 1026"/>
          <p:cNvSpPr>
            <a:spLocks noGrp="1" noRot="1" noChangeAspect="1" noChangeArrowheads="1" noTextEdit="1"/>
          </p:cNvSpPr>
          <p:nvPr>
            <p:ph type="sldImg"/>
          </p:nvPr>
        </p:nvSpPr>
        <p:spPr>
          <a:solidFill>
            <a:srgbClr val="FFFFFF"/>
          </a:solidFill>
          <a:ln/>
        </p:spPr>
      </p:sp>
      <p:sp>
        <p:nvSpPr>
          <p:cNvPr id="66564"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Figure 7.14: The Babcock model of the solar magnetic cycle explains the sunspot cycle as a consequence of the sun’s differential rotation gradually winding up the magnetic field.</a:t>
            </a:r>
          </a:p>
          <a:p>
            <a:endParaRPr lang="en-US">
              <a:latin typeface="Times New Roman" charset="0"/>
            </a:endParaRPr>
          </a:p>
          <a:p>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8850251E-C45F-DC45-BB37-258D213B4B72}" type="slidenum">
              <a:rPr lang="en-US"/>
              <a:pPr/>
              <a:t>6</a:t>
            </a:fld>
            <a:endParaRPr lang="en-US"/>
          </a:p>
        </p:txBody>
      </p:sp>
      <p:sp>
        <p:nvSpPr>
          <p:cNvPr id="70659" name="Rectangle 1026"/>
          <p:cNvSpPr>
            <a:spLocks noGrp="1" noRot="1" noChangeAspect="1" noChangeArrowheads="1" noTextEdit="1"/>
          </p:cNvSpPr>
          <p:nvPr>
            <p:ph type="sldImg"/>
          </p:nvPr>
        </p:nvSpPr>
        <p:spPr>
          <a:solidFill>
            <a:srgbClr val="FFFFFF"/>
          </a:solidFill>
          <a:ln/>
        </p:spPr>
      </p:sp>
      <p:sp>
        <p:nvSpPr>
          <p:cNvPr id="70660"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Figure 7.14: The Babcock model of the solar magnetic cycle explains the sunspot cycle as a consequence of the sun’s differential rotation gradually winding up the magnetic field.</a:t>
            </a:r>
          </a:p>
          <a:p>
            <a:endParaRPr lang="en-US">
              <a:latin typeface="Times New Roman" charset="0"/>
            </a:endParaRPr>
          </a:p>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31"/>
          <p:cNvSpPr>
            <a:spLocks noGrp="1" noChangeArrowheads="1"/>
          </p:cNvSpPr>
          <p:nvPr>
            <p:ph type="sldNum" sz="quarter" idx="5"/>
          </p:nvPr>
        </p:nvSpPr>
        <p:spPr>
          <a:noFill/>
        </p:spPr>
        <p:txBody>
          <a:bodyPr/>
          <a:lstStyle/>
          <a:p>
            <a:fld id="{838A8433-1399-CB46-A2F1-9CF8703E7D49}" type="slidenum">
              <a:rPr lang="en-US"/>
              <a:pPr/>
              <a:t>25</a:t>
            </a:fld>
            <a:endParaRPr lang="en-US"/>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A8AE16-7553-FA48-8C0D-02CC28B4D934}" type="datetimeFigureOut">
              <a:rPr lang="en-US" smtClean="0"/>
              <a:pPr/>
              <a:t>2/24/14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3A3ED-E9E1-114D-961F-A91C50FB652D}" type="slidenum">
              <a:rPr lang="en-US" smtClean="0"/>
              <a:pPr/>
              <a:t>‹#›</a:t>
            </a:fld>
            <a:endParaRPr lang="en-US"/>
          </a:p>
        </p:txBody>
      </p:sp>
    </p:spTree>
    <p:extLst>
      <p:ext uri="{BB962C8B-B14F-4D97-AF65-F5344CB8AC3E}">
        <p14:creationId xmlns:p14="http://schemas.microsoft.com/office/powerpoint/2010/main" val="211058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A8AE16-7553-FA48-8C0D-02CC28B4D934}" type="datetimeFigureOut">
              <a:rPr lang="en-US" smtClean="0"/>
              <a:pPr/>
              <a:t>2/24/14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3A3ED-E9E1-114D-961F-A91C50FB652D}" type="slidenum">
              <a:rPr lang="en-US" smtClean="0"/>
              <a:pPr/>
              <a:t>‹#›</a:t>
            </a:fld>
            <a:endParaRPr lang="en-US"/>
          </a:p>
        </p:txBody>
      </p:sp>
    </p:spTree>
    <p:extLst>
      <p:ext uri="{BB962C8B-B14F-4D97-AF65-F5344CB8AC3E}">
        <p14:creationId xmlns:p14="http://schemas.microsoft.com/office/powerpoint/2010/main" val="3206561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A8AE16-7553-FA48-8C0D-02CC28B4D934}" type="datetimeFigureOut">
              <a:rPr lang="en-US" smtClean="0"/>
              <a:pPr/>
              <a:t>2/24/14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3A3ED-E9E1-114D-961F-A91C50FB652D}" type="slidenum">
              <a:rPr lang="en-US" smtClean="0"/>
              <a:pPr/>
              <a:t>‹#›</a:t>
            </a:fld>
            <a:endParaRPr lang="en-US"/>
          </a:p>
        </p:txBody>
      </p:sp>
    </p:spTree>
    <p:extLst>
      <p:ext uri="{BB962C8B-B14F-4D97-AF65-F5344CB8AC3E}">
        <p14:creationId xmlns:p14="http://schemas.microsoft.com/office/powerpoint/2010/main" val="2822724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A8AE16-7553-FA48-8C0D-02CC28B4D934}" type="datetimeFigureOut">
              <a:rPr lang="en-US" smtClean="0"/>
              <a:pPr/>
              <a:t>2/24/14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3A3ED-E9E1-114D-961F-A91C50FB652D}" type="slidenum">
              <a:rPr lang="en-US" smtClean="0"/>
              <a:pPr/>
              <a:t>‹#›</a:t>
            </a:fld>
            <a:endParaRPr lang="en-US"/>
          </a:p>
        </p:txBody>
      </p:sp>
    </p:spTree>
    <p:extLst>
      <p:ext uri="{BB962C8B-B14F-4D97-AF65-F5344CB8AC3E}">
        <p14:creationId xmlns:p14="http://schemas.microsoft.com/office/powerpoint/2010/main" val="2439431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A8AE16-7553-FA48-8C0D-02CC28B4D934}" type="datetimeFigureOut">
              <a:rPr lang="en-US" smtClean="0"/>
              <a:pPr/>
              <a:t>2/24/14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3A3ED-E9E1-114D-961F-A91C50FB652D}" type="slidenum">
              <a:rPr lang="en-US" smtClean="0"/>
              <a:pPr/>
              <a:t>‹#›</a:t>
            </a:fld>
            <a:endParaRPr lang="en-US"/>
          </a:p>
        </p:txBody>
      </p:sp>
    </p:spTree>
    <p:extLst>
      <p:ext uri="{BB962C8B-B14F-4D97-AF65-F5344CB8AC3E}">
        <p14:creationId xmlns:p14="http://schemas.microsoft.com/office/powerpoint/2010/main" val="1759061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A8AE16-7553-FA48-8C0D-02CC28B4D934}" type="datetimeFigureOut">
              <a:rPr lang="en-US" smtClean="0"/>
              <a:pPr/>
              <a:t>2/24/14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3A3ED-E9E1-114D-961F-A91C50FB652D}" type="slidenum">
              <a:rPr lang="en-US" smtClean="0"/>
              <a:pPr/>
              <a:t>‹#›</a:t>
            </a:fld>
            <a:endParaRPr lang="en-US"/>
          </a:p>
        </p:txBody>
      </p:sp>
    </p:spTree>
    <p:extLst>
      <p:ext uri="{BB962C8B-B14F-4D97-AF65-F5344CB8AC3E}">
        <p14:creationId xmlns:p14="http://schemas.microsoft.com/office/powerpoint/2010/main" val="3287859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A8AE16-7553-FA48-8C0D-02CC28B4D934}" type="datetimeFigureOut">
              <a:rPr lang="en-US" smtClean="0"/>
              <a:pPr/>
              <a:t>2/24/14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33A3ED-E9E1-114D-961F-A91C50FB652D}" type="slidenum">
              <a:rPr lang="en-US" smtClean="0"/>
              <a:pPr/>
              <a:t>‹#›</a:t>
            </a:fld>
            <a:endParaRPr lang="en-US"/>
          </a:p>
        </p:txBody>
      </p:sp>
    </p:spTree>
    <p:extLst>
      <p:ext uri="{BB962C8B-B14F-4D97-AF65-F5344CB8AC3E}">
        <p14:creationId xmlns:p14="http://schemas.microsoft.com/office/powerpoint/2010/main" val="2102227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A8AE16-7553-FA48-8C0D-02CC28B4D934}" type="datetimeFigureOut">
              <a:rPr lang="en-US" smtClean="0"/>
              <a:pPr/>
              <a:t>2/24/14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33A3ED-E9E1-114D-961F-A91C50FB652D}" type="slidenum">
              <a:rPr lang="en-US" smtClean="0"/>
              <a:pPr/>
              <a:t>‹#›</a:t>
            </a:fld>
            <a:endParaRPr lang="en-US"/>
          </a:p>
        </p:txBody>
      </p:sp>
    </p:spTree>
    <p:extLst>
      <p:ext uri="{BB962C8B-B14F-4D97-AF65-F5344CB8AC3E}">
        <p14:creationId xmlns:p14="http://schemas.microsoft.com/office/powerpoint/2010/main" val="3248385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8AE16-7553-FA48-8C0D-02CC28B4D934}" type="datetimeFigureOut">
              <a:rPr lang="en-US" smtClean="0"/>
              <a:pPr/>
              <a:t>2/24/14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33A3ED-E9E1-114D-961F-A91C50FB652D}" type="slidenum">
              <a:rPr lang="en-US" smtClean="0"/>
              <a:pPr/>
              <a:t>‹#›</a:t>
            </a:fld>
            <a:endParaRPr lang="en-US"/>
          </a:p>
        </p:txBody>
      </p:sp>
    </p:spTree>
    <p:extLst>
      <p:ext uri="{BB962C8B-B14F-4D97-AF65-F5344CB8AC3E}">
        <p14:creationId xmlns:p14="http://schemas.microsoft.com/office/powerpoint/2010/main" val="710188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A8AE16-7553-FA48-8C0D-02CC28B4D934}" type="datetimeFigureOut">
              <a:rPr lang="en-US" smtClean="0"/>
              <a:pPr/>
              <a:t>2/24/14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3A3ED-E9E1-114D-961F-A91C50FB652D}" type="slidenum">
              <a:rPr lang="en-US" smtClean="0"/>
              <a:pPr/>
              <a:t>‹#›</a:t>
            </a:fld>
            <a:endParaRPr lang="en-US"/>
          </a:p>
        </p:txBody>
      </p:sp>
    </p:spTree>
    <p:extLst>
      <p:ext uri="{BB962C8B-B14F-4D97-AF65-F5344CB8AC3E}">
        <p14:creationId xmlns:p14="http://schemas.microsoft.com/office/powerpoint/2010/main" val="887697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A8AE16-7553-FA48-8C0D-02CC28B4D934}" type="datetimeFigureOut">
              <a:rPr lang="en-US" smtClean="0"/>
              <a:pPr/>
              <a:t>2/24/14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3A3ED-E9E1-114D-961F-A91C50FB652D}" type="slidenum">
              <a:rPr lang="en-US" smtClean="0"/>
              <a:pPr/>
              <a:t>‹#›</a:t>
            </a:fld>
            <a:endParaRPr lang="en-US"/>
          </a:p>
        </p:txBody>
      </p:sp>
    </p:spTree>
    <p:extLst>
      <p:ext uri="{BB962C8B-B14F-4D97-AF65-F5344CB8AC3E}">
        <p14:creationId xmlns:p14="http://schemas.microsoft.com/office/powerpoint/2010/main" val="21405986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A8AE16-7553-FA48-8C0D-02CC28B4D934}" type="datetimeFigureOut">
              <a:rPr lang="en-US" smtClean="0"/>
              <a:pPr/>
              <a:t>2/24/14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3A3ED-E9E1-114D-961F-A91C50FB652D}" type="slidenum">
              <a:rPr lang="en-US" smtClean="0"/>
              <a:pPr/>
              <a:t>‹#›</a:t>
            </a:fld>
            <a:endParaRPr lang="en-US"/>
          </a:p>
        </p:txBody>
      </p:sp>
    </p:spTree>
    <p:extLst>
      <p:ext uri="{BB962C8B-B14F-4D97-AF65-F5344CB8AC3E}">
        <p14:creationId xmlns:p14="http://schemas.microsoft.com/office/powerpoint/2010/main" val="182118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6.emf"/><Relationship Id="rId5" Type="http://schemas.openxmlformats.org/officeDocument/2006/relationships/oleObject" Target="../embeddings/oleObject3.bin"/><Relationship Id="rId6" Type="http://schemas.openxmlformats.org/officeDocument/2006/relationships/image" Target="../media/image27.wmf"/><Relationship Id="rId7" Type="http://schemas.openxmlformats.org/officeDocument/2006/relationships/oleObject" Target="../embeddings/oleObject4.bin"/><Relationship Id="rId8" Type="http://schemas.openxmlformats.org/officeDocument/2006/relationships/image" Target="../media/image28.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9.wmf"/><Relationship Id="rId5" Type="http://schemas.openxmlformats.org/officeDocument/2006/relationships/oleObject" Target="../embeddings/oleObject6.bin"/><Relationship Id="rId6" Type="http://schemas.openxmlformats.org/officeDocument/2006/relationships/image" Target="../media/image30.wmf"/><Relationship Id="rId7" Type="http://schemas.openxmlformats.org/officeDocument/2006/relationships/oleObject" Target="../embeddings/oleObject7.bin"/><Relationship Id="rId8" Type="http://schemas.openxmlformats.org/officeDocument/2006/relationships/image" Target="../media/image31.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32.emf"/><Relationship Id="rId5" Type="http://schemas.openxmlformats.org/officeDocument/2006/relationships/oleObject" Target="../embeddings/oleObject9.bin"/><Relationship Id="rId6" Type="http://schemas.openxmlformats.org/officeDocument/2006/relationships/image" Target="../media/image33.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0.bin"/><Relationship Id="rId5" Type="http://schemas.openxmlformats.org/officeDocument/2006/relationships/image" Target="../media/image34.wmf"/><Relationship Id="rId6" Type="http://schemas.openxmlformats.org/officeDocument/2006/relationships/image" Target="../media/image35.jpe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oleObject" Target="../embeddings/oleObject11.bin"/><Relationship Id="rId5" Type="http://schemas.openxmlformats.org/officeDocument/2006/relationships/image" Target="../media/image34.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37.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9.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357288"/>
            <a:ext cx="8121818" cy="5845429"/>
          </a:xfrm>
        </p:spPr>
        <p:txBody>
          <a:bodyPr>
            <a:normAutofit/>
          </a:bodyPr>
          <a:lstStyle/>
          <a:p>
            <a:pPr marL="0" indent="0">
              <a:buNone/>
            </a:pPr>
            <a:endParaRPr lang="en-US" dirty="0" smtClean="0"/>
          </a:p>
          <a:p>
            <a:r>
              <a:rPr lang="en-US" b="1" dirty="0" smtClean="0"/>
              <a:t>Quiz 5 </a:t>
            </a:r>
            <a:r>
              <a:rPr lang="en-US" dirty="0" smtClean="0"/>
              <a:t>extended 24 hours, </a:t>
            </a:r>
            <a:r>
              <a:rPr lang="en-US" dirty="0" smtClean="0"/>
              <a:t>due </a:t>
            </a:r>
            <a:r>
              <a:rPr lang="en-US" b="1" dirty="0" smtClean="0"/>
              <a:t>Tuesday</a:t>
            </a:r>
            <a:r>
              <a:rPr lang="en-US" dirty="0" smtClean="0"/>
              <a:t> – includes material that will be covered in lecture today</a:t>
            </a:r>
          </a:p>
          <a:p>
            <a:r>
              <a:rPr lang="en-US" b="1" dirty="0" smtClean="0"/>
              <a:t>Problem Set 5 </a:t>
            </a:r>
            <a:r>
              <a:rPr lang="en-US" dirty="0" smtClean="0"/>
              <a:t>for practice</a:t>
            </a:r>
          </a:p>
          <a:p>
            <a:r>
              <a:rPr lang="en-US" dirty="0" smtClean="0"/>
              <a:t>Today: more on the Sun</a:t>
            </a:r>
          </a:p>
          <a:p>
            <a:r>
              <a:rPr lang="en-US" dirty="0" smtClean="0"/>
              <a:t>We will start Chapter 10 on Wednesday</a:t>
            </a:r>
            <a:endParaRPr lang="en-US" dirty="0"/>
          </a:p>
        </p:txBody>
      </p:sp>
      <p:sp>
        <p:nvSpPr>
          <p:cNvPr id="2" name="Title 1"/>
          <p:cNvSpPr>
            <a:spLocks noGrp="1"/>
          </p:cNvSpPr>
          <p:nvPr>
            <p:ph type="title"/>
          </p:nvPr>
        </p:nvSpPr>
        <p:spPr>
          <a:xfrm>
            <a:off x="457200" y="138402"/>
            <a:ext cx="8229600" cy="596478"/>
          </a:xfrm>
        </p:spPr>
        <p:txBody>
          <a:bodyPr>
            <a:normAutofit fontScale="90000"/>
          </a:bodyPr>
          <a:lstStyle/>
          <a:p>
            <a:r>
              <a:rPr lang="en-US" b="1" dirty="0" smtClean="0"/>
              <a:t>Announcements</a:t>
            </a:r>
            <a:endParaRPr lang="en-US" b="1" dirty="0"/>
          </a:p>
        </p:txBody>
      </p:sp>
    </p:spTree>
    <p:extLst>
      <p:ext uri="{BB962C8B-B14F-4D97-AF65-F5344CB8AC3E}">
        <p14:creationId xmlns:p14="http://schemas.microsoft.com/office/powerpoint/2010/main" val="2593293369"/>
      </p:ext>
    </p:extLst>
  </p:cSld>
  <p:clrMapOvr>
    <a:masterClrMapping/>
  </p:clrMapOvr>
  <mc:AlternateContent xmlns:mc="http://schemas.openxmlformats.org/markup-compatibility/2006" xmlns:p14="http://schemas.microsoft.com/office/powerpoint/2010/main">
    <mc:Choice Requires="p14">
      <p:transition spd="slow" p14:dur="2000" advTm="10610"/>
    </mc:Choice>
    <mc:Fallback xmlns="" xmlns:mv="urn:schemas-microsoft-com:mac:vml">
      <p:transition spd="slow" advTm="1061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849086" y="152854"/>
            <a:ext cx="7772400" cy="935717"/>
          </a:xfrm>
        </p:spPr>
        <p:txBody>
          <a:bodyPr/>
          <a:lstStyle/>
          <a:p>
            <a:r>
              <a:rPr lang="en-US" dirty="0" smtClean="0"/>
              <a:t>Maunder minimum</a:t>
            </a:r>
            <a:endParaRPr lang="en-US" dirty="0"/>
          </a:p>
        </p:txBody>
      </p:sp>
      <p:pic>
        <p:nvPicPr>
          <p:cNvPr id="3" name="Picture 2"/>
          <p:cNvPicPr>
            <a:picLocks noChangeAspect="1"/>
          </p:cNvPicPr>
          <p:nvPr/>
        </p:nvPicPr>
        <p:blipFill>
          <a:blip r:embed="rId2"/>
          <a:stretch>
            <a:fillRect/>
          </a:stretch>
        </p:blipFill>
        <p:spPr>
          <a:xfrm>
            <a:off x="508000" y="1242786"/>
            <a:ext cx="8431092" cy="3583214"/>
          </a:xfrm>
          <a:prstGeom prst="rect">
            <a:avLst/>
          </a:prstGeom>
        </p:spPr>
      </p:pic>
      <p:sp>
        <p:nvSpPr>
          <p:cNvPr id="4" name="TextBox 3"/>
          <p:cNvSpPr txBox="1"/>
          <p:nvPr/>
        </p:nvSpPr>
        <p:spPr>
          <a:xfrm>
            <a:off x="508000" y="5007429"/>
            <a:ext cx="8431092" cy="1077218"/>
          </a:xfrm>
          <a:prstGeom prst="rect">
            <a:avLst/>
          </a:prstGeom>
          <a:noFill/>
        </p:spPr>
        <p:txBody>
          <a:bodyPr wrap="square" rtlCol="0">
            <a:spAutoFit/>
          </a:bodyPr>
          <a:lstStyle/>
          <a:p>
            <a:r>
              <a:rPr lang="en-US" sz="3200" dirty="0" smtClean="0"/>
              <a:t>Period from 1645-1715 where very few sunspots were seen.  Corresponds to low solar activity.</a:t>
            </a:r>
            <a:endParaRPr lang="en-US" sz="3200" dirty="0"/>
          </a:p>
        </p:txBody>
      </p:sp>
    </p:spTree>
    <p:extLst>
      <p:ext uri="{BB962C8B-B14F-4D97-AF65-F5344CB8AC3E}">
        <p14:creationId xmlns:p14="http://schemas.microsoft.com/office/powerpoint/2010/main" val="2714638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849086" y="152855"/>
            <a:ext cx="7772400" cy="850446"/>
          </a:xfrm>
        </p:spPr>
        <p:txBody>
          <a:bodyPr/>
          <a:lstStyle/>
          <a:p>
            <a:r>
              <a:rPr lang="en-US" dirty="0" smtClean="0"/>
              <a:t>Maunder minimum</a:t>
            </a:r>
            <a:endParaRPr lang="en-US" dirty="0"/>
          </a:p>
        </p:txBody>
      </p:sp>
      <p:pic>
        <p:nvPicPr>
          <p:cNvPr id="5" name="Picture 4"/>
          <p:cNvPicPr>
            <a:picLocks noChangeAspect="1"/>
          </p:cNvPicPr>
          <p:nvPr/>
        </p:nvPicPr>
        <p:blipFill>
          <a:blip r:embed="rId2"/>
          <a:stretch>
            <a:fillRect/>
          </a:stretch>
        </p:blipFill>
        <p:spPr>
          <a:xfrm>
            <a:off x="1738086" y="1003301"/>
            <a:ext cx="5987144" cy="3712029"/>
          </a:xfrm>
          <a:prstGeom prst="rect">
            <a:avLst/>
          </a:prstGeom>
        </p:spPr>
      </p:pic>
      <p:sp>
        <p:nvSpPr>
          <p:cNvPr id="7" name="TextBox 6"/>
          <p:cNvSpPr txBox="1"/>
          <p:nvPr/>
        </p:nvSpPr>
        <p:spPr>
          <a:xfrm>
            <a:off x="508000" y="4850326"/>
            <a:ext cx="8431092" cy="2062103"/>
          </a:xfrm>
          <a:prstGeom prst="rect">
            <a:avLst/>
          </a:prstGeom>
          <a:noFill/>
        </p:spPr>
        <p:txBody>
          <a:bodyPr wrap="square" rtlCol="0">
            <a:spAutoFit/>
          </a:bodyPr>
          <a:lstStyle/>
          <a:p>
            <a:r>
              <a:rPr lang="en-US" sz="3200" dirty="0" smtClean="0"/>
              <a:t>Maunder minimum corresponds to coldest part of the “Little Ice Age” (1550-1850)</a:t>
            </a:r>
          </a:p>
          <a:p>
            <a:r>
              <a:rPr lang="en-US" sz="3200" dirty="0" smtClean="0"/>
              <a:t>Frozen Thames River in ~1680.  The River Thames does not freeze in modern times.</a:t>
            </a:r>
            <a:endParaRPr lang="en-US" sz="3200" dirty="0"/>
          </a:p>
        </p:txBody>
      </p:sp>
    </p:spTree>
    <p:extLst>
      <p:ext uri="{BB962C8B-B14F-4D97-AF65-F5344CB8AC3E}">
        <p14:creationId xmlns:p14="http://schemas.microsoft.com/office/powerpoint/2010/main" val="3423934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849086" y="152855"/>
            <a:ext cx="7772400" cy="850446"/>
          </a:xfrm>
        </p:spPr>
        <p:txBody>
          <a:bodyPr/>
          <a:lstStyle/>
          <a:p>
            <a:r>
              <a:rPr lang="en-US" dirty="0" smtClean="0"/>
              <a:t>Maunder minimum</a:t>
            </a:r>
            <a:endParaRPr lang="en-US" dirty="0"/>
          </a:p>
        </p:txBody>
      </p:sp>
      <p:pic>
        <p:nvPicPr>
          <p:cNvPr id="4" name="Picture 3"/>
          <p:cNvPicPr>
            <a:picLocks noChangeAspect="1"/>
          </p:cNvPicPr>
          <p:nvPr/>
        </p:nvPicPr>
        <p:blipFill>
          <a:blip r:embed="rId2"/>
          <a:stretch>
            <a:fillRect/>
          </a:stretch>
        </p:blipFill>
        <p:spPr>
          <a:xfrm>
            <a:off x="5854700" y="1003300"/>
            <a:ext cx="2578100" cy="5359400"/>
          </a:xfrm>
          <a:prstGeom prst="rect">
            <a:avLst/>
          </a:prstGeom>
        </p:spPr>
      </p:pic>
      <p:sp>
        <p:nvSpPr>
          <p:cNvPr id="6" name="TextBox 5"/>
          <p:cNvSpPr txBox="1"/>
          <p:nvPr/>
        </p:nvSpPr>
        <p:spPr>
          <a:xfrm>
            <a:off x="308429" y="1397000"/>
            <a:ext cx="5315857" cy="2862322"/>
          </a:xfrm>
          <a:prstGeom prst="rect">
            <a:avLst/>
          </a:prstGeom>
          <a:noFill/>
        </p:spPr>
        <p:txBody>
          <a:bodyPr wrap="square" rtlCol="0">
            <a:spAutoFit/>
          </a:bodyPr>
          <a:lstStyle/>
          <a:p>
            <a:r>
              <a:rPr lang="en-US" sz="3600" dirty="0" smtClean="0"/>
              <a:t>Stradivarius violins were produced during this period.  Slower growing trees give denser wood = better sound.</a:t>
            </a:r>
            <a:endParaRPr lang="en-US" sz="3600" dirty="0"/>
          </a:p>
        </p:txBody>
      </p:sp>
    </p:spTree>
    <p:extLst>
      <p:ext uri="{BB962C8B-B14F-4D97-AF65-F5344CB8AC3E}">
        <p14:creationId xmlns:p14="http://schemas.microsoft.com/office/powerpoint/2010/main" val="1799554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49114"/>
            <a:ext cx="8229600" cy="1143000"/>
          </a:xfrm>
        </p:spPr>
        <p:txBody>
          <a:bodyPr/>
          <a:lstStyle/>
          <a:p>
            <a:r>
              <a:rPr lang="en-US" b="1" dirty="0">
                <a:solidFill>
                  <a:schemeClr val="accent2"/>
                </a:solidFill>
              </a:rPr>
              <a:t>Features Above the Photosphere</a:t>
            </a:r>
            <a:endParaRPr lang="en-US" b="1" dirty="0"/>
          </a:p>
        </p:txBody>
      </p:sp>
      <p:sp>
        <p:nvSpPr>
          <p:cNvPr id="13315" name="Rectangle 3"/>
          <p:cNvSpPr>
            <a:spLocks noGrp="1" noChangeArrowheads="1"/>
          </p:cNvSpPr>
          <p:nvPr>
            <p:ph type="body" idx="1"/>
          </p:nvPr>
        </p:nvSpPr>
        <p:spPr>
          <a:xfrm>
            <a:off x="457200" y="1226640"/>
            <a:ext cx="8229600" cy="4874898"/>
          </a:xfrm>
        </p:spPr>
        <p:txBody>
          <a:bodyPr>
            <a:normAutofit/>
          </a:bodyPr>
          <a:lstStyle/>
          <a:p>
            <a:pPr marL="0" indent="0">
              <a:buClr>
                <a:srgbClr val="A50021"/>
              </a:buClr>
              <a:buNone/>
            </a:pPr>
            <a:r>
              <a:rPr lang="en-US" dirty="0"/>
              <a:t>Associated with sunspots are </a:t>
            </a:r>
            <a:r>
              <a:rPr lang="en-US" b="1" dirty="0">
                <a:solidFill>
                  <a:srgbClr val="A50021"/>
                </a:solidFill>
              </a:rPr>
              <a:t>magnetic storms</a:t>
            </a:r>
            <a:r>
              <a:rPr lang="en-US" b="1" dirty="0"/>
              <a:t> </a:t>
            </a:r>
            <a:r>
              <a:rPr lang="en-US" dirty="0"/>
              <a:t>that give rise </a:t>
            </a:r>
            <a:r>
              <a:rPr lang="en-US" dirty="0" smtClean="0"/>
              <a:t>to: </a:t>
            </a:r>
          </a:p>
          <a:p>
            <a:pPr marL="0" indent="0">
              <a:buClr>
                <a:srgbClr val="A50021"/>
              </a:buClr>
              <a:buNone/>
            </a:pPr>
            <a:endParaRPr lang="en-US" dirty="0"/>
          </a:p>
          <a:p>
            <a:pPr marL="0" indent="0">
              <a:buClr>
                <a:srgbClr val="A50021"/>
              </a:buClr>
              <a:buNone/>
            </a:pPr>
            <a:r>
              <a:rPr lang="en-US" b="1" dirty="0">
                <a:solidFill>
                  <a:srgbClr val="A50021"/>
                </a:solidFill>
              </a:rPr>
              <a:t>Flares:</a:t>
            </a:r>
            <a:r>
              <a:rPr lang="en-US" b="1" dirty="0"/>
              <a:t>  </a:t>
            </a:r>
            <a:r>
              <a:rPr lang="en-US" dirty="0"/>
              <a:t>spectacular, hot explosions that release UV  and X-rays and eject electrons and protons from the Sun’s surface. </a:t>
            </a:r>
            <a:endParaRPr lang="en-US" dirty="0" smtClean="0"/>
          </a:p>
          <a:p>
            <a:pPr marL="0" indent="0">
              <a:buClr>
                <a:srgbClr val="A50021"/>
              </a:buClr>
              <a:buNone/>
            </a:pPr>
            <a:endParaRPr lang="en-US" dirty="0"/>
          </a:p>
          <a:p>
            <a:pPr marL="0" indent="0">
              <a:buClr>
                <a:srgbClr val="A50021"/>
              </a:buClr>
              <a:buNone/>
            </a:pPr>
            <a:r>
              <a:rPr lang="en-US" b="1" dirty="0">
                <a:solidFill>
                  <a:srgbClr val="A50021"/>
                </a:solidFill>
              </a:rPr>
              <a:t>Prominences</a:t>
            </a:r>
            <a:r>
              <a:rPr lang="en-US" b="1" dirty="0"/>
              <a:t>: </a:t>
            </a:r>
            <a:r>
              <a:rPr lang="en-US" dirty="0" smtClean="0"/>
              <a:t>Trapped </a:t>
            </a:r>
            <a:r>
              <a:rPr lang="en-US" dirty="0"/>
              <a:t>gas </a:t>
            </a:r>
            <a:r>
              <a:rPr lang="en-US" dirty="0" smtClean="0"/>
              <a:t>from the surface of the sun.  Trapped by magnetic fields</a:t>
            </a:r>
            <a:endParaRPr lang="en-US" dirty="0"/>
          </a:p>
        </p:txBody>
      </p:sp>
    </p:spTree>
    <p:extLst>
      <p:ext uri="{BB962C8B-B14F-4D97-AF65-F5344CB8AC3E}">
        <p14:creationId xmlns:p14="http://schemas.microsoft.com/office/powerpoint/2010/main" val="2624486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315">
                                            <p:txEl>
                                              <p:pRg st="2" end="2"/>
                                            </p:txEl>
                                          </p:spTgt>
                                        </p:tgtEl>
                                        <p:attrNameLst>
                                          <p:attrName>style.visibility</p:attrName>
                                        </p:attrNameLst>
                                      </p:cBhvr>
                                      <p:to>
                                        <p:strVal val="visible"/>
                                      </p:to>
                                    </p:set>
                                    <p:anim calcmode="lin" valueType="num">
                                      <p:cBhvr additive="base">
                                        <p:cTn id="13" dur="500" fill="hold"/>
                                        <p:tgtEl>
                                          <p:spTgt spid="1331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3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315">
                                            <p:txEl>
                                              <p:pRg st="4" end="4"/>
                                            </p:txEl>
                                          </p:spTgt>
                                        </p:tgtEl>
                                        <p:attrNameLst>
                                          <p:attrName>style.visibility</p:attrName>
                                        </p:attrNameLst>
                                      </p:cBhvr>
                                      <p:to>
                                        <p:strVal val="visible"/>
                                      </p:to>
                                    </p:set>
                                    <p:anim calcmode="lin" valueType="num">
                                      <p:cBhvr additive="base">
                                        <p:cTn id="19" dur="500" fill="hold"/>
                                        <p:tgtEl>
                                          <p:spTgt spid="1331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31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795867" y="5381625"/>
            <a:ext cx="2590800" cy="1190625"/>
          </a:xfrm>
          <a:prstGeom prst="rect">
            <a:avLst/>
          </a:prstGeom>
          <a:noFill/>
          <a:ln w="9525">
            <a:noFill/>
            <a:miter lim="800000"/>
            <a:headEnd/>
            <a:tailEnd/>
          </a:ln>
        </p:spPr>
        <p:txBody>
          <a:bodyPr>
            <a:prstTxWarp prst="textNoShape">
              <a:avLst/>
            </a:prstTxWarp>
            <a:spAutoFit/>
          </a:bodyPr>
          <a:lstStyle/>
          <a:p>
            <a:pPr>
              <a:spcBef>
                <a:spcPct val="50000"/>
              </a:spcBef>
            </a:pPr>
            <a:r>
              <a:rPr lang="en-US" sz="3600" dirty="0">
                <a:solidFill>
                  <a:schemeClr val="bg1"/>
                </a:solidFill>
              </a:rPr>
              <a:t>Giant</a:t>
            </a:r>
            <a:br>
              <a:rPr lang="en-US" sz="3600" dirty="0">
                <a:solidFill>
                  <a:schemeClr val="bg1"/>
                </a:solidFill>
              </a:rPr>
            </a:br>
            <a:r>
              <a:rPr lang="en-US" sz="3600" dirty="0">
                <a:solidFill>
                  <a:schemeClr val="bg1"/>
                </a:solidFill>
              </a:rPr>
              <a:t>Prominence</a:t>
            </a:r>
          </a:p>
        </p:txBody>
      </p:sp>
      <p:pic>
        <p:nvPicPr>
          <p:cNvPr id="2" name="Picture 1" descr="639303main_20120416-m1flare-orig_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977"/>
            <a:ext cx="9144000" cy="6230273"/>
          </a:xfrm>
          <a:prstGeom prst="rect">
            <a:avLst/>
          </a:prstGeom>
        </p:spPr>
      </p:pic>
    </p:spTree>
    <p:extLst>
      <p:ext uri="{BB962C8B-B14F-4D97-AF65-F5344CB8AC3E}">
        <p14:creationId xmlns:p14="http://schemas.microsoft.com/office/powerpoint/2010/main" val="31945740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ol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150" y="1017185"/>
            <a:ext cx="7759700" cy="4864100"/>
          </a:xfrm>
          <a:prstGeom prst="rect">
            <a:avLst/>
          </a:prstGeom>
        </p:spPr>
      </p:pic>
    </p:spTree>
    <p:extLst>
      <p:ext uri="{BB962C8B-B14F-4D97-AF65-F5344CB8AC3E}">
        <p14:creationId xmlns:p14="http://schemas.microsoft.com/office/powerpoint/2010/main" val="2381626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2" descr="D:\ART\CH18\F18_13.JPG"/>
          <p:cNvPicPr>
            <a:picLocks noChangeAspect="1" noChangeArrowheads="1"/>
          </p:cNvPicPr>
          <p:nvPr/>
        </p:nvPicPr>
        <p:blipFill>
          <a:blip r:embed="rId2"/>
          <a:srcRect/>
          <a:stretch>
            <a:fillRect/>
          </a:stretch>
        </p:blipFill>
        <p:spPr bwMode="auto">
          <a:xfrm>
            <a:off x="186268" y="722236"/>
            <a:ext cx="8822267" cy="6135764"/>
          </a:xfrm>
          <a:prstGeom prst="rect">
            <a:avLst/>
          </a:prstGeom>
          <a:noFill/>
          <a:ln w="9525">
            <a:noFill/>
            <a:miter lim="800000"/>
            <a:headEnd/>
            <a:tailEnd/>
          </a:ln>
        </p:spPr>
      </p:pic>
      <p:sp>
        <p:nvSpPr>
          <p:cNvPr id="14339" name="Text Box 3"/>
          <p:cNvSpPr txBox="1">
            <a:spLocks noChangeArrowheads="1"/>
          </p:cNvSpPr>
          <p:nvPr/>
        </p:nvSpPr>
        <p:spPr bwMode="auto">
          <a:xfrm>
            <a:off x="999068" y="-50803"/>
            <a:ext cx="69342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dirty="0">
                <a:solidFill>
                  <a:srgbClr val="FF6600"/>
                </a:solidFill>
              </a:rPr>
              <a:t>Flares seen in X-ray photo</a:t>
            </a:r>
          </a:p>
        </p:txBody>
      </p:sp>
    </p:spTree>
    <p:extLst>
      <p:ext uri="{BB962C8B-B14F-4D97-AF65-F5344CB8AC3E}">
        <p14:creationId xmlns:p14="http://schemas.microsoft.com/office/powerpoint/2010/main" val="12793865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533432main_102803-eit_19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3" name="TextBox 2"/>
          <p:cNvSpPr txBox="1"/>
          <p:nvPr/>
        </p:nvSpPr>
        <p:spPr>
          <a:xfrm>
            <a:off x="157093" y="78944"/>
            <a:ext cx="4449927" cy="1200328"/>
          </a:xfrm>
          <a:prstGeom prst="rect">
            <a:avLst/>
          </a:prstGeom>
          <a:noFill/>
        </p:spPr>
        <p:txBody>
          <a:bodyPr wrap="square" rtlCol="0">
            <a:spAutoFit/>
          </a:bodyPr>
          <a:lstStyle/>
          <a:p>
            <a:r>
              <a:rPr lang="en-US" sz="2400" dirty="0" smtClean="0">
                <a:solidFill>
                  <a:srgbClr val="58AB38"/>
                </a:solidFill>
              </a:rPr>
              <a:t>Solar flares in x-rays from SOHO (Solar </a:t>
            </a:r>
            <a:r>
              <a:rPr lang="en-US" sz="2400" dirty="0">
                <a:solidFill>
                  <a:srgbClr val="58AB38"/>
                </a:solidFill>
              </a:rPr>
              <a:t>and </a:t>
            </a:r>
            <a:r>
              <a:rPr lang="en-US" sz="2400" dirty="0" err="1">
                <a:solidFill>
                  <a:srgbClr val="58AB38"/>
                </a:solidFill>
              </a:rPr>
              <a:t>Heliospheric</a:t>
            </a:r>
            <a:r>
              <a:rPr lang="en-US" sz="2400" dirty="0">
                <a:solidFill>
                  <a:srgbClr val="58AB38"/>
                </a:solidFill>
              </a:rPr>
              <a:t> </a:t>
            </a:r>
            <a:r>
              <a:rPr lang="en-US" sz="2400" dirty="0" smtClean="0">
                <a:solidFill>
                  <a:srgbClr val="58AB38"/>
                </a:solidFill>
              </a:rPr>
              <a:t>Observatory)</a:t>
            </a:r>
            <a:endParaRPr lang="en-US" sz="2400" dirty="0">
              <a:solidFill>
                <a:srgbClr val="58AB38"/>
              </a:solidFill>
            </a:endParaRPr>
          </a:p>
        </p:txBody>
      </p:sp>
    </p:spTree>
    <p:extLst>
      <p:ext uri="{BB962C8B-B14F-4D97-AF65-F5344CB8AC3E}">
        <p14:creationId xmlns:p14="http://schemas.microsoft.com/office/powerpoint/2010/main" val="3869909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r>
              <a:rPr lang="en-US" dirty="0"/>
              <a:t>The Sun is the Largest Object in the Solar System</a:t>
            </a:r>
          </a:p>
        </p:txBody>
      </p:sp>
      <p:sp>
        <p:nvSpPr>
          <p:cNvPr id="4099" name="Rectangle 3"/>
          <p:cNvSpPr>
            <a:spLocks noGrp="1" noChangeArrowheads="1"/>
          </p:cNvSpPr>
          <p:nvPr>
            <p:ph type="body" idx="1"/>
          </p:nvPr>
        </p:nvSpPr>
        <p:spPr>
          <a:xfrm>
            <a:off x="457200" y="1755100"/>
            <a:ext cx="8229600" cy="4525963"/>
          </a:xfrm>
        </p:spPr>
        <p:txBody>
          <a:bodyPr>
            <a:normAutofit/>
          </a:bodyPr>
          <a:lstStyle/>
          <a:p>
            <a:r>
              <a:rPr lang="en-US" sz="3600" dirty="0"/>
              <a:t>The Sun contains more than 99.85% of the total mass of the solar system</a:t>
            </a:r>
          </a:p>
          <a:p>
            <a:r>
              <a:rPr lang="en-US" sz="3600" dirty="0"/>
              <a:t>If you put </a:t>
            </a:r>
            <a:r>
              <a:rPr lang="en-US" sz="3600" i="1" dirty="0"/>
              <a:t>all</a:t>
            </a:r>
            <a:r>
              <a:rPr lang="en-US" sz="3600" dirty="0"/>
              <a:t> the planets in the solar </a:t>
            </a:r>
            <a:r>
              <a:rPr lang="en-US" sz="3600" dirty="0" smtClean="0"/>
              <a:t>system into the Sun, </a:t>
            </a:r>
            <a:r>
              <a:rPr lang="en-US" sz="3600" dirty="0"/>
              <a:t>they would not fill up the volume of the Sun</a:t>
            </a:r>
          </a:p>
          <a:p>
            <a:r>
              <a:rPr lang="en-US" sz="3600" dirty="0"/>
              <a:t>110 Earths or 10 </a:t>
            </a:r>
            <a:r>
              <a:rPr lang="en-US" sz="3600" dirty="0" err="1"/>
              <a:t>Jupiters</a:t>
            </a:r>
            <a:r>
              <a:rPr lang="en-US" sz="3600" dirty="0"/>
              <a:t> fit across the diameter of the Sun</a:t>
            </a:r>
            <a:endParaRPr lang="en-US" sz="3600" i="1" dirty="0"/>
          </a:p>
        </p:txBody>
      </p:sp>
    </p:spTree>
    <p:extLst>
      <p:ext uri="{BB962C8B-B14F-4D97-AF65-F5344CB8AC3E}">
        <p14:creationId xmlns:p14="http://schemas.microsoft.com/office/powerpoint/2010/main" val="4138851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664047"/>
          </a:xfrm>
        </p:spPr>
        <p:txBody>
          <a:bodyPr>
            <a:noAutofit/>
          </a:bodyPr>
          <a:lstStyle/>
          <a:p>
            <a:r>
              <a:rPr lang="en-US" sz="2800" b="1" dirty="0"/>
              <a:t>T</a:t>
            </a:r>
            <a:r>
              <a:rPr lang="en-US" sz="2800" b="1" dirty="0" smtClean="0"/>
              <a:t>he mass of the Sun is 300,000 times larger than that of Earth, and the radius of the Sun is about 100 times the radius of the Earth. How much would you weigh on the surface of the Sun compared to on Earth?</a:t>
            </a:r>
            <a:endParaRPr lang="en-US" sz="2800" b="1" dirty="0"/>
          </a:p>
        </p:txBody>
      </p:sp>
      <p:sp>
        <p:nvSpPr>
          <p:cNvPr id="3" name="Content Placeholder 2"/>
          <p:cNvSpPr>
            <a:spLocks noGrp="1"/>
          </p:cNvSpPr>
          <p:nvPr>
            <p:ph idx="1"/>
          </p:nvPr>
        </p:nvSpPr>
        <p:spPr>
          <a:xfrm>
            <a:off x="457200" y="4015643"/>
            <a:ext cx="8229600" cy="2706823"/>
          </a:xfrm>
        </p:spPr>
        <p:txBody>
          <a:bodyPr>
            <a:normAutofit/>
          </a:bodyPr>
          <a:lstStyle/>
          <a:p>
            <a:r>
              <a:rPr lang="en-US" sz="2800" dirty="0" smtClean="0"/>
              <a:t>300,000 times more because of the larger mass, and 1/100</a:t>
            </a:r>
            <a:r>
              <a:rPr lang="en-US" sz="2800" baseline="30000" dirty="0" smtClean="0"/>
              <a:t>2</a:t>
            </a:r>
            <a:r>
              <a:rPr lang="en-US" sz="2800" dirty="0" smtClean="0"/>
              <a:t> times more because of the larger radius</a:t>
            </a:r>
          </a:p>
          <a:p>
            <a:r>
              <a:rPr lang="en-US" sz="2800" dirty="0" smtClean="0"/>
              <a:t>300,000/100</a:t>
            </a:r>
            <a:r>
              <a:rPr lang="en-US" sz="2800" baseline="30000" dirty="0" smtClean="0"/>
              <a:t>2</a:t>
            </a:r>
            <a:r>
              <a:rPr lang="en-US" sz="2800" dirty="0" smtClean="0"/>
              <a:t>  = 30, so you would weigh 30 times more</a:t>
            </a:r>
          </a:p>
          <a:p>
            <a:r>
              <a:rPr lang="en-US" sz="2800" dirty="0" smtClean="0"/>
              <a:t>(You won’t have to calculate this on an exam.)</a:t>
            </a:r>
          </a:p>
          <a:p>
            <a:endParaRPr lang="en-US" sz="2800" baseline="30000" dirty="0"/>
          </a:p>
        </p:txBody>
      </p:sp>
      <p:graphicFrame>
        <p:nvGraphicFramePr>
          <p:cNvPr id="4" name="Object 0"/>
          <p:cNvGraphicFramePr>
            <a:graphicFrameLocks noChangeAspect="1"/>
          </p:cNvGraphicFramePr>
          <p:nvPr>
            <p:extLst>
              <p:ext uri="{D42A27DB-BD31-4B8C-83A1-F6EECF244321}">
                <p14:modId xmlns:p14="http://schemas.microsoft.com/office/powerpoint/2010/main" val="4169911680"/>
              </p:ext>
            </p:extLst>
          </p:nvPr>
        </p:nvGraphicFramePr>
        <p:xfrm>
          <a:off x="2721624" y="2155538"/>
          <a:ext cx="3405187" cy="1730375"/>
        </p:xfrm>
        <a:graphic>
          <a:graphicData uri="http://schemas.openxmlformats.org/presentationml/2006/ole">
            <mc:AlternateContent xmlns:mc="http://schemas.openxmlformats.org/markup-compatibility/2006">
              <mc:Choice xmlns:v="urn:schemas-microsoft-com:vml" Requires="v">
                <p:oleObj spid="_x0000_s19511" name="Equation" r:id="rId3" imgW="698500" imgH="355600" progId="Equation.3">
                  <p:embed/>
                </p:oleObj>
              </mc:Choice>
              <mc:Fallback>
                <p:oleObj name="Equation" r:id="rId3" imgW="698500" imgH="35560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624" y="2155538"/>
                        <a:ext cx="3405187" cy="173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623770" y="2171028"/>
            <a:ext cx="1927481" cy="461665"/>
          </a:xfrm>
          <a:prstGeom prst="rect">
            <a:avLst/>
          </a:prstGeom>
          <a:noFill/>
        </p:spPr>
        <p:txBody>
          <a:bodyPr wrap="none" rtlCol="0">
            <a:spAutoFit/>
          </a:bodyPr>
          <a:lstStyle/>
          <a:p>
            <a:r>
              <a:rPr lang="en-US" sz="2400" dirty="0" smtClean="0">
                <a:solidFill>
                  <a:srgbClr val="FF0000"/>
                </a:solidFill>
              </a:rPr>
              <a:t>Gravity again!</a:t>
            </a:r>
            <a:endParaRPr lang="en-US" sz="2400" dirty="0">
              <a:solidFill>
                <a:srgbClr val="FF0000"/>
              </a:solidFill>
            </a:endParaRPr>
          </a:p>
        </p:txBody>
      </p:sp>
    </p:spTree>
    <p:extLst>
      <p:ext uri="{BB962C8B-B14F-4D97-AF65-F5344CB8AC3E}">
        <p14:creationId xmlns:p14="http://schemas.microsoft.com/office/powerpoint/2010/main" val="88030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Astronomy 103</a:t>
            </a:r>
            <a:endParaRPr lang="en-US" dirty="0"/>
          </a:p>
        </p:txBody>
      </p:sp>
      <p:sp>
        <p:nvSpPr>
          <p:cNvPr id="3" name="Subtitle 2"/>
          <p:cNvSpPr>
            <a:spLocks noGrp="1"/>
          </p:cNvSpPr>
          <p:nvPr>
            <p:ph type="subTitle" idx="1"/>
          </p:nvPr>
        </p:nvSpPr>
        <p:spPr>
          <a:xfrm>
            <a:off x="412356" y="3886200"/>
            <a:ext cx="8045844" cy="1752600"/>
          </a:xfrm>
        </p:spPr>
        <p:txBody>
          <a:bodyPr/>
          <a:lstStyle/>
          <a:p>
            <a:r>
              <a:rPr lang="en-US" dirty="0" smtClean="0"/>
              <a:t>The Sun</a:t>
            </a:r>
          </a:p>
          <a:p>
            <a:r>
              <a:rPr lang="en-US" dirty="0" smtClean="0"/>
              <a:t>Please read chapter 9</a:t>
            </a:r>
            <a:endParaRPr lang="en-US" dirty="0"/>
          </a:p>
        </p:txBody>
      </p:sp>
    </p:spTree>
    <p:extLst>
      <p:ext uri="{BB962C8B-B14F-4D97-AF65-F5344CB8AC3E}">
        <p14:creationId xmlns:p14="http://schemas.microsoft.com/office/powerpoint/2010/main" val="3239873454"/>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does the Sun shine?</a:t>
            </a:r>
            <a:endParaRPr lang="en-US" b="1" dirty="0"/>
          </a:p>
        </p:txBody>
      </p:sp>
      <p:sp>
        <p:nvSpPr>
          <p:cNvPr id="3" name="Content Placeholder 2"/>
          <p:cNvSpPr>
            <a:spLocks noGrp="1"/>
          </p:cNvSpPr>
          <p:nvPr>
            <p:ph idx="1"/>
          </p:nvPr>
        </p:nvSpPr>
        <p:spPr>
          <a:xfrm>
            <a:off x="457200" y="1600201"/>
            <a:ext cx="8229600" cy="1180776"/>
          </a:xfrm>
        </p:spPr>
        <p:txBody>
          <a:bodyPr>
            <a:normAutofit/>
          </a:bodyPr>
          <a:lstStyle/>
          <a:p>
            <a:r>
              <a:rPr lang="en-US" dirty="0" smtClean="0"/>
              <a:t>Only one known process can account for the huge amount of energy generated by the Sun:</a:t>
            </a:r>
            <a:endParaRPr lang="en-US" dirty="0"/>
          </a:p>
        </p:txBody>
      </p:sp>
      <p:sp>
        <p:nvSpPr>
          <p:cNvPr id="4" name="TextBox 3"/>
          <p:cNvSpPr txBox="1"/>
          <p:nvPr/>
        </p:nvSpPr>
        <p:spPr>
          <a:xfrm>
            <a:off x="958143" y="2903243"/>
            <a:ext cx="6761415" cy="1074104"/>
          </a:xfrm>
          <a:prstGeom prst="rect">
            <a:avLst/>
          </a:prstGeom>
          <a:noFill/>
        </p:spPr>
        <p:txBody>
          <a:bodyPr wrap="square" rtlCol="0">
            <a:spAutoFit/>
          </a:bodyPr>
          <a:lstStyle/>
          <a:p>
            <a:pPr algn="ctr"/>
            <a:r>
              <a:rPr lang="en-US" sz="3200" dirty="0" smtClean="0">
                <a:solidFill>
                  <a:srgbClr val="FF0000"/>
                </a:solidFill>
              </a:rPr>
              <a:t>Conversion of mass into energy via </a:t>
            </a:r>
            <a:r>
              <a:rPr lang="en-US" sz="3200" b="1" dirty="0" smtClean="0">
                <a:solidFill>
                  <a:srgbClr val="FF0000"/>
                </a:solidFill>
              </a:rPr>
              <a:t>nuclear fusion</a:t>
            </a:r>
            <a:endParaRPr lang="en-US" sz="3200" b="1" dirty="0">
              <a:solidFill>
                <a:srgbClr val="FF0000"/>
              </a:solidFill>
            </a:endParaRPr>
          </a:p>
        </p:txBody>
      </p:sp>
      <p:sp>
        <p:nvSpPr>
          <p:cNvPr id="5" name="TextBox 4"/>
          <p:cNvSpPr txBox="1"/>
          <p:nvPr/>
        </p:nvSpPr>
        <p:spPr>
          <a:xfrm>
            <a:off x="1093834" y="4593104"/>
            <a:ext cx="6761415" cy="1261884"/>
          </a:xfrm>
          <a:prstGeom prst="rect">
            <a:avLst/>
          </a:prstGeom>
          <a:noFill/>
        </p:spPr>
        <p:txBody>
          <a:bodyPr wrap="square" rtlCol="0">
            <a:spAutoFit/>
          </a:bodyPr>
          <a:lstStyle/>
          <a:p>
            <a:pPr algn="ctr"/>
            <a:r>
              <a:rPr lang="en-US" sz="4400" b="1" dirty="0" smtClean="0"/>
              <a:t>E = mc</a:t>
            </a:r>
            <a:r>
              <a:rPr lang="en-US" sz="4400" b="1" baseline="30000" dirty="0" smtClean="0"/>
              <a:t>2</a:t>
            </a:r>
          </a:p>
          <a:p>
            <a:pPr algn="ctr"/>
            <a:r>
              <a:rPr lang="en-US" sz="3200" dirty="0" smtClean="0"/>
              <a:t>Energy = mass x (speed of light)</a:t>
            </a:r>
            <a:r>
              <a:rPr lang="en-US" sz="3200" baseline="30000" dirty="0" smtClean="0"/>
              <a:t>2</a:t>
            </a:r>
            <a:endParaRPr lang="en-US" sz="3200" baseline="30000" dirty="0"/>
          </a:p>
        </p:txBody>
      </p:sp>
    </p:spTree>
    <p:extLst>
      <p:ext uri="{BB962C8B-B14F-4D97-AF65-F5344CB8AC3E}">
        <p14:creationId xmlns:p14="http://schemas.microsoft.com/office/powerpoint/2010/main" val="12440301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51659"/>
          </a:xfrm>
        </p:spPr>
        <p:txBody>
          <a:bodyPr/>
          <a:lstStyle/>
          <a:p>
            <a:r>
              <a:rPr lang="en-US" b="1" dirty="0" smtClean="0"/>
              <a:t>Nuclear fusion </a:t>
            </a:r>
            <a:r>
              <a:rPr lang="en-US" b="1" dirty="0" err="1" smtClean="0"/>
              <a:t>vs</a:t>
            </a:r>
            <a:r>
              <a:rPr lang="en-US" b="1" dirty="0" smtClean="0"/>
              <a:t> nuclear fission</a:t>
            </a:r>
            <a:endParaRPr lang="en-US" b="1" dirty="0"/>
          </a:p>
        </p:txBody>
      </p:sp>
      <p:sp>
        <p:nvSpPr>
          <p:cNvPr id="3" name="Content Placeholder 2"/>
          <p:cNvSpPr>
            <a:spLocks noGrp="1"/>
          </p:cNvSpPr>
          <p:nvPr>
            <p:ph idx="1"/>
          </p:nvPr>
        </p:nvSpPr>
        <p:spPr>
          <a:xfrm>
            <a:off x="457200" y="4332941"/>
            <a:ext cx="8229600" cy="2256118"/>
          </a:xfrm>
        </p:spPr>
        <p:txBody>
          <a:bodyPr>
            <a:normAutofit/>
          </a:bodyPr>
          <a:lstStyle/>
          <a:p>
            <a:r>
              <a:rPr lang="en-US" dirty="0" smtClean="0"/>
              <a:t>Nuclear reactors on Earth use </a:t>
            </a:r>
            <a:r>
              <a:rPr lang="en-US" b="1" dirty="0" smtClean="0"/>
              <a:t>fission</a:t>
            </a:r>
            <a:r>
              <a:rPr lang="en-US" dirty="0" smtClean="0"/>
              <a:t>: heavy elements are </a:t>
            </a:r>
            <a:r>
              <a:rPr lang="en-US" b="1" dirty="0" smtClean="0"/>
              <a:t>split</a:t>
            </a:r>
            <a:r>
              <a:rPr lang="en-US" dirty="0" smtClean="0"/>
              <a:t> into lighter ones</a:t>
            </a:r>
          </a:p>
          <a:p>
            <a:r>
              <a:rPr lang="en-US" dirty="0" smtClean="0"/>
              <a:t>Stars generate power through nuclear </a:t>
            </a:r>
            <a:r>
              <a:rPr lang="en-US" b="1" dirty="0" smtClean="0"/>
              <a:t>fusion</a:t>
            </a:r>
            <a:r>
              <a:rPr lang="en-US" dirty="0" smtClean="0"/>
              <a:t>: light elements are </a:t>
            </a:r>
            <a:r>
              <a:rPr lang="en-US" b="1" dirty="0" smtClean="0"/>
              <a:t>fused</a:t>
            </a:r>
            <a:r>
              <a:rPr lang="en-US" dirty="0" smtClean="0"/>
              <a:t> into heavier ones</a:t>
            </a:r>
          </a:p>
        </p:txBody>
      </p:sp>
      <p:pic>
        <p:nvPicPr>
          <p:cNvPr id="4" name="Picture 3" descr="nuclear-reacto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530" y="1326297"/>
            <a:ext cx="4514480" cy="3006644"/>
          </a:xfrm>
          <a:prstGeom prst="rect">
            <a:avLst/>
          </a:prstGeom>
        </p:spPr>
      </p:pic>
      <p:sp>
        <p:nvSpPr>
          <p:cNvPr id="5" name="TextBox 4"/>
          <p:cNvSpPr txBox="1"/>
          <p:nvPr/>
        </p:nvSpPr>
        <p:spPr>
          <a:xfrm>
            <a:off x="791882" y="3062941"/>
            <a:ext cx="1509059" cy="1200329"/>
          </a:xfrm>
          <a:prstGeom prst="rect">
            <a:avLst/>
          </a:prstGeom>
          <a:noFill/>
        </p:spPr>
        <p:txBody>
          <a:bodyPr wrap="square" rtlCol="0">
            <a:spAutoFit/>
          </a:bodyPr>
          <a:lstStyle/>
          <a:p>
            <a:pPr algn="r"/>
            <a:r>
              <a:rPr lang="en-US" dirty="0" smtClean="0"/>
              <a:t>Cooling towers of a nuclear fission reactor</a:t>
            </a:r>
            <a:endParaRPr lang="en-US" dirty="0"/>
          </a:p>
        </p:txBody>
      </p:sp>
    </p:spTree>
    <p:extLst>
      <p:ext uri="{BB962C8B-B14F-4D97-AF65-F5344CB8AC3E}">
        <p14:creationId xmlns:p14="http://schemas.microsoft.com/office/powerpoint/2010/main" val="26457582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99218" y="-99616"/>
            <a:ext cx="2926078" cy="1143000"/>
          </a:xfrm>
        </p:spPr>
        <p:txBody>
          <a:bodyPr>
            <a:normAutofit/>
          </a:bodyPr>
          <a:lstStyle/>
          <a:p>
            <a:r>
              <a:rPr lang="en-US" sz="4800" b="1" dirty="0" smtClean="0">
                <a:solidFill>
                  <a:schemeClr val="accent2"/>
                </a:solidFill>
                <a:effectLst>
                  <a:outerShdw blurRad="38100" dist="38100" dir="2700000" algn="tl">
                    <a:srgbClr val="DDDDDD"/>
                  </a:outerShdw>
                </a:effectLst>
              </a:rPr>
              <a:t>E</a:t>
            </a:r>
            <a:r>
              <a:rPr lang="en-US" sz="4800" b="1" dirty="0">
                <a:solidFill>
                  <a:schemeClr val="accent2"/>
                </a:solidFill>
                <a:effectLst>
                  <a:outerShdw blurRad="38100" dist="38100" dir="2700000" algn="tl">
                    <a:srgbClr val="DDDDDD"/>
                  </a:outerShdw>
                </a:effectLst>
              </a:rPr>
              <a:t>=mc</a:t>
            </a:r>
            <a:r>
              <a:rPr lang="en-US" sz="4800" b="1" baseline="30000" dirty="0">
                <a:solidFill>
                  <a:schemeClr val="accent2"/>
                </a:solidFill>
                <a:effectLst>
                  <a:outerShdw blurRad="38100" dist="38100" dir="2700000" algn="tl">
                    <a:srgbClr val="DDDDDD"/>
                  </a:outerShdw>
                </a:effectLst>
              </a:rPr>
              <a:t>2</a:t>
            </a:r>
            <a:endParaRPr lang="en-US" sz="4800" b="1" dirty="0"/>
          </a:p>
        </p:txBody>
      </p:sp>
      <p:sp>
        <p:nvSpPr>
          <p:cNvPr id="93187" name="Rectangle 3"/>
          <p:cNvSpPr>
            <a:spLocks noGrp="1" noChangeArrowheads="1"/>
          </p:cNvSpPr>
          <p:nvPr>
            <p:ph type="body" idx="1"/>
          </p:nvPr>
        </p:nvSpPr>
        <p:spPr>
          <a:xfrm>
            <a:off x="406401" y="1007532"/>
            <a:ext cx="7772400" cy="1371600"/>
          </a:xfrm>
        </p:spPr>
        <p:txBody>
          <a:bodyPr/>
          <a:lstStyle/>
          <a:p>
            <a:pPr>
              <a:buClr>
                <a:srgbClr val="A50021"/>
              </a:buClr>
              <a:buFontTx/>
              <a:buChar char=""/>
            </a:pPr>
            <a:r>
              <a:rPr lang="en-US" dirty="0"/>
              <a:t>Mass </a:t>
            </a:r>
            <a:r>
              <a:rPr lang="en-US" dirty="0" err="1">
                <a:solidFill>
                  <a:srgbClr val="A50021"/>
                </a:solidFill>
              </a:rPr>
              <a:t>m</a:t>
            </a:r>
            <a:r>
              <a:rPr lang="en-US" dirty="0"/>
              <a:t> given in </a:t>
            </a:r>
            <a:r>
              <a:rPr lang="en-US" dirty="0">
                <a:solidFill>
                  <a:srgbClr val="A50021"/>
                </a:solidFill>
              </a:rPr>
              <a:t>kg</a:t>
            </a:r>
          </a:p>
          <a:p>
            <a:pPr>
              <a:buClr>
                <a:srgbClr val="A50021"/>
              </a:buClr>
              <a:buFontTx/>
              <a:buChar char=""/>
            </a:pPr>
            <a:r>
              <a:rPr lang="en-US" dirty="0"/>
              <a:t>Speed of light </a:t>
            </a:r>
            <a:r>
              <a:rPr lang="en-US" dirty="0" err="1">
                <a:solidFill>
                  <a:srgbClr val="800000"/>
                </a:solidFill>
              </a:rPr>
              <a:t>c</a:t>
            </a:r>
            <a:r>
              <a:rPr lang="en-US" dirty="0"/>
              <a:t> is </a:t>
            </a:r>
            <a:r>
              <a:rPr lang="en-US" dirty="0">
                <a:solidFill>
                  <a:srgbClr val="800000"/>
                </a:solidFill>
              </a:rPr>
              <a:t>3</a:t>
            </a:r>
            <a:r>
              <a:rPr lang="en-US" dirty="0">
                <a:solidFill>
                  <a:srgbClr val="800000"/>
                </a:solidFill>
                <a:latin typeface="Arial" charset="0"/>
              </a:rPr>
              <a:t>x</a:t>
            </a:r>
            <a:r>
              <a:rPr lang="en-US" dirty="0">
                <a:solidFill>
                  <a:srgbClr val="800000"/>
                </a:solidFill>
              </a:rPr>
              <a:t>10</a:t>
            </a:r>
            <a:r>
              <a:rPr lang="en-US" baseline="30000" dirty="0">
                <a:solidFill>
                  <a:srgbClr val="800000"/>
                </a:solidFill>
              </a:rPr>
              <a:t>8</a:t>
            </a:r>
            <a:r>
              <a:rPr lang="en-US" baseline="30000" dirty="0"/>
              <a:t> </a:t>
            </a:r>
            <a:r>
              <a:rPr lang="en-US" dirty="0"/>
              <a:t>meters/second</a:t>
            </a:r>
          </a:p>
        </p:txBody>
      </p:sp>
      <p:sp>
        <p:nvSpPr>
          <p:cNvPr id="93188" name="Text Box 4"/>
          <p:cNvSpPr txBox="1">
            <a:spLocks noChangeArrowheads="1"/>
          </p:cNvSpPr>
          <p:nvPr/>
        </p:nvSpPr>
        <p:spPr bwMode="auto">
          <a:xfrm>
            <a:off x="838200" y="2328333"/>
            <a:ext cx="6629400" cy="1554163"/>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solidFill>
                  <a:srgbClr val="A50021"/>
                </a:solidFill>
              </a:rPr>
              <a:t>Example</a:t>
            </a:r>
            <a:r>
              <a:rPr lang="en-US" sz="3200" dirty="0"/>
              <a:t>: How much energy do you get if you can change 1 kg of matter entirely to energy?</a:t>
            </a:r>
          </a:p>
        </p:txBody>
      </p:sp>
      <p:graphicFrame>
        <p:nvGraphicFramePr>
          <p:cNvPr id="93189" name="Object 5"/>
          <p:cNvGraphicFramePr>
            <a:graphicFrameLocks noChangeAspect="1"/>
          </p:cNvGraphicFramePr>
          <p:nvPr>
            <p:extLst>
              <p:ext uri="{D42A27DB-BD31-4B8C-83A1-F6EECF244321}">
                <p14:modId xmlns:p14="http://schemas.microsoft.com/office/powerpoint/2010/main" val="3980892991"/>
              </p:ext>
            </p:extLst>
          </p:nvPr>
        </p:nvGraphicFramePr>
        <p:xfrm>
          <a:off x="1737908" y="4721821"/>
          <a:ext cx="5184775" cy="728662"/>
        </p:xfrm>
        <a:graphic>
          <a:graphicData uri="http://schemas.openxmlformats.org/presentationml/2006/ole">
            <mc:AlternateContent xmlns:mc="http://schemas.openxmlformats.org/markup-compatibility/2006">
              <mc:Choice xmlns:v="urn:schemas-microsoft-com:vml" Requires="v">
                <p:oleObj spid="_x0000_s1354" name="Equation" r:id="rId3" imgW="1435100" imgH="203200" progId="Equation.3">
                  <p:embed/>
                </p:oleObj>
              </mc:Choice>
              <mc:Fallback>
                <p:oleObj name="Equation" r:id="rId3" imgW="1435100" imgH="203200" progId="Equation.3">
                  <p:embed/>
                  <p:pic>
                    <p:nvPicPr>
                      <p:cNvPr id="0" name="Picture 191"/>
                      <p:cNvPicPr>
                        <a:picLocks noChangeAspect="1" noChangeArrowheads="1"/>
                      </p:cNvPicPr>
                      <p:nvPr/>
                    </p:nvPicPr>
                    <p:blipFill>
                      <a:blip r:embed="rId4"/>
                      <a:srcRect/>
                      <a:stretch>
                        <a:fillRect/>
                      </a:stretch>
                    </p:blipFill>
                    <p:spPr bwMode="auto">
                      <a:xfrm>
                        <a:off x="1737908" y="4721821"/>
                        <a:ext cx="5184775" cy="728662"/>
                      </a:xfrm>
                      <a:prstGeom prst="rect">
                        <a:avLst/>
                      </a:prstGeom>
                      <a:noFill/>
                      <a:ln w="9525">
                        <a:solidFill>
                          <a:srgbClr val="A50021"/>
                        </a:solidFill>
                        <a:miter lim="800000"/>
                        <a:headEnd/>
                        <a:tailEnd/>
                      </a:ln>
                    </p:spPr>
                  </p:pic>
                </p:oleObj>
              </mc:Fallback>
            </mc:AlternateContent>
          </a:graphicData>
        </a:graphic>
      </p:graphicFrame>
      <p:grpSp>
        <p:nvGrpSpPr>
          <p:cNvPr id="2" name="Group 6"/>
          <p:cNvGrpSpPr>
            <a:grpSpLocks/>
          </p:cNvGrpSpPr>
          <p:nvPr/>
        </p:nvGrpSpPr>
        <p:grpSpPr bwMode="auto">
          <a:xfrm>
            <a:off x="1219200" y="3834271"/>
            <a:ext cx="6305550" cy="825500"/>
            <a:chOff x="768" y="3168"/>
            <a:chExt cx="3972" cy="520"/>
          </a:xfrm>
        </p:grpSpPr>
        <p:graphicFrame>
          <p:nvGraphicFramePr>
            <p:cNvPr id="3075" name="Object 7"/>
            <p:cNvGraphicFramePr>
              <a:graphicFrameLocks noChangeAspect="1"/>
            </p:cNvGraphicFramePr>
            <p:nvPr/>
          </p:nvGraphicFramePr>
          <p:xfrm>
            <a:off x="768" y="3168"/>
            <a:ext cx="1936" cy="520"/>
          </p:xfrm>
          <a:graphic>
            <a:graphicData uri="http://schemas.openxmlformats.org/presentationml/2006/ole">
              <mc:AlternateContent xmlns:mc="http://schemas.openxmlformats.org/markup-compatibility/2006">
                <mc:Choice xmlns:v="urn:schemas-microsoft-com:vml" Requires="v">
                  <p:oleObj spid="_x0000_s1355" name="Equation" r:id="rId5" imgW="850680" imgH="228600" progId="Equation.3">
                    <p:embed/>
                  </p:oleObj>
                </mc:Choice>
                <mc:Fallback>
                  <p:oleObj name="Equation" r:id="rId5" imgW="850680" imgH="228600" progId="Equation.3">
                    <p:embed/>
                    <p:pic>
                      <p:nvPicPr>
                        <p:cNvPr id="0" name="Picture 1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 y="3168"/>
                          <a:ext cx="1936" cy="520"/>
                        </a:xfrm>
                        <a:prstGeom prst="rect">
                          <a:avLst/>
                        </a:prstGeom>
                        <a:solidFill>
                          <a:schemeClr val="bg1"/>
                        </a:solidFill>
                        <a:ln>
                          <a:noFill/>
                        </a:ln>
                        <a:extLst>
                          <a:ext uri="{91240B29-F687-4f45-9708-019B960494DF}">
                            <a14:hiddenLine xmlns:a14="http://schemas.microsoft.com/office/drawing/2010/main" w="9525">
                              <a:solidFill>
                                <a:srgbClr val="A50021"/>
                              </a:solidFill>
                              <a:miter lim="800000"/>
                              <a:headEnd/>
                              <a:tailEnd/>
                            </a14:hiddenLine>
                          </a:ext>
                        </a:extLst>
                      </p:spPr>
                    </p:pic>
                  </p:oleObj>
                </mc:Fallback>
              </mc:AlternateContent>
            </a:graphicData>
          </a:graphic>
        </p:graphicFrame>
        <p:graphicFrame>
          <p:nvGraphicFramePr>
            <p:cNvPr id="3076" name="Object 8"/>
            <p:cNvGraphicFramePr>
              <a:graphicFrameLocks noChangeAspect="1"/>
            </p:cNvGraphicFramePr>
            <p:nvPr/>
          </p:nvGraphicFramePr>
          <p:xfrm>
            <a:off x="2544" y="3168"/>
            <a:ext cx="2196" cy="520"/>
          </p:xfrm>
          <a:graphic>
            <a:graphicData uri="http://schemas.openxmlformats.org/presentationml/2006/ole">
              <mc:AlternateContent xmlns:mc="http://schemas.openxmlformats.org/markup-compatibility/2006">
                <mc:Choice xmlns:v="urn:schemas-microsoft-com:vml" Requires="v">
                  <p:oleObj spid="_x0000_s1356" name="Equation" r:id="rId7" imgW="965160" imgH="228600" progId="Equation.3">
                    <p:embed/>
                  </p:oleObj>
                </mc:Choice>
                <mc:Fallback>
                  <p:oleObj name="Equation" r:id="rId7" imgW="965160" imgH="228600" progId="Equation.3">
                    <p:embed/>
                    <p:pic>
                      <p:nvPicPr>
                        <p:cNvPr id="0" name="Picture 19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4" y="3168"/>
                          <a:ext cx="2196" cy="520"/>
                        </a:xfrm>
                        <a:prstGeom prst="rect">
                          <a:avLst/>
                        </a:prstGeom>
                        <a:solidFill>
                          <a:schemeClr val="bg1"/>
                        </a:solidFill>
                        <a:ln>
                          <a:noFill/>
                        </a:ln>
                        <a:extLst>
                          <a:ext uri="{91240B29-F687-4f45-9708-019B960494DF}">
                            <a14:hiddenLine xmlns:a14="http://schemas.microsoft.com/office/drawing/2010/main" w="9525">
                              <a:solidFill>
                                <a:srgbClr val="A50021"/>
                              </a:solidFill>
                              <a:miter lim="800000"/>
                              <a:headEnd/>
                              <a:tailEnd/>
                            </a14:hiddenLine>
                          </a:ext>
                        </a:extLst>
                      </p:spPr>
                    </p:pic>
                  </p:oleObj>
                </mc:Fallback>
              </mc:AlternateContent>
            </a:graphicData>
          </a:graphic>
        </p:graphicFrame>
      </p:grpSp>
      <p:sp>
        <p:nvSpPr>
          <p:cNvPr id="10" name="TextBox 9"/>
          <p:cNvSpPr txBox="1"/>
          <p:nvPr/>
        </p:nvSpPr>
        <p:spPr>
          <a:xfrm>
            <a:off x="406402" y="5643621"/>
            <a:ext cx="8323606" cy="1077218"/>
          </a:xfrm>
          <a:prstGeom prst="rect">
            <a:avLst/>
          </a:prstGeom>
          <a:noFill/>
        </p:spPr>
        <p:txBody>
          <a:bodyPr wrap="square" rtlCol="0">
            <a:spAutoFit/>
          </a:bodyPr>
          <a:lstStyle/>
          <a:p>
            <a:pPr algn="ctr"/>
            <a:r>
              <a:rPr lang="en-US" sz="3200" dirty="0" smtClean="0">
                <a:solidFill>
                  <a:srgbClr val="FF0000"/>
                </a:solidFill>
              </a:rPr>
              <a:t>This is more than 200 times the energy released by the most powerful nuclear bombs</a:t>
            </a:r>
            <a:endParaRPr lang="en-US" sz="3200" b="1" dirty="0">
              <a:solidFill>
                <a:srgbClr val="FF0000"/>
              </a:solidFill>
            </a:endParaRPr>
          </a:p>
        </p:txBody>
      </p:sp>
    </p:spTree>
    <p:extLst>
      <p:ext uri="{BB962C8B-B14F-4D97-AF65-F5344CB8AC3E}">
        <p14:creationId xmlns:p14="http://schemas.microsoft.com/office/powerpoint/2010/main" val="1124337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3187">
                                            <p:txEl>
                                              <p:pRg st="1" end="1"/>
                                            </p:txEl>
                                          </p:spTgt>
                                        </p:tgtEl>
                                        <p:attrNameLst>
                                          <p:attrName>style.visibility</p:attrName>
                                        </p:attrNameLst>
                                      </p:cBhvr>
                                      <p:to>
                                        <p:strVal val="visible"/>
                                      </p:to>
                                    </p:set>
                                    <p:anim calcmode="lin" valueType="num">
                                      <p:cBhvr additive="base">
                                        <p:cTn id="13" dur="500" fill="hold"/>
                                        <p:tgtEl>
                                          <p:spTgt spid="931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31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31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931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P spid="93188" grpId="0" autoUpdateAnimBg="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838199" y="8928"/>
            <a:ext cx="7753269" cy="243143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4000" b="1" dirty="0" smtClean="0">
                <a:solidFill>
                  <a:schemeClr val="accent2">
                    <a:lumMod val="75000"/>
                  </a:schemeClr>
                </a:solidFill>
              </a:rPr>
              <a:t>Example: Luminosity </a:t>
            </a:r>
            <a:r>
              <a:rPr lang="en-US" sz="4000" b="1" dirty="0">
                <a:solidFill>
                  <a:schemeClr val="accent2">
                    <a:lumMod val="75000"/>
                  </a:schemeClr>
                </a:solidFill>
              </a:rPr>
              <a:t>of the </a:t>
            </a:r>
            <a:r>
              <a:rPr lang="en-US" sz="4000" b="1" dirty="0" smtClean="0">
                <a:solidFill>
                  <a:schemeClr val="accent2">
                    <a:lumMod val="75000"/>
                  </a:schemeClr>
                </a:solidFill>
              </a:rPr>
              <a:t>Sun</a:t>
            </a:r>
          </a:p>
          <a:p>
            <a:pPr>
              <a:spcBef>
                <a:spcPct val="50000"/>
              </a:spcBef>
            </a:pPr>
            <a:r>
              <a:rPr lang="en-US" sz="3200" dirty="0" smtClean="0"/>
              <a:t>If </a:t>
            </a:r>
            <a:r>
              <a:rPr lang="en-US" sz="3200" dirty="0"/>
              <a:t>the Sun changes 4 </a:t>
            </a:r>
            <a:r>
              <a:rPr lang="en-US" sz="3200" dirty="0">
                <a:latin typeface="Arial" charset="0"/>
              </a:rPr>
              <a:t>x</a:t>
            </a:r>
            <a:r>
              <a:rPr lang="en-US" sz="3200" dirty="0"/>
              <a:t>10</a:t>
            </a:r>
            <a:r>
              <a:rPr lang="en-US" sz="3200" baseline="30000" dirty="0"/>
              <a:t>9</a:t>
            </a:r>
            <a:r>
              <a:rPr lang="en-US" sz="3200" dirty="0"/>
              <a:t> kg to energy each second</a:t>
            </a:r>
            <a:r>
              <a:rPr lang="en-US" sz="3200" dirty="0" smtClean="0"/>
              <a:t>, </a:t>
            </a:r>
            <a:r>
              <a:rPr lang="en-US" sz="3200" dirty="0"/>
              <a:t>how much energy does it produce each second? </a:t>
            </a:r>
          </a:p>
        </p:txBody>
      </p:sp>
      <p:graphicFrame>
        <p:nvGraphicFramePr>
          <p:cNvPr id="95232" name="Object 0"/>
          <p:cNvGraphicFramePr>
            <a:graphicFrameLocks noChangeAspect="1"/>
          </p:cNvGraphicFramePr>
          <p:nvPr>
            <p:extLst>
              <p:ext uri="{D42A27DB-BD31-4B8C-83A1-F6EECF244321}">
                <p14:modId xmlns:p14="http://schemas.microsoft.com/office/powerpoint/2010/main" val="3779804979"/>
              </p:ext>
            </p:extLst>
          </p:nvPr>
        </p:nvGraphicFramePr>
        <p:xfrm>
          <a:off x="838200" y="2501600"/>
          <a:ext cx="7432675" cy="950913"/>
        </p:xfrm>
        <a:graphic>
          <a:graphicData uri="http://schemas.openxmlformats.org/presentationml/2006/ole">
            <mc:AlternateContent xmlns:mc="http://schemas.openxmlformats.org/markup-compatibility/2006">
              <mc:Choice xmlns:v="urn:schemas-microsoft-com:vml" Requires="v">
                <p:oleObj spid="_x0000_s2378" name="Equation" r:id="rId3" imgW="2057400" imgH="228600" progId="Equation.3">
                  <p:embed/>
                </p:oleObj>
              </mc:Choice>
              <mc:Fallback>
                <p:oleObj name="Equation" r:id="rId3" imgW="2057400" imgH="228600" progId="Equation.3">
                  <p:embed/>
                  <p:pic>
                    <p:nvPicPr>
                      <p:cNvPr id="0" name="Picture 1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01600"/>
                        <a:ext cx="7432675" cy="950913"/>
                      </a:xfrm>
                      <a:prstGeom prst="rect">
                        <a:avLst/>
                      </a:prstGeom>
                      <a:solidFill>
                        <a:schemeClr val="bg1"/>
                      </a:solidFill>
                      <a:ln>
                        <a:noFill/>
                      </a:ln>
                      <a:extLst>
                        <a:ext uri="{91240B29-F687-4f45-9708-019B960494DF}">
                          <a14:hiddenLine xmlns:a14="http://schemas.microsoft.com/office/drawing/2010/main" w="9525">
                            <a:solidFill>
                              <a:srgbClr val="A50021"/>
                            </a:solidFill>
                            <a:miter lim="800000"/>
                            <a:headEnd/>
                            <a:tailEnd/>
                          </a14:hiddenLine>
                        </a:ext>
                      </a:extLst>
                    </p:spPr>
                  </p:pic>
                </p:oleObj>
              </mc:Fallback>
            </mc:AlternateContent>
          </a:graphicData>
        </a:graphic>
      </p:graphicFrame>
      <p:graphicFrame>
        <p:nvGraphicFramePr>
          <p:cNvPr id="95233" name="Object 1"/>
          <p:cNvGraphicFramePr>
            <a:graphicFrameLocks noChangeAspect="1"/>
          </p:cNvGraphicFramePr>
          <p:nvPr>
            <p:extLst>
              <p:ext uri="{D42A27DB-BD31-4B8C-83A1-F6EECF244321}">
                <p14:modId xmlns:p14="http://schemas.microsoft.com/office/powerpoint/2010/main" val="3664278730"/>
              </p:ext>
            </p:extLst>
          </p:nvPr>
        </p:nvGraphicFramePr>
        <p:xfrm>
          <a:off x="1331259" y="3339800"/>
          <a:ext cx="2425700" cy="838200"/>
        </p:xfrm>
        <a:graphic>
          <a:graphicData uri="http://schemas.openxmlformats.org/presentationml/2006/ole">
            <mc:AlternateContent xmlns:mc="http://schemas.openxmlformats.org/markup-compatibility/2006">
              <mc:Choice xmlns:v="urn:schemas-microsoft-com:vml" Requires="v">
                <p:oleObj spid="_x0000_s2379" name="Equation" r:id="rId5" imgW="672840" imgH="203040" progId="Equation.3">
                  <p:embed/>
                </p:oleObj>
              </mc:Choice>
              <mc:Fallback>
                <p:oleObj name="Equation" r:id="rId5" imgW="672840" imgH="203040" progId="Equation.3">
                  <p:embed/>
                  <p:pic>
                    <p:nvPicPr>
                      <p:cNvPr id="0" name="Picture 1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259" y="3339800"/>
                        <a:ext cx="2425700" cy="838200"/>
                      </a:xfrm>
                      <a:prstGeom prst="rect">
                        <a:avLst/>
                      </a:prstGeom>
                      <a:solidFill>
                        <a:schemeClr val="bg1"/>
                      </a:solidFill>
                      <a:ln>
                        <a:noFill/>
                      </a:ln>
                      <a:extLst>
                        <a:ext uri="{91240B29-F687-4f45-9708-019B960494DF}">
                          <a14:hiddenLine xmlns:a14="http://schemas.microsoft.com/office/drawing/2010/main" w="9525">
                            <a:solidFill>
                              <a:srgbClr val="A50021"/>
                            </a:solidFill>
                            <a:miter lim="800000"/>
                            <a:headEnd/>
                            <a:tailEnd/>
                          </a14:hiddenLine>
                        </a:ext>
                      </a:extLst>
                    </p:spPr>
                  </p:pic>
                </p:oleObj>
              </mc:Fallback>
            </mc:AlternateContent>
          </a:graphicData>
        </a:graphic>
      </p:graphicFrame>
      <p:graphicFrame>
        <p:nvGraphicFramePr>
          <p:cNvPr id="95234" name="Object 2"/>
          <p:cNvGraphicFramePr>
            <a:graphicFrameLocks noChangeAspect="1"/>
          </p:cNvGraphicFramePr>
          <p:nvPr>
            <p:extLst>
              <p:ext uri="{D42A27DB-BD31-4B8C-83A1-F6EECF244321}">
                <p14:modId xmlns:p14="http://schemas.microsoft.com/office/powerpoint/2010/main" val="4118880626"/>
              </p:ext>
            </p:extLst>
          </p:nvPr>
        </p:nvGraphicFramePr>
        <p:xfrm>
          <a:off x="1329547" y="4181025"/>
          <a:ext cx="5481637" cy="830263"/>
        </p:xfrm>
        <a:graphic>
          <a:graphicData uri="http://schemas.openxmlformats.org/presentationml/2006/ole">
            <mc:AlternateContent xmlns:mc="http://schemas.openxmlformats.org/markup-compatibility/2006">
              <mc:Choice xmlns:v="urn:schemas-microsoft-com:vml" Requires="v">
                <p:oleObj spid="_x0000_s2380" name="Equation" r:id="rId7" imgW="1409700" imgH="203200" progId="Equation.3">
                  <p:embed/>
                </p:oleObj>
              </mc:Choice>
              <mc:Fallback>
                <p:oleObj name="Equation" r:id="rId7" imgW="1409700" imgH="203200" progId="Equation.3">
                  <p:embed/>
                  <p:pic>
                    <p:nvPicPr>
                      <p:cNvPr id="0" name="Picture 193"/>
                      <p:cNvPicPr>
                        <a:picLocks noChangeAspect="1" noChangeArrowheads="1"/>
                      </p:cNvPicPr>
                      <p:nvPr/>
                    </p:nvPicPr>
                    <p:blipFill>
                      <a:blip r:embed="rId8"/>
                      <a:srcRect/>
                      <a:stretch>
                        <a:fillRect/>
                      </a:stretch>
                    </p:blipFill>
                    <p:spPr bwMode="auto">
                      <a:xfrm>
                        <a:off x="1329547" y="4181025"/>
                        <a:ext cx="5481637" cy="830263"/>
                      </a:xfrm>
                      <a:prstGeom prst="rect">
                        <a:avLst/>
                      </a:prstGeom>
                      <a:noFill/>
                      <a:ln w="9525">
                        <a:solidFill>
                          <a:srgbClr val="A50021"/>
                        </a:solidFill>
                        <a:miter lim="800000"/>
                        <a:headEnd/>
                        <a:tailEnd/>
                      </a:ln>
                    </p:spPr>
                  </p:pic>
                </p:oleObj>
              </mc:Fallback>
            </mc:AlternateContent>
          </a:graphicData>
        </a:graphic>
      </p:graphicFrame>
      <p:sp>
        <p:nvSpPr>
          <p:cNvPr id="6" name="TextBox 5"/>
          <p:cNvSpPr txBox="1"/>
          <p:nvPr/>
        </p:nvSpPr>
        <p:spPr>
          <a:xfrm>
            <a:off x="725037" y="5260604"/>
            <a:ext cx="7640559" cy="1200328"/>
          </a:xfrm>
          <a:prstGeom prst="rect">
            <a:avLst/>
          </a:prstGeom>
          <a:noFill/>
        </p:spPr>
        <p:txBody>
          <a:bodyPr wrap="square" rtlCol="0">
            <a:spAutoFit/>
          </a:bodyPr>
          <a:lstStyle/>
          <a:p>
            <a:r>
              <a:rPr lang="en-US" sz="2400" i="1" dirty="0" smtClean="0"/>
              <a:t>This is the luminosity of the Sun! Also notice that we’ve given the answer with the same precision (the same number of digits) we were given in the question.</a:t>
            </a:r>
            <a:endParaRPr lang="en-US" sz="2400" i="1" dirty="0"/>
          </a:p>
        </p:txBody>
      </p:sp>
    </p:spTree>
    <p:extLst>
      <p:ext uri="{BB962C8B-B14F-4D97-AF65-F5344CB8AC3E}">
        <p14:creationId xmlns:p14="http://schemas.microsoft.com/office/powerpoint/2010/main" val="300367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52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52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952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838199" y="-3524"/>
            <a:ext cx="7753269" cy="243143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4000" b="1" dirty="0" smtClean="0">
                <a:solidFill>
                  <a:srgbClr val="953735"/>
                </a:solidFill>
              </a:rPr>
              <a:t>Example: Luminosity </a:t>
            </a:r>
            <a:r>
              <a:rPr lang="en-US" sz="4000" b="1" dirty="0">
                <a:solidFill>
                  <a:srgbClr val="953735"/>
                </a:solidFill>
              </a:rPr>
              <a:t>of </a:t>
            </a:r>
            <a:r>
              <a:rPr lang="en-US" sz="4000" b="1" dirty="0" smtClean="0">
                <a:solidFill>
                  <a:srgbClr val="953735"/>
                </a:solidFill>
              </a:rPr>
              <a:t>a star</a:t>
            </a:r>
          </a:p>
          <a:p>
            <a:pPr>
              <a:spcBef>
                <a:spcPct val="50000"/>
              </a:spcBef>
            </a:pPr>
            <a:r>
              <a:rPr lang="en-US" sz="3200" dirty="0" smtClean="0"/>
              <a:t>If </a:t>
            </a:r>
            <a:r>
              <a:rPr lang="en-US" sz="3200" dirty="0"/>
              <a:t>the </a:t>
            </a:r>
            <a:r>
              <a:rPr lang="en-US" sz="3200" dirty="0" smtClean="0"/>
              <a:t>luminosity of a star is 9 x 10</a:t>
            </a:r>
            <a:r>
              <a:rPr lang="en-US" sz="3200" baseline="30000" dirty="0" smtClean="0"/>
              <a:t>26</a:t>
            </a:r>
            <a:r>
              <a:rPr lang="en-US" sz="3200" dirty="0" smtClean="0"/>
              <a:t> watts, </a:t>
            </a:r>
            <a:r>
              <a:rPr lang="en-US" sz="3200" dirty="0"/>
              <a:t>how much </a:t>
            </a:r>
            <a:r>
              <a:rPr lang="en-US" sz="3200" dirty="0" smtClean="0"/>
              <a:t>mass does it change into energy each </a:t>
            </a:r>
            <a:r>
              <a:rPr lang="en-US" sz="3200" dirty="0"/>
              <a:t>second? </a:t>
            </a:r>
            <a:endParaRPr lang="en-US" sz="3200" dirty="0" smtClean="0"/>
          </a:p>
        </p:txBody>
      </p:sp>
      <p:grpSp>
        <p:nvGrpSpPr>
          <p:cNvPr id="2" name="Group 1"/>
          <p:cNvGrpSpPr/>
          <p:nvPr/>
        </p:nvGrpSpPr>
        <p:grpSpPr>
          <a:xfrm>
            <a:off x="1286669" y="3581155"/>
            <a:ext cx="6469063" cy="2740270"/>
            <a:chOff x="1337469" y="2797175"/>
            <a:chExt cx="6469063" cy="2740270"/>
          </a:xfrm>
        </p:grpSpPr>
        <p:graphicFrame>
          <p:nvGraphicFramePr>
            <p:cNvPr id="95232" name="Object 0"/>
            <p:cNvGraphicFramePr>
              <a:graphicFrameLocks noChangeAspect="1"/>
            </p:cNvGraphicFramePr>
            <p:nvPr>
              <p:extLst>
                <p:ext uri="{D42A27DB-BD31-4B8C-83A1-F6EECF244321}">
                  <p14:modId xmlns:p14="http://schemas.microsoft.com/office/powerpoint/2010/main" val="3694158503"/>
                </p:ext>
              </p:extLst>
            </p:nvPr>
          </p:nvGraphicFramePr>
          <p:xfrm>
            <a:off x="1337469" y="2797175"/>
            <a:ext cx="6469063" cy="1797050"/>
          </p:xfrm>
          <a:graphic>
            <a:graphicData uri="http://schemas.openxmlformats.org/presentationml/2006/ole">
              <mc:AlternateContent xmlns:mc="http://schemas.openxmlformats.org/markup-compatibility/2006">
                <mc:Choice xmlns:v="urn:schemas-microsoft-com:vml" Requires="v">
                  <p:oleObj spid="_x0000_s25627" name="Equation" r:id="rId3" imgW="1790700" imgH="431800" progId="Equation.3">
                    <p:embed/>
                  </p:oleObj>
                </mc:Choice>
                <mc:Fallback>
                  <p:oleObj name="Equation" r:id="rId3" imgW="1790700" imgH="431800" progId="Equation.3">
                    <p:embed/>
                    <p:pic>
                      <p:nvPicPr>
                        <p:cNvPr id="0" name=""/>
                        <p:cNvPicPr>
                          <a:picLocks noChangeAspect="1" noChangeArrowheads="1"/>
                        </p:cNvPicPr>
                        <p:nvPr/>
                      </p:nvPicPr>
                      <p:blipFill>
                        <a:blip r:embed="rId4"/>
                        <a:srcRect/>
                        <a:stretch>
                          <a:fillRect/>
                        </a:stretch>
                      </p:blipFill>
                      <p:spPr bwMode="auto">
                        <a:xfrm>
                          <a:off x="1337469" y="2797175"/>
                          <a:ext cx="6469063" cy="1797050"/>
                        </a:xfrm>
                        <a:prstGeom prst="rect">
                          <a:avLst/>
                        </a:prstGeom>
                        <a:solidFill>
                          <a:schemeClr val="bg1"/>
                        </a:solidFill>
                        <a:ln>
                          <a:noFill/>
                        </a:ln>
                        <a:extLst>
                          <a:ext uri="{91240B29-F687-4f45-9708-019B960494DF}">
                            <a14:hiddenLine xmlns:a14="http://schemas.microsoft.com/office/drawing/2010/main" w="9525">
                              <a:solidFill>
                                <a:srgbClr val="A50021"/>
                              </a:solidFill>
                              <a:miter lim="800000"/>
                              <a:headEnd/>
                              <a:tailEnd/>
                            </a14:hiddenLine>
                          </a:ext>
                        </a:extLst>
                      </p:spPr>
                    </p:pic>
                  </p:oleObj>
                </mc:Fallback>
              </mc:AlternateContent>
            </a:graphicData>
          </a:graphic>
        </p:graphicFrame>
        <p:graphicFrame>
          <p:nvGraphicFramePr>
            <p:cNvPr id="95233" name="Object 1"/>
            <p:cNvGraphicFramePr>
              <a:graphicFrameLocks noChangeAspect="1"/>
            </p:cNvGraphicFramePr>
            <p:nvPr>
              <p:extLst>
                <p:ext uri="{D42A27DB-BD31-4B8C-83A1-F6EECF244321}">
                  <p14:modId xmlns:p14="http://schemas.microsoft.com/office/powerpoint/2010/main" val="3804093540"/>
                </p:ext>
              </p:extLst>
            </p:nvPr>
          </p:nvGraphicFramePr>
          <p:xfrm>
            <a:off x="3595407" y="4594470"/>
            <a:ext cx="2927350" cy="942975"/>
          </p:xfrm>
          <a:graphic>
            <a:graphicData uri="http://schemas.openxmlformats.org/presentationml/2006/ole">
              <mc:AlternateContent xmlns:mc="http://schemas.openxmlformats.org/markup-compatibility/2006">
                <mc:Choice xmlns:v="urn:schemas-microsoft-com:vml" Requires="v">
                  <p:oleObj spid="_x0000_s25628" name="Equation" r:id="rId5" imgW="812800" imgH="228600" progId="Equation.3">
                    <p:embed/>
                  </p:oleObj>
                </mc:Choice>
                <mc:Fallback>
                  <p:oleObj name="Equation" r:id="rId5" imgW="812800" imgH="228600" progId="Equation.3">
                    <p:embed/>
                    <p:pic>
                      <p:nvPicPr>
                        <p:cNvPr id="0" name=""/>
                        <p:cNvPicPr>
                          <a:picLocks noChangeAspect="1" noChangeArrowheads="1"/>
                        </p:cNvPicPr>
                        <p:nvPr/>
                      </p:nvPicPr>
                      <p:blipFill>
                        <a:blip r:embed="rId6"/>
                        <a:srcRect/>
                        <a:stretch>
                          <a:fillRect/>
                        </a:stretch>
                      </p:blipFill>
                      <p:spPr bwMode="auto">
                        <a:xfrm>
                          <a:off x="3595407" y="4594470"/>
                          <a:ext cx="2927350" cy="942975"/>
                        </a:xfrm>
                        <a:prstGeom prst="rect">
                          <a:avLst/>
                        </a:prstGeom>
                        <a:solidFill>
                          <a:schemeClr val="bg1"/>
                        </a:solidFill>
                        <a:ln>
                          <a:noFill/>
                        </a:ln>
                        <a:extLst>
                          <a:ext uri="{91240B29-F687-4f45-9708-019B960494DF}">
                            <a14:hiddenLine xmlns:a14="http://schemas.microsoft.com/office/drawing/2010/main" w="9525">
                              <a:solidFill>
                                <a:srgbClr val="A50021"/>
                              </a:solidFill>
                              <a:miter lim="800000"/>
                              <a:headEnd/>
                              <a:tailEnd/>
                            </a14:hiddenLine>
                          </a:ext>
                        </a:extLst>
                      </p:spPr>
                    </p:pic>
                  </p:oleObj>
                </mc:Fallback>
              </mc:AlternateContent>
            </a:graphicData>
          </a:graphic>
        </p:graphicFrame>
      </p:grpSp>
      <p:sp>
        <p:nvSpPr>
          <p:cNvPr id="3" name="TextBox 2"/>
          <p:cNvSpPr txBox="1"/>
          <p:nvPr/>
        </p:nvSpPr>
        <p:spPr>
          <a:xfrm>
            <a:off x="862009" y="2508685"/>
            <a:ext cx="7640559" cy="1200328"/>
          </a:xfrm>
          <a:prstGeom prst="rect">
            <a:avLst/>
          </a:prstGeom>
          <a:noFill/>
        </p:spPr>
        <p:txBody>
          <a:bodyPr wrap="square" rtlCol="0">
            <a:spAutoFit/>
          </a:bodyPr>
          <a:lstStyle/>
          <a:p>
            <a:r>
              <a:rPr lang="en-US" sz="2400" i="1" dirty="0" smtClean="0"/>
              <a:t>Luminosity measures energy per second, so a star with a luminosity of </a:t>
            </a:r>
            <a:r>
              <a:rPr lang="en-US" sz="2400" i="1" dirty="0"/>
              <a:t>9 x 10</a:t>
            </a:r>
            <a:r>
              <a:rPr lang="en-US" sz="2400" i="1" baseline="30000" dirty="0"/>
              <a:t>26</a:t>
            </a:r>
            <a:r>
              <a:rPr lang="en-US" sz="2400" i="1" dirty="0"/>
              <a:t> </a:t>
            </a:r>
            <a:r>
              <a:rPr lang="en-US" sz="2400" i="1" dirty="0" smtClean="0"/>
              <a:t>watts produces </a:t>
            </a:r>
            <a:r>
              <a:rPr lang="en-US" sz="2400" i="1" dirty="0"/>
              <a:t>9 x 10</a:t>
            </a:r>
            <a:r>
              <a:rPr lang="en-US" sz="2400" i="1" baseline="30000" dirty="0"/>
              <a:t>26</a:t>
            </a:r>
            <a:r>
              <a:rPr lang="en-US" sz="2400" i="1" dirty="0"/>
              <a:t> </a:t>
            </a:r>
            <a:r>
              <a:rPr lang="en-US" sz="2400" i="1" dirty="0" smtClean="0"/>
              <a:t>watt-seconds of energy every second</a:t>
            </a:r>
            <a:endParaRPr lang="en-US" sz="2400" i="1" dirty="0"/>
          </a:p>
        </p:txBody>
      </p:sp>
    </p:spTree>
    <p:extLst>
      <p:ext uri="{BB962C8B-B14F-4D97-AF65-F5344CB8AC3E}">
        <p14:creationId xmlns:p14="http://schemas.microsoft.com/office/powerpoint/2010/main" val="1835852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2"/>
          <p:cNvGraphicFramePr>
            <a:graphicFrameLocks noChangeAspect="1"/>
          </p:cNvGraphicFramePr>
          <p:nvPr/>
        </p:nvGraphicFramePr>
        <p:xfrm>
          <a:off x="1981200" y="2133600"/>
          <a:ext cx="5181600" cy="857250"/>
        </p:xfrm>
        <a:graphic>
          <a:graphicData uri="http://schemas.openxmlformats.org/presentationml/2006/ole">
            <mc:AlternateContent xmlns:mc="http://schemas.openxmlformats.org/markup-compatibility/2006">
              <mc:Choice xmlns:v="urn:schemas-microsoft-com:vml" Requires="v">
                <p:oleObj spid="_x0000_s3189" name="Equation" r:id="rId4" imgW="1218960" imgH="203040" progId="Equation.3">
                  <p:embed/>
                </p:oleObj>
              </mc:Choice>
              <mc:Fallback>
                <p:oleObj name="Equation" r:id="rId4" imgW="1218960" imgH="203040" progId="Equation.3">
                  <p:embed/>
                  <p:pic>
                    <p:nvPicPr>
                      <p:cNvPr id="0" name="Picture 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133600"/>
                        <a:ext cx="5181600" cy="857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3" name="Rectangle 3"/>
          <p:cNvSpPr>
            <a:spLocks noChangeArrowheads="1"/>
          </p:cNvSpPr>
          <p:nvPr/>
        </p:nvSpPr>
        <p:spPr bwMode="auto">
          <a:xfrm>
            <a:off x="609600" y="0"/>
            <a:ext cx="7772400" cy="1143000"/>
          </a:xfrm>
          <a:prstGeom prst="rect">
            <a:avLst/>
          </a:prstGeom>
          <a:noFill/>
          <a:ln w="9525">
            <a:noFill/>
            <a:miter lim="800000"/>
            <a:headEnd/>
            <a:tailEnd/>
          </a:ln>
        </p:spPr>
        <p:txBody>
          <a:bodyPr anchor="ctr">
            <a:prstTxWarp prst="textNoShape">
              <a:avLst/>
            </a:prstTxWarp>
          </a:bodyPr>
          <a:lstStyle/>
          <a:p>
            <a:pPr algn="ctr"/>
            <a:r>
              <a:rPr lang="en-US" sz="4400">
                <a:solidFill>
                  <a:schemeClr val="accent2"/>
                </a:solidFill>
              </a:rPr>
              <a:t>The Energy of Starlight</a:t>
            </a:r>
            <a:endParaRPr lang="en-US" sz="4400">
              <a:solidFill>
                <a:schemeClr val="tx2"/>
              </a:solidFill>
            </a:endParaRPr>
          </a:p>
        </p:txBody>
      </p:sp>
      <p:sp>
        <p:nvSpPr>
          <p:cNvPr id="44036" name="Text Box 4"/>
          <p:cNvSpPr txBox="1">
            <a:spLocks noChangeArrowheads="1"/>
          </p:cNvSpPr>
          <p:nvPr/>
        </p:nvSpPr>
        <p:spPr bwMode="auto">
          <a:xfrm>
            <a:off x="263436" y="990600"/>
            <a:ext cx="8617129" cy="1077218"/>
          </a:xfrm>
          <a:prstGeom prst="rect">
            <a:avLst/>
          </a:prstGeom>
          <a:noFill/>
          <a:ln w="9525">
            <a:noFill/>
            <a:miter lim="800000"/>
            <a:headEnd/>
            <a:tailEnd/>
          </a:ln>
        </p:spPr>
        <p:txBody>
          <a:bodyPr wrap="square">
            <a:prstTxWarp prst="textNoShape">
              <a:avLst/>
            </a:prstTxWarp>
            <a:spAutoFit/>
          </a:bodyPr>
          <a:lstStyle/>
          <a:p>
            <a:pPr algn="ctr">
              <a:spcBef>
                <a:spcPct val="50000"/>
              </a:spcBef>
              <a:buClr>
                <a:srgbClr val="A50021"/>
              </a:buClr>
            </a:pPr>
            <a:r>
              <a:rPr lang="en-US" sz="3200" dirty="0" smtClean="0"/>
              <a:t>The </a:t>
            </a:r>
            <a:r>
              <a:rPr lang="en-US" sz="3200" dirty="0"/>
              <a:t>mass of </a:t>
            </a:r>
            <a:r>
              <a:rPr lang="en-US" sz="3200" dirty="0" smtClean="0"/>
              <a:t>a </a:t>
            </a:r>
            <a:r>
              <a:rPr lang="en-US" sz="3200" dirty="0"/>
              <a:t>helium atom is slightly less than</a:t>
            </a:r>
            <a:r>
              <a:rPr lang="en-US" sz="3200" dirty="0" smtClean="0"/>
              <a:t> the </a:t>
            </a:r>
            <a:r>
              <a:rPr lang="en-US" sz="3200" dirty="0"/>
              <a:t>mass of 4 hydrogen atoms  (by</a:t>
            </a:r>
            <a:r>
              <a:rPr lang="en-US" sz="3200" dirty="0" smtClean="0"/>
              <a:t> 0.7</a:t>
            </a:r>
            <a:r>
              <a:rPr lang="en-US" sz="3200" dirty="0"/>
              <a:t>%</a:t>
            </a:r>
            <a:r>
              <a:rPr lang="en-US" sz="3200" dirty="0" smtClean="0"/>
              <a:t>=0.007):</a:t>
            </a:r>
            <a:endParaRPr lang="en-US" sz="3200" dirty="0"/>
          </a:p>
        </p:txBody>
      </p:sp>
      <p:grpSp>
        <p:nvGrpSpPr>
          <p:cNvPr id="2" name="Group 5"/>
          <p:cNvGrpSpPr>
            <a:grpSpLocks/>
          </p:cNvGrpSpPr>
          <p:nvPr/>
        </p:nvGrpSpPr>
        <p:grpSpPr bwMode="auto">
          <a:xfrm>
            <a:off x="0" y="3276600"/>
            <a:ext cx="8991600" cy="3581400"/>
            <a:chOff x="0" y="2064"/>
            <a:chExt cx="5664" cy="2256"/>
          </a:xfrm>
        </p:grpSpPr>
        <p:pic>
          <p:nvPicPr>
            <p:cNvPr id="5126" name="Picture 6" descr="C:\103\sun\aston_mass_spectrograph.jpg"/>
            <p:cNvPicPr>
              <a:picLocks noChangeAspect="1" noChangeArrowheads="1"/>
            </p:cNvPicPr>
            <p:nvPr/>
          </p:nvPicPr>
          <p:blipFill>
            <a:blip r:embed="rId6"/>
            <a:srcRect/>
            <a:stretch>
              <a:fillRect/>
            </a:stretch>
          </p:blipFill>
          <p:spPr bwMode="auto">
            <a:xfrm>
              <a:off x="1824" y="2064"/>
              <a:ext cx="3840" cy="2256"/>
            </a:xfrm>
            <a:prstGeom prst="rect">
              <a:avLst/>
            </a:prstGeom>
            <a:noFill/>
            <a:ln w="9525">
              <a:noFill/>
              <a:miter lim="800000"/>
              <a:headEnd/>
              <a:tailEnd/>
            </a:ln>
          </p:spPr>
        </p:pic>
        <p:sp>
          <p:nvSpPr>
            <p:cNvPr id="5127" name="Text Box 7"/>
            <p:cNvSpPr txBox="1">
              <a:spLocks noChangeArrowheads="1"/>
            </p:cNvSpPr>
            <p:nvPr/>
          </p:nvSpPr>
          <p:spPr bwMode="auto">
            <a:xfrm>
              <a:off x="0" y="2304"/>
              <a:ext cx="1872" cy="407"/>
            </a:xfrm>
            <a:prstGeom prst="rect">
              <a:avLst/>
            </a:prstGeom>
            <a:noFill/>
            <a:ln w="9525">
              <a:noFill/>
              <a:miter lim="800000"/>
              <a:headEnd/>
              <a:tailEnd/>
            </a:ln>
          </p:spPr>
          <p:txBody>
            <a:bodyPr>
              <a:prstTxWarp prst="textNoShape">
                <a:avLst/>
              </a:prstTxWarp>
              <a:spAutoFit/>
            </a:bodyPr>
            <a:lstStyle/>
            <a:p>
              <a:pPr>
                <a:spcBef>
                  <a:spcPct val="50000"/>
                </a:spcBef>
              </a:pPr>
              <a:r>
                <a:rPr lang="en-US" dirty="0" smtClean="0"/>
                <a:t>Mass of Helium precisely measured by Aston, </a:t>
              </a:r>
              <a:r>
                <a:rPr lang="en-US" dirty="0"/>
                <a:t>1920 </a:t>
              </a:r>
            </a:p>
          </p:txBody>
        </p:sp>
      </p:grpSp>
      <p:sp>
        <p:nvSpPr>
          <p:cNvPr id="8" name="Text Box 7"/>
          <p:cNvSpPr txBox="1">
            <a:spLocks noChangeArrowheads="1"/>
          </p:cNvSpPr>
          <p:nvPr/>
        </p:nvSpPr>
        <p:spPr bwMode="auto">
          <a:xfrm>
            <a:off x="0" y="3327400"/>
            <a:ext cx="2971800" cy="3170098"/>
          </a:xfrm>
          <a:prstGeom prst="rect">
            <a:avLst/>
          </a:prstGeom>
          <a:noFill/>
          <a:ln w="9525">
            <a:noFill/>
            <a:miter lim="800000"/>
            <a:headEnd/>
            <a:tailEnd/>
          </a:ln>
          <a:effectLst/>
        </p:spPr>
        <p:txBody>
          <a:bodyPr>
            <a:spAutoFit/>
          </a:bodyPr>
          <a:lstStyle/>
          <a:p>
            <a:pPr>
              <a:spcBef>
                <a:spcPct val="50000"/>
              </a:spcBef>
            </a:pP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1600" dirty="0" smtClean="0"/>
              <a:t>This is the apparatus he used. </a:t>
            </a:r>
            <a:br>
              <a:rPr lang="en-US" sz="1600" dirty="0" smtClean="0"/>
            </a:br>
            <a:r>
              <a:rPr lang="en-US" sz="1600" dirty="0" smtClean="0"/>
              <a:t>The coil of wire is a large electromagnet.  Aston carefully measured  how much the magnet bends the paths of helium and hydrogen nuclei .  The more massive the nucleus, the less the path bends. </a:t>
            </a:r>
            <a:endParaRPr lang="en-US" sz="1600" dirty="0"/>
          </a:p>
        </p:txBody>
      </p:sp>
    </p:spTree>
    <p:extLst>
      <p:ext uri="{BB962C8B-B14F-4D97-AF65-F5344CB8AC3E}">
        <p14:creationId xmlns:p14="http://schemas.microsoft.com/office/powerpoint/2010/main" val="161959437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2667000"/>
            <a:ext cx="8686800" cy="3657600"/>
            <a:chOff x="288" y="1680"/>
            <a:chExt cx="5472" cy="2304"/>
          </a:xfrm>
        </p:grpSpPr>
        <p:sp>
          <p:nvSpPr>
            <p:cNvPr id="6151" name="Text Box 3"/>
            <p:cNvSpPr txBox="1">
              <a:spLocks noChangeArrowheads="1"/>
            </p:cNvSpPr>
            <p:nvPr/>
          </p:nvSpPr>
          <p:spPr bwMode="auto">
            <a:xfrm>
              <a:off x="288" y="2375"/>
              <a:ext cx="3505" cy="160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dirty="0" smtClean="0"/>
                <a:t>Arthur </a:t>
              </a:r>
              <a:r>
                <a:rPr lang="en-US" sz="3200" dirty="0" err="1" smtClean="0"/>
                <a:t>Eddington</a:t>
              </a:r>
              <a:r>
                <a:rPr lang="en-US" sz="3200" dirty="0" smtClean="0"/>
                <a:t> </a:t>
              </a:r>
              <a:r>
                <a:rPr lang="en-US" sz="3200" dirty="0"/>
                <a:t>(1920):</a:t>
              </a:r>
              <a:r>
                <a:rPr lang="en-US" sz="3200" dirty="0">
                  <a:solidFill>
                    <a:srgbClr val="A50021"/>
                  </a:solidFill>
                </a:rPr>
                <a:t/>
              </a:r>
              <a:br>
                <a:rPr lang="en-US" sz="3200" dirty="0">
                  <a:solidFill>
                    <a:srgbClr val="A50021"/>
                  </a:solidFill>
                </a:rPr>
              </a:br>
              <a:r>
                <a:rPr lang="en-US" sz="3200" dirty="0"/>
                <a:t>Hydrogen can turn into </a:t>
              </a:r>
              <a:r>
                <a:rPr lang="en-US" sz="3200" dirty="0" smtClean="0"/>
                <a:t>helium, and </a:t>
              </a:r>
              <a:r>
                <a:rPr lang="en-US" sz="3200" dirty="0"/>
                <a:t>when it does, </a:t>
              </a:r>
              <a:r>
                <a:rPr lang="en-US" sz="3200" dirty="0" smtClean="0">
                  <a:solidFill>
                    <a:srgbClr val="FF0000"/>
                  </a:solidFill>
                </a:rPr>
                <a:t>0.7% of </a:t>
              </a:r>
              <a:r>
                <a:rPr lang="en-US" sz="3200" dirty="0">
                  <a:solidFill>
                    <a:srgbClr val="FF0000"/>
                  </a:solidFill>
                </a:rPr>
                <a:t>its mass changes to </a:t>
              </a:r>
              <a:r>
                <a:rPr lang="en-US" sz="3200" dirty="0" smtClean="0">
                  <a:solidFill>
                    <a:srgbClr val="FF0000"/>
                  </a:solidFill>
                </a:rPr>
                <a:t>energy, and </a:t>
              </a:r>
              <a:r>
                <a:rPr lang="en-US" sz="3200" b="1" dirty="0">
                  <a:solidFill>
                    <a:srgbClr val="FF0000"/>
                  </a:solidFill>
                </a:rPr>
                <a:t>that energy powers the Sun</a:t>
              </a:r>
            </a:p>
          </p:txBody>
        </p:sp>
        <p:pic>
          <p:nvPicPr>
            <p:cNvPr id="6152" name="Picture 4" descr="C:\103\people\eddington.jpg"/>
            <p:cNvPicPr>
              <a:picLocks noChangeAspect="1" noChangeArrowheads="1"/>
            </p:cNvPicPr>
            <p:nvPr/>
          </p:nvPicPr>
          <p:blipFill>
            <a:blip r:embed="rId3"/>
            <a:srcRect/>
            <a:stretch>
              <a:fillRect/>
            </a:stretch>
          </p:blipFill>
          <p:spPr bwMode="auto">
            <a:xfrm>
              <a:off x="3793" y="1680"/>
              <a:ext cx="1967" cy="2288"/>
            </a:xfrm>
            <a:prstGeom prst="rect">
              <a:avLst/>
            </a:prstGeom>
            <a:noFill/>
            <a:ln w="9525">
              <a:noFill/>
              <a:miter lim="800000"/>
              <a:headEnd/>
              <a:tailEnd/>
            </a:ln>
          </p:spPr>
        </p:pic>
      </p:grpSp>
      <p:graphicFrame>
        <p:nvGraphicFramePr>
          <p:cNvPr id="6146" name="Object 6"/>
          <p:cNvGraphicFramePr>
            <a:graphicFrameLocks noChangeAspect="1"/>
          </p:cNvGraphicFramePr>
          <p:nvPr>
            <p:extLst>
              <p:ext uri="{D42A27DB-BD31-4B8C-83A1-F6EECF244321}">
                <p14:modId xmlns:p14="http://schemas.microsoft.com/office/powerpoint/2010/main" val="216428175"/>
              </p:ext>
            </p:extLst>
          </p:nvPr>
        </p:nvGraphicFramePr>
        <p:xfrm>
          <a:off x="517986" y="2768387"/>
          <a:ext cx="5181600" cy="857250"/>
        </p:xfrm>
        <a:graphic>
          <a:graphicData uri="http://schemas.openxmlformats.org/presentationml/2006/ole">
            <mc:AlternateContent xmlns:mc="http://schemas.openxmlformats.org/markup-compatibility/2006">
              <mc:Choice xmlns:v="urn:schemas-microsoft-com:vml" Requires="v">
                <p:oleObj spid="_x0000_s4213" name="Equation" r:id="rId4" imgW="1218960" imgH="203040" progId="Equation.3">
                  <p:embed/>
                </p:oleObj>
              </mc:Choice>
              <mc:Fallback>
                <p:oleObj name="Equation" r:id="rId4" imgW="1218960" imgH="203040" progId="Equation.3">
                  <p:embed/>
                  <p:pic>
                    <p:nvPicPr>
                      <p:cNvPr id="0" name="Picture 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986" y="2768387"/>
                        <a:ext cx="5181600" cy="857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9" name="Rectangle 7"/>
          <p:cNvSpPr>
            <a:spLocks noChangeArrowheads="1"/>
          </p:cNvSpPr>
          <p:nvPr/>
        </p:nvSpPr>
        <p:spPr bwMode="auto">
          <a:xfrm>
            <a:off x="457200" y="0"/>
            <a:ext cx="7772400" cy="1143000"/>
          </a:xfrm>
          <a:prstGeom prst="rect">
            <a:avLst/>
          </a:prstGeom>
          <a:noFill/>
          <a:ln w="9525">
            <a:noFill/>
            <a:miter lim="800000"/>
            <a:headEnd/>
            <a:tailEnd/>
          </a:ln>
        </p:spPr>
        <p:txBody>
          <a:bodyPr anchor="ctr">
            <a:prstTxWarp prst="textNoShape">
              <a:avLst/>
            </a:prstTxWarp>
          </a:bodyPr>
          <a:lstStyle/>
          <a:p>
            <a:pPr algn="ctr"/>
            <a:r>
              <a:rPr lang="en-US" sz="4400" dirty="0">
                <a:solidFill>
                  <a:schemeClr val="accent2"/>
                </a:solidFill>
              </a:rPr>
              <a:t>The Energy of Starlight</a:t>
            </a:r>
            <a:endParaRPr lang="en-US" sz="4400" dirty="0">
              <a:solidFill>
                <a:schemeClr val="tx2"/>
              </a:solidFill>
            </a:endParaRPr>
          </a:p>
        </p:txBody>
      </p:sp>
      <p:sp>
        <p:nvSpPr>
          <p:cNvPr id="6150" name="Text Box 8"/>
          <p:cNvSpPr txBox="1">
            <a:spLocks noChangeArrowheads="1"/>
          </p:cNvSpPr>
          <p:nvPr/>
        </p:nvSpPr>
        <p:spPr bwMode="auto">
          <a:xfrm>
            <a:off x="457200" y="965788"/>
            <a:ext cx="8077199" cy="1569660"/>
          </a:xfrm>
          <a:prstGeom prst="rect">
            <a:avLst/>
          </a:prstGeom>
          <a:noFill/>
          <a:ln w="9525">
            <a:noFill/>
            <a:miter lim="800000"/>
            <a:headEnd/>
            <a:tailEnd/>
          </a:ln>
        </p:spPr>
        <p:txBody>
          <a:bodyPr wrap="square">
            <a:prstTxWarp prst="textNoShape">
              <a:avLst/>
            </a:prstTxWarp>
            <a:spAutoFit/>
          </a:bodyPr>
          <a:lstStyle/>
          <a:p>
            <a:pPr>
              <a:spcBef>
                <a:spcPct val="50000"/>
              </a:spcBef>
              <a:buClr>
                <a:srgbClr val="A50021"/>
              </a:buClr>
            </a:pPr>
            <a:r>
              <a:rPr lang="en-US" sz="3200" dirty="0" smtClean="0"/>
              <a:t>The Sun turns hydrogen into helium, and the </a:t>
            </a:r>
            <a:r>
              <a:rPr lang="en-US" sz="3200" dirty="0"/>
              <a:t>mass of a</a:t>
            </a:r>
            <a:r>
              <a:rPr lang="en-US" sz="3200" dirty="0" smtClean="0"/>
              <a:t> helium </a:t>
            </a:r>
            <a:r>
              <a:rPr lang="en-US" sz="3200" dirty="0"/>
              <a:t>atom is slightly less than   </a:t>
            </a:r>
            <a:br>
              <a:rPr lang="en-US" sz="3200" dirty="0"/>
            </a:br>
            <a:r>
              <a:rPr lang="en-US" sz="3200" dirty="0" smtClean="0"/>
              <a:t>the </a:t>
            </a:r>
            <a:r>
              <a:rPr lang="en-US" sz="3200" dirty="0"/>
              <a:t>mass of 4 hydrogen atoms  (by </a:t>
            </a:r>
            <a:r>
              <a:rPr lang="en-US" sz="3200" dirty="0" smtClean="0"/>
              <a:t>0.7</a:t>
            </a:r>
            <a:r>
              <a:rPr lang="en-US" sz="3200" dirty="0"/>
              <a:t>%</a:t>
            </a:r>
            <a:r>
              <a:rPr lang="en-US" sz="3200" dirty="0" smtClean="0"/>
              <a:t>=0.007</a:t>
            </a:r>
            <a:r>
              <a:rPr lang="en-US" sz="3200" dirty="0"/>
              <a:t>) </a:t>
            </a:r>
          </a:p>
        </p:txBody>
      </p:sp>
    </p:spTree>
    <p:extLst>
      <p:ext uri="{BB962C8B-B14F-4D97-AF65-F5344CB8AC3E}">
        <p14:creationId xmlns:p14="http://schemas.microsoft.com/office/powerpoint/2010/main" val="277316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228600" y="746"/>
            <a:ext cx="8686800" cy="3046988"/>
          </a:xfrm>
          <a:prstGeom prst="rect">
            <a:avLst/>
          </a:prstGeom>
          <a:noFill/>
          <a:ln w="9525">
            <a:noFill/>
            <a:miter lim="800000"/>
            <a:headEnd/>
            <a:tailEnd/>
          </a:ln>
        </p:spPr>
        <p:txBody>
          <a:bodyPr>
            <a:prstTxWarp prst="textNoShape">
              <a:avLst/>
            </a:prstTxWarp>
            <a:spAutoFit/>
          </a:bodyPr>
          <a:lstStyle/>
          <a:p>
            <a:pPr>
              <a:spcBef>
                <a:spcPct val="50000"/>
              </a:spcBef>
              <a:buClr>
                <a:srgbClr val="A50021"/>
              </a:buClr>
            </a:pPr>
            <a:r>
              <a:rPr lang="en-US" sz="3200" u="sng" dirty="0" smtClean="0"/>
              <a:t>The whole is less than the sum of the parts</a:t>
            </a:r>
          </a:p>
          <a:p>
            <a:pPr>
              <a:spcBef>
                <a:spcPct val="50000"/>
              </a:spcBef>
              <a:buClr>
                <a:srgbClr val="A50021"/>
              </a:buClr>
            </a:pPr>
            <a:r>
              <a:rPr lang="en-US" sz="3200" dirty="0" smtClean="0"/>
              <a:t>When </a:t>
            </a:r>
            <a:r>
              <a:rPr lang="en-US" sz="3200" dirty="0"/>
              <a:t>hydrogen changes to helium, a small </a:t>
            </a:r>
            <a:r>
              <a:rPr lang="en-US" sz="3200" dirty="0" smtClean="0"/>
              <a:t>fraction </a:t>
            </a:r>
            <a:r>
              <a:rPr lang="en-US" sz="3200" dirty="0"/>
              <a:t>of its mass changes into energy. </a:t>
            </a:r>
          </a:p>
          <a:p>
            <a:pPr>
              <a:spcBef>
                <a:spcPct val="50000"/>
              </a:spcBef>
              <a:buClr>
                <a:srgbClr val="A50021"/>
              </a:buClr>
            </a:pPr>
            <a:r>
              <a:rPr lang="en-US" sz="3200" dirty="0" smtClean="0"/>
              <a:t>Because </a:t>
            </a:r>
            <a:r>
              <a:rPr lang="en-US" sz="3200" dirty="0"/>
              <a:t>c</a:t>
            </a:r>
            <a:r>
              <a:rPr lang="en-US" sz="3200" baseline="30000" dirty="0"/>
              <a:t>2</a:t>
            </a:r>
            <a:r>
              <a:rPr lang="en-US" sz="3200" dirty="0"/>
              <a:t> is so large, a small amount of </a:t>
            </a:r>
            <a:r>
              <a:rPr lang="en-US" sz="3200" dirty="0" smtClean="0"/>
              <a:t>mass produces </a:t>
            </a:r>
            <a:r>
              <a:rPr lang="en-US" sz="3200" dirty="0"/>
              <a:t>a large amount of energy</a:t>
            </a:r>
            <a:r>
              <a:rPr lang="en-US" dirty="0"/>
              <a:t>.</a:t>
            </a:r>
          </a:p>
        </p:txBody>
      </p:sp>
      <p:sp>
        <p:nvSpPr>
          <p:cNvPr id="3" name="Oval 2"/>
          <p:cNvSpPr>
            <a:spLocks noChangeArrowheads="1"/>
          </p:cNvSpPr>
          <p:nvPr/>
        </p:nvSpPr>
        <p:spPr bwMode="auto">
          <a:xfrm>
            <a:off x="5994400" y="48006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 name="Oval 3"/>
          <p:cNvSpPr>
            <a:spLocks noChangeArrowheads="1"/>
          </p:cNvSpPr>
          <p:nvPr/>
        </p:nvSpPr>
        <p:spPr bwMode="auto">
          <a:xfrm>
            <a:off x="5918200" y="43434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 name="Oval 4"/>
          <p:cNvSpPr>
            <a:spLocks noChangeArrowheads="1"/>
          </p:cNvSpPr>
          <p:nvPr/>
        </p:nvSpPr>
        <p:spPr bwMode="auto">
          <a:xfrm>
            <a:off x="5461000" y="44958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 name="Oval 7"/>
          <p:cNvSpPr>
            <a:spLocks noChangeArrowheads="1"/>
          </p:cNvSpPr>
          <p:nvPr/>
        </p:nvSpPr>
        <p:spPr bwMode="auto">
          <a:xfrm>
            <a:off x="5537200" y="49530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7" name="Text Box 9"/>
          <p:cNvSpPr txBox="1">
            <a:spLocks noChangeArrowheads="1"/>
          </p:cNvSpPr>
          <p:nvPr/>
        </p:nvSpPr>
        <p:spPr bwMode="auto">
          <a:xfrm>
            <a:off x="6756400" y="4306115"/>
            <a:ext cx="9144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smtClean="0">
                <a:solidFill>
                  <a:srgbClr val="000000"/>
                </a:solidFill>
              </a:rPr>
              <a:t>He</a:t>
            </a:r>
            <a:r>
              <a:rPr lang="en-US" sz="2400" baseline="30000" dirty="0" smtClean="0">
                <a:solidFill>
                  <a:srgbClr val="000000"/>
                </a:solidFill>
              </a:rPr>
              <a:t>4</a:t>
            </a:r>
            <a:endParaRPr lang="en-US" sz="2400" dirty="0">
              <a:solidFill>
                <a:srgbClr val="000000"/>
              </a:solidFill>
            </a:endParaRPr>
          </a:p>
        </p:txBody>
      </p:sp>
      <p:sp>
        <p:nvSpPr>
          <p:cNvPr id="8" name="Oval 4"/>
          <p:cNvSpPr>
            <a:spLocks noChangeArrowheads="1"/>
          </p:cNvSpPr>
          <p:nvPr/>
        </p:nvSpPr>
        <p:spPr bwMode="auto">
          <a:xfrm>
            <a:off x="1219200" y="3215828"/>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9" name="Oval 4"/>
          <p:cNvSpPr>
            <a:spLocks noChangeArrowheads="1"/>
          </p:cNvSpPr>
          <p:nvPr/>
        </p:nvSpPr>
        <p:spPr bwMode="auto">
          <a:xfrm>
            <a:off x="1219200" y="411856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0" name="Oval 4"/>
          <p:cNvSpPr>
            <a:spLocks noChangeArrowheads="1"/>
          </p:cNvSpPr>
          <p:nvPr/>
        </p:nvSpPr>
        <p:spPr bwMode="auto">
          <a:xfrm>
            <a:off x="1219200" y="5032728"/>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1" name="Oval 4"/>
          <p:cNvSpPr>
            <a:spLocks noChangeArrowheads="1"/>
          </p:cNvSpPr>
          <p:nvPr/>
        </p:nvSpPr>
        <p:spPr bwMode="auto">
          <a:xfrm>
            <a:off x="1219200" y="5916696"/>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2" name="Text Box 9"/>
          <p:cNvSpPr txBox="1">
            <a:spLocks noChangeArrowheads="1"/>
          </p:cNvSpPr>
          <p:nvPr/>
        </p:nvSpPr>
        <p:spPr bwMode="auto">
          <a:xfrm>
            <a:off x="2093739" y="6250943"/>
            <a:ext cx="2707305" cy="46166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smtClean="0">
                <a:solidFill>
                  <a:srgbClr val="000000"/>
                </a:solidFill>
              </a:rPr>
              <a:t>4 H nuclei (protons)</a:t>
            </a:r>
            <a:endParaRPr lang="en-US" sz="2400" dirty="0">
              <a:solidFill>
                <a:srgbClr val="000000"/>
              </a:solidFill>
            </a:endParaRPr>
          </a:p>
        </p:txBody>
      </p:sp>
      <p:sp>
        <p:nvSpPr>
          <p:cNvPr id="2" name="Right Arrow 1"/>
          <p:cNvSpPr/>
          <p:nvPr/>
        </p:nvSpPr>
        <p:spPr>
          <a:xfrm>
            <a:off x="3392324" y="4592598"/>
            <a:ext cx="1045028" cy="849868"/>
          </a:xfrm>
          <a:prstGeom prst="rightArrow">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 Box 9"/>
          <p:cNvSpPr txBox="1">
            <a:spLocks noChangeArrowheads="1"/>
          </p:cNvSpPr>
          <p:nvPr/>
        </p:nvSpPr>
        <p:spPr bwMode="auto">
          <a:xfrm>
            <a:off x="6436695" y="3010922"/>
            <a:ext cx="2707305" cy="120032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smtClean="0">
                <a:solidFill>
                  <a:srgbClr val="000000"/>
                </a:solidFill>
              </a:rPr>
              <a:t>1 helium nucleus contains 2 protons, 2 neutrons</a:t>
            </a:r>
            <a:endParaRPr lang="en-US" sz="2400" dirty="0">
              <a:solidFill>
                <a:srgbClr val="000000"/>
              </a:solidFill>
            </a:endParaRPr>
          </a:p>
        </p:txBody>
      </p:sp>
      <p:sp>
        <p:nvSpPr>
          <p:cNvPr id="17" name="Text Box 9"/>
          <p:cNvSpPr txBox="1">
            <a:spLocks noChangeArrowheads="1"/>
          </p:cNvSpPr>
          <p:nvPr/>
        </p:nvSpPr>
        <p:spPr bwMode="auto">
          <a:xfrm>
            <a:off x="6682098" y="5689511"/>
            <a:ext cx="2412050" cy="58477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dirty="0" smtClean="0">
                <a:solidFill>
                  <a:srgbClr val="000000"/>
                </a:solidFill>
              </a:rPr>
              <a:t>+ </a:t>
            </a:r>
            <a:r>
              <a:rPr lang="en-US" sz="3200" b="1" dirty="0" smtClean="0">
                <a:solidFill>
                  <a:srgbClr val="FF0000"/>
                </a:solidFill>
              </a:rPr>
              <a:t>ENERGY</a:t>
            </a:r>
            <a:endParaRPr lang="en-US" sz="3200" b="1" dirty="0">
              <a:solidFill>
                <a:srgbClr val="FF0000"/>
              </a:solidFill>
            </a:endParaRPr>
          </a:p>
        </p:txBody>
      </p:sp>
    </p:spTree>
    <p:extLst>
      <p:ext uri="{BB962C8B-B14F-4D97-AF65-F5344CB8AC3E}">
        <p14:creationId xmlns:p14="http://schemas.microsoft.com/office/powerpoint/2010/main" val="339471301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04800" y="304800"/>
            <a:ext cx="8382000" cy="3693319"/>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000000"/>
                </a:solidFill>
              </a:rPr>
              <a:t>Fusion of H to He in stars like the Sun</a:t>
            </a:r>
            <a:br>
              <a:rPr lang="en-US" sz="3600" dirty="0">
                <a:solidFill>
                  <a:srgbClr val="000000"/>
                </a:solidFill>
              </a:rPr>
            </a:br>
            <a:r>
              <a:rPr lang="en-US" sz="3600" dirty="0">
                <a:solidFill>
                  <a:srgbClr val="000000"/>
                </a:solidFill>
              </a:rPr>
              <a:t/>
            </a:r>
            <a:br>
              <a:rPr lang="en-US" sz="3600" dirty="0">
                <a:solidFill>
                  <a:srgbClr val="000000"/>
                </a:solidFill>
              </a:rPr>
            </a:br>
            <a:r>
              <a:rPr lang="en-US" sz="3600" dirty="0">
                <a:solidFill>
                  <a:srgbClr val="000000"/>
                </a:solidFill>
              </a:rPr>
              <a:t>Overall reaction:  </a:t>
            </a:r>
            <a:br>
              <a:rPr lang="en-US" sz="3600" dirty="0">
                <a:solidFill>
                  <a:srgbClr val="000000"/>
                </a:solidFill>
              </a:rPr>
            </a:br>
            <a:r>
              <a:rPr lang="en-US" sz="3600" b="1" dirty="0" smtClean="0">
                <a:solidFill>
                  <a:srgbClr val="000000"/>
                </a:solidFill>
              </a:rPr>
              <a:t>Proton-proton chain</a:t>
            </a:r>
            <a:r>
              <a:rPr lang="en-US" sz="3600" b="1" dirty="0">
                <a:solidFill>
                  <a:srgbClr val="000000"/>
                </a:solidFill>
              </a:rPr>
              <a:t/>
            </a:r>
            <a:br>
              <a:rPr lang="en-US" sz="3600" b="1" dirty="0">
                <a:solidFill>
                  <a:srgbClr val="000000"/>
                </a:solidFill>
              </a:rPr>
            </a:br>
            <a:endParaRPr lang="en-US" sz="3600" b="1" dirty="0" smtClean="0">
              <a:solidFill>
                <a:srgbClr val="000000"/>
              </a:solidFill>
            </a:endParaRPr>
          </a:p>
          <a:p>
            <a:pPr algn="ctr">
              <a:spcBef>
                <a:spcPct val="50000"/>
              </a:spcBef>
            </a:pPr>
            <a:r>
              <a:rPr lang="en-US" sz="3600" dirty="0" smtClean="0">
                <a:solidFill>
                  <a:srgbClr val="000000"/>
                </a:solidFill>
              </a:rPr>
              <a:t>4 </a:t>
            </a:r>
            <a:r>
              <a:rPr lang="en-US" sz="3600" dirty="0">
                <a:solidFill>
                  <a:srgbClr val="000000"/>
                </a:solidFill>
              </a:rPr>
              <a:t>protons + 2 electrons </a:t>
            </a:r>
            <a:r>
              <a:rPr lang="en-US" sz="3600" dirty="0">
                <a:solidFill>
                  <a:srgbClr val="000000"/>
                </a:solidFill>
                <a:sym typeface="Symbol" charset="2"/>
              </a:rPr>
              <a:t> Helium nucleus</a:t>
            </a:r>
            <a:endParaRPr lang="en-US" sz="3600" dirty="0">
              <a:solidFill>
                <a:srgbClr val="000000"/>
              </a:solidFill>
            </a:endParaRPr>
          </a:p>
        </p:txBody>
      </p:sp>
      <p:sp>
        <p:nvSpPr>
          <p:cNvPr id="43011" name="Oval 3"/>
          <p:cNvSpPr>
            <a:spLocks noChangeArrowheads="1"/>
          </p:cNvSpPr>
          <p:nvPr/>
        </p:nvSpPr>
        <p:spPr bwMode="auto">
          <a:xfrm>
            <a:off x="4385101" y="4572000"/>
            <a:ext cx="304800" cy="304800"/>
          </a:xfrm>
          <a:prstGeom prst="ellipse">
            <a:avLst/>
          </a:prstGeom>
          <a:solidFill>
            <a:srgbClr val="800000"/>
          </a:solidFill>
          <a:ln w="9525">
            <a:solidFill>
              <a:schemeClr val="tx1"/>
            </a:solidFill>
            <a:round/>
            <a:headEnd/>
            <a:tailEnd/>
          </a:ln>
        </p:spPr>
        <p:txBody>
          <a:bodyPr wrap="none" anchor="ctr">
            <a:prstTxWarp prst="textNoShape">
              <a:avLst/>
            </a:prstTxWarp>
          </a:bodyPr>
          <a:lstStyle/>
          <a:p>
            <a:endParaRPr lang="en-US"/>
          </a:p>
        </p:txBody>
      </p:sp>
      <p:sp>
        <p:nvSpPr>
          <p:cNvPr id="43012" name="Oval 4"/>
          <p:cNvSpPr>
            <a:spLocks noChangeArrowheads="1"/>
          </p:cNvSpPr>
          <p:nvPr/>
        </p:nvSpPr>
        <p:spPr bwMode="auto">
          <a:xfrm>
            <a:off x="4537501" y="5257800"/>
            <a:ext cx="304800" cy="304800"/>
          </a:xfrm>
          <a:prstGeom prst="ellipse">
            <a:avLst/>
          </a:prstGeom>
          <a:solidFill>
            <a:srgbClr val="800000"/>
          </a:solidFill>
          <a:ln w="9525">
            <a:solidFill>
              <a:schemeClr val="tx1"/>
            </a:solidFill>
            <a:round/>
            <a:headEnd/>
            <a:tailEnd/>
          </a:ln>
        </p:spPr>
        <p:txBody>
          <a:bodyPr wrap="none" anchor="ctr">
            <a:prstTxWarp prst="textNoShape">
              <a:avLst/>
            </a:prstTxWarp>
          </a:bodyPr>
          <a:lstStyle/>
          <a:p>
            <a:endParaRPr lang="en-US"/>
          </a:p>
        </p:txBody>
      </p:sp>
      <p:sp>
        <p:nvSpPr>
          <p:cNvPr id="43013" name="Oval 5"/>
          <p:cNvSpPr>
            <a:spLocks noChangeArrowheads="1"/>
          </p:cNvSpPr>
          <p:nvPr/>
        </p:nvSpPr>
        <p:spPr bwMode="auto">
          <a:xfrm>
            <a:off x="5147101" y="5257800"/>
            <a:ext cx="304800" cy="304800"/>
          </a:xfrm>
          <a:prstGeom prst="ellipse">
            <a:avLst/>
          </a:prstGeom>
          <a:solidFill>
            <a:srgbClr val="800000"/>
          </a:solidFill>
          <a:ln w="9525">
            <a:solidFill>
              <a:schemeClr val="tx1"/>
            </a:solidFill>
            <a:round/>
            <a:headEnd/>
            <a:tailEnd/>
          </a:ln>
        </p:spPr>
        <p:txBody>
          <a:bodyPr wrap="none" anchor="ctr">
            <a:prstTxWarp prst="textNoShape">
              <a:avLst/>
            </a:prstTxWarp>
          </a:bodyPr>
          <a:lstStyle/>
          <a:p>
            <a:endParaRPr lang="en-US"/>
          </a:p>
        </p:txBody>
      </p:sp>
      <p:sp>
        <p:nvSpPr>
          <p:cNvPr id="43014" name="Oval 6"/>
          <p:cNvSpPr>
            <a:spLocks noChangeArrowheads="1"/>
          </p:cNvSpPr>
          <p:nvPr/>
        </p:nvSpPr>
        <p:spPr bwMode="auto">
          <a:xfrm>
            <a:off x="5147101" y="4800600"/>
            <a:ext cx="304800" cy="304800"/>
          </a:xfrm>
          <a:prstGeom prst="ellipse">
            <a:avLst/>
          </a:prstGeom>
          <a:solidFill>
            <a:srgbClr val="800000"/>
          </a:solidFill>
          <a:ln w="9525">
            <a:solidFill>
              <a:schemeClr val="tx1"/>
            </a:solidFill>
            <a:round/>
            <a:headEnd/>
            <a:tailEnd/>
          </a:ln>
        </p:spPr>
        <p:txBody>
          <a:bodyPr wrap="none" anchor="ctr">
            <a:prstTxWarp prst="textNoShape">
              <a:avLst/>
            </a:prstTxWarp>
          </a:bodyPr>
          <a:lstStyle/>
          <a:p>
            <a:endParaRPr lang="en-US"/>
          </a:p>
        </p:txBody>
      </p:sp>
      <p:sp>
        <p:nvSpPr>
          <p:cNvPr id="43015" name="Oval 7"/>
          <p:cNvSpPr>
            <a:spLocks noChangeArrowheads="1"/>
          </p:cNvSpPr>
          <p:nvPr/>
        </p:nvSpPr>
        <p:spPr bwMode="auto">
          <a:xfrm>
            <a:off x="4689901" y="5867400"/>
            <a:ext cx="152400" cy="152400"/>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p>
        </p:txBody>
      </p:sp>
      <p:sp>
        <p:nvSpPr>
          <p:cNvPr id="43016" name="Oval 8"/>
          <p:cNvSpPr>
            <a:spLocks noChangeArrowheads="1"/>
          </p:cNvSpPr>
          <p:nvPr/>
        </p:nvSpPr>
        <p:spPr bwMode="auto">
          <a:xfrm>
            <a:off x="4918501" y="4648200"/>
            <a:ext cx="152400" cy="152400"/>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9991978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Oval 3"/>
          <p:cNvSpPr>
            <a:spLocks noChangeArrowheads="1"/>
          </p:cNvSpPr>
          <p:nvPr/>
        </p:nvSpPr>
        <p:spPr bwMode="auto">
          <a:xfrm>
            <a:off x="4343400" y="4648200"/>
            <a:ext cx="304800" cy="304800"/>
          </a:xfrm>
          <a:prstGeom prst="ellipse">
            <a:avLst/>
          </a:prstGeom>
          <a:solidFill>
            <a:srgbClr val="800000"/>
          </a:solidFill>
          <a:ln w="9525">
            <a:solidFill>
              <a:schemeClr val="tx1"/>
            </a:solidFill>
            <a:round/>
            <a:headEnd/>
            <a:tailEnd/>
          </a:ln>
        </p:spPr>
        <p:txBody>
          <a:bodyPr wrap="none" anchor="ctr">
            <a:prstTxWarp prst="textNoShape">
              <a:avLst/>
            </a:prstTxWarp>
          </a:bodyPr>
          <a:lstStyle/>
          <a:p>
            <a:endParaRPr lang="en-US"/>
          </a:p>
        </p:txBody>
      </p:sp>
      <p:sp>
        <p:nvSpPr>
          <p:cNvPr id="44036" name="Oval 4"/>
          <p:cNvSpPr>
            <a:spLocks noChangeArrowheads="1"/>
          </p:cNvSpPr>
          <p:nvPr/>
        </p:nvSpPr>
        <p:spPr bwMode="auto">
          <a:xfrm>
            <a:off x="4343400" y="4953000"/>
            <a:ext cx="304800" cy="304800"/>
          </a:xfrm>
          <a:prstGeom prst="ellipse">
            <a:avLst/>
          </a:prstGeom>
          <a:solidFill>
            <a:srgbClr val="6666FF"/>
          </a:solidFill>
          <a:ln w="9525">
            <a:solidFill>
              <a:schemeClr val="tx1"/>
            </a:solidFill>
            <a:round/>
            <a:headEnd/>
            <a:tailEnd/>
          </a:ln>
        </p:spPr>
        <p:txBody>
          <a:bodyPr wrap="none" anchor="ctr">
            <a:prstTxWarp prst="textNoShape">
              <a:avLst/>
            </a:prstTxWarp>
          </a:bodyPr>
          <a:lstStyle/>
          <a:p>
            <a:endParaRPr lang="en-US"/>
          </a:p>
        </p:txBody>
      </p:sp>
      <p:sp>
        <p:nvSpPr>
          <p:cNvPr id="44037" name="Oval 5"/>
          <p:cNvSpPr>
            <a:spLocks noChangeArrowheads="1"/>
          </p:cNvSpPr>
          <p:nvPr/>
        </p:nvSpPr>
        <p:spPr bwMode="auto">
          <a:xfrm>
            <a:off x="4648200" y="4953000"/>
            <a:ext cx="304800" cy="304800"/>
          </a:xfrm>
          <a:prstGeom prst="ellipse">
            <a:avLst/>
          </a:prstGeom>
          <a:solidFill>
            <a:srgbClr val="800000"/>
          </a:solidFill>
          <a:ln w="9525">
            <a:solidFill>
              <a:schemeClr val="tx1"/>
            </a:solidFill>
            <a:round/>
            <a:headEnd/>
            <a:tailEnd/>
          </a:ln>
        </p:spPr>
        <p:txBody>
          <a:bodyPr wrap="none" anchor="ctr">
            <a:prstTxWarp prst="textNoShape">
              <a:avLst/>
            </a:prstTxWarp>
          </a:bodyPr>
          <a:lstStyle/>
          <a:p>
            <a:endParaRPr lang="en-US"/>
          </a:p>
        </p:txBody>
      </p:sp>
      <p:sp>
        <p:nvSpPr>
          <p:cNvPr id="44038" name="Oval 6"/>
          <p:cNvSpPr>
            <a:spLocks noChangeArrowheads="1"/>
          </p:cNvSpPr>
          <p:nvPr/>
        </p:nvSpPr>
        <p:spPr bwMode="auto">
          <a:xfrm>
            <a:off x="4648200" y="4648200"/>
            <a:ext cx="304800" cy="304800"/>
          </a:xfrm>
          <a:prstGeom prst="ellipse">
            <a:avLst/>
          </a:prstGeom>
          <a:solidFill>
            <a:srgbClr val="6666FF"/>
          </a:solidFill>
          <a:ln w="9525">
            <a:solidFill>
              <a:schemeClr val="tx1"/>
            </a:solidFill>
            <a:round/>
            <a:headEnd/>
            <a:tailEnd/>
          </a:ln>
        </p:spPr>
        <p:txBody>
          <a:bodyPr wrap="none" anchor="ctr">
            <a:prstTxWarp prst="textNoShape">
              <a:avLst/>
            </a:prstTxWarp>
          </a:bodyPr>
          <a:lstStyle/>
          <a:p>
            <a:pPr algn="ctr"/>
            <a:endParaRPr lang="en-US">
              <a:solidFill>
                <a:srgbClr val="6666FF"/>
              </a:solidFill>
            </a:endParaRPr>
          </a:p>
        </p:txBody>
      </p:sp>
      <p:sp>
        <p:nvSpPr>
          <p:cNvPr id="7" name="TextBox 6"/>
          <p:cNvSpPr txBox="1"/>
          <p:nvPr/>
        </p:nvSpPr>
        <p:spPr>
          <a:xfrm>
            <a:off x="4992970" y="4611469"/>
            <a:ext cx="3158253" cy="830997"/>
          </a:xfrm>
          <a:prstGeom prst="rect">
            <a:avLst/>
          </a:prstGeom>
          <a:noFill/>
        </p:spPr>
        <p:txBody>
          <a:bodyPr wrap="square" rtlCol="0">
            <a:spAutoFit/>
          </a:bodyPr>
          <a:lstStyle/>
          <a:p>
            <a:r>
              <a:rPr lang="en-US" sz="2400" dirty="0">
                <a:solidFill>
                  <a:srgbClr val="000000"/>
                </a:solidFill>
              </a:rPr>
              <a:t> (2 protons, 2 neutrons)</a:t>
            </a:r>
          </a:p>
          <a:p>
            <a:endParaRPr lang="en-US" sz="2400" dirty="0"/>
          </a:p>
        </p:txBody>
      </p:sp>
      <p:sp>
        <p:nvSpPr>
          <p:cNvPr id="8" name="Text Box 2"/>
          <p:cNvSpPr txBox="1">
            <a:spLocks noChangeArrowheads="1"/>
          </p:cNvSpPr>
          <p:nvPr/>
        </p:nvSpPr>
        <p:spPr bwMode="auto">
          <a:xfrm>
            <a:off x="304800" y="304800"/>
            <a:ext cx="8382000" cy="3693319"/>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000000"/>
                </a:solidFill>
              </a:rPr>
              <a:t>Fusion of H to He in stars like the Sun</a:t>
            </a:r>
            <a:br>
              <a:rPr lang="en-US" sz="3600" dirty="0">
                <a:solidFill>
                  <a:srgbClr val="000000"/>
                </a:solidFill>
              </a:rPr>
            </a:br>
            <a:r>
              <a:rPr lang="en-US" sz="3600" dirty="0">
                <a:solidFill>
                  <a:srgbClr val="000000"/>
                </a:solidFill>
              </a:rPr>
              <a:t/>
            </a:r>
            <a:br>
              <a:rPr lang="en-US" sz="3600" dirty="0">
                <a:solidFill>
                  <a:srgbClr val="000000"/>
                </a:solidFill>
              </a:rPr>
            </a:br>
            <a:r>
              <a:rPr lang="en-US" sz="3600" dirty="0">
                <a:solidFill>
                  <a:srgbClr val="000000"/>
                </a:solidFill>
              </a:rPr>
              <a:t>Overall reaction:  </a:t>
            </a:r>
            <a:br>
              <a:rPr lang="en-US" sz="3600" dirty="0">
                <a:solidFill>
                  <a:srgbClr val="000000"/>
                </a:solidFill>
              </a:rPr>
            </a:br>
            <a:r>
              <a:rPr lang="en-US" sz="3600" b="1" dirty="0" smtClean="0">
                <a:solidFill>
                  <a:srgbClr val="000000"/>
                </a:solidFill>
              </a:rPr>
              <a:t>Proton-proton chain</a:t>
            </a:r>
            <a:r>
              <a:rPr lang="en-US" sz="3600" b="1" dirty="0">
                <a:solidFill>
                  <a:srgbClr val="000000"/>
                </a:solidFill>
              </a:rPr>
              <a:t/>
            </a:r>
            <a:br>
              <a:rPr lang="en-US" sz="3600" b="1" dirty="0">
                <a:solidFill>
                  <a:srgbClr val="000000"/>
                </a:solidFill>
              </a:rPr>
            </a:br>
            <a:endParaRPr lang="en-US" sz="3600" b="1" dirty="0" smtClean="0">
              <a:solidFill>
                <a:srgbClr val="000000"/>
              </a:solidFill>
            </a:endParaRPr>
          </a:p>
          <a:p>
            <a:pPr algn="ctr">
              <a:spcBef>
                <a:spcPct val="50000"/>
              </a:spcBef>
            </a:pPr>
            <a:r>
              <a:rPr lang="en-US" sz="3600" dirty="0" smtClean="0">
                <a:solidFill>
                  <a:srgbClr val="000000"/>
                </a:solidFill>
              </a:rPr>
              <a:t>4 </a:t>
            </a:r>
            <a:r>
              <a:rPr lang="en-US" sz="3600" dirty="0">
                <a:solidFill>
                  <a:srgbClr val="000000"/>
                </a:solidFill>
              </a:rPr>
              <a:t>protons + 2 electrons </a:t>
            </a:r>
            <a:r>
              <a:rPr lang="en-US" sz="3600" dirty="0">
                <a:solidFill>
                  <a:srgbClr val="000000"/>
                </a:solidFill>
                <a:sym typeface="Symbol" charset="2"/>
              </a:rPr>
              <a:t> Helium nucleus</a:t>
            </a:r>
            <a:endParaRPr lang="en-US" sz="3600" dirty="0">
              <a:solidFill>
                <a:srgbClr val="000000"/>
              </a:solidFill>
            </a:endParaRPr>
          </a:p>
        </p:txBody>
      </p:sp>
    </p:spTree>
    <p:extLst>
      <p:ext uri="{BB962C8B-B14F-4D97-AF65-F5344CB8AC3E}">
        <p14:creationId xmlns:p14="http://schemas.microsoft.com/office/powerpoint/2010/main" val="12521755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94"/>
            <a:ext cx="8229600" cy="1481868"/>
          </a:xfrm>
        </p:spPr>
        <p:txBody>
          <a:bodyPr>
            <a:normAutofit/>
          </a:bodyPr>
          <a:lstStyle/>
          <a:p>
            <a:r>
              <a:rPr lang="en-US" dirty="0" smtClean="0"/>
              <a:t>Which part of the Sun rotates the fastest?</a:t>
            </a:r>
            <a:endParaRPr lang="en-US" dirty="0"/>
          </a:p>
        </p:txBody>
      </p:sp>
      <p:pic>
        <p:nvPicPr>
          <p:cNvPr id="5" name="Picture 4"/>
          <p:cNvPicPr>
            <a:picLocks noChangeAspect="1"/>
          </p:cNvPicPr>
          <p:nvPr/>
        </p:nvPicPr>
        <p:blipFill>
          <a:blip r:embed="rId2"/>
          <a:stretch>
            <a:fillRect/>
          </a:stretch>
        </p:blipFill>
        <p:spPr>
          <a:xfrm>
            <a:off x="941761" y="1596966"/>
            <a:ext cx="1220575" cy="913688"/>
          </a:xfrm>
          <a:prstGeom prst="rect">
            <a:avLst/>
          </a:prstGeom>
        </p:spPr>
      </p:pic>
      <p:sp>
        <p:nvSpPr>
          <p:cNvPr id="6" name="TextBox 5"/>
          <p:cNvSpPr txBox="1"/>
          <p:nvPr/>
        </p:nvSpPr>
        <p:spPr>
          <a:xfrm>
            <a:off x="2456223" y="1764086"/>
            <a:ext cx="6525755" cy="584776"/>
          </a:xfrm>
          <a:prstGeom prst="rect">
            <a:avLst/>
          </a:prstGeom>
          <a:noFill/>
        </p:spPr>
        <p:txBody>
          <a:bodyPr wrap="square" rtlCol="0">
            <a:spAutoFit/>
          </a:bodyPr>
          <a:lstStyle/>
          <a:p>
            <a:r>
              <a:rPr lang="en-US" sz="3200" dirty="0" smtClean="0"/>
              <a:t>The poles</a:t>
            </a:r>
            <a:endParaRPr lang="en-US" sz="3200" dirty="0"/>
          </a:p>
        </p:txBody>
      </p:sp>
      <p:pic>
        <p:nvPicPr>
          <p:cNvPr id="8" name="Picture 7"/>
          <p:cNvPicPr>
            <a:picLocks noChangeAspect="1"/>
          </p:cNvPicPr>
          <p:nvPr/>
        </p:nvPicPr>
        <p:blipFill>
          <a:blip r:embed="rId3"/>
          <a:stretch>
            <a:fillRect/>
          </a:stretch>
        </p:blipFill>
        <p:spPr>
          <a:xfrm>
            <a:off x="941761" y="2863801"/>
            <a:ext cx="1221983" cy="910360"/>
          </a:xfrm>
          <a:prstGeom prst="rect">
            <a:avLst/>
          </a:prstGeom>
        </p:spPr>
      </p:pic>
      <p:sp>
        <p:nvSpPr>
          <p:cNvPr id="9" name="TextBox 8"/>
          <p:cNvSpPr txBox="1"/>
          <p:nvPr/>
        </p:nvSpPr>
        <p:spPr>
          <a:xfrm>
            <a:off x="2456223" y="2959745"/>
            <a:ext cx="6711471" cy="584776"/>
          </a:xfrm>
          <a:prstGeom prst="rect">
            <a:avLst/>
          </a:prstGeom>
          <a:noFill/>
        </p:spPr>
        <p:txBody>
          <a:bodyPr wrap="square" rtlCol="0">
            <a:spAutoFit/>
          </a:bodyPr>
          <a:lstStyle/>
          <a:p>
            <a:r>
              <a:rPr lang="en-US" sz="3200" dirty="0" smtClean="0"/>
              <a:t>The equator</a:t>
            </a:r>
            <a:endParaRPr lang="en-US" sz="3200" dirty="0"/>
          </a:p>
        </p:txBody>
      </p:sp>
      <p:pic>
        <p:nvPicPr>
          <p:cNvPr id="11" name="Picture 10"/>
          <p:cNvPicPr>
            <a:picLocks noChangeAspect="1"/>
          </p:cNvPicPr>
          <p:nvPr/>
        </p:nvPicPr>
        <p:blipFill>
          <a:blip r:embed="rId4"/>
          <a:stretch>
            <a:fillRect/>
          </a:stretch>
        </p:blipFill>
        <p:spPr>
          <a:xfrm>
            <a:off x="941761" y="4238207"/>
            <a:ext cx="1225431" cy="905906"/>
          </a:xfrm>
          <a:prstGeom prst="rect">
            <a:avLst/>
          </a:prstGeom>
        </p:spPr>
      </p:pic>
      <p:sp>
        <p:nvSpPr>
          <p:cNvPr id="12" name="TextBox 11"/>
          <p:cNvSpPr txBox="1"/>
          <p:nvPr/>
        </p:nvSpPr>
        <p:spPr>
          <a:xfrm>
            <a:off x="2456223" y="4442353"/>
            <a:ext cx="6936365" cy="584776"/>
          </a:xfrm>
          <a:prstGeom prst="rect">
            <a:avLst/>
          </a:prstGeom>
          <a:noFill/>
        </p:spPr>
        <p:txBody>
          <a:bodyPr wrap="square" rtlCol="0">
            <a:spAutoFit/>
          </a:bodyPr>
          <a:lstStyle/>
          <a:p>
            <a:r>
              <a:rPr lang="en-US" sz="3200" dirty="0" smtClean="0"/>
              <a:t>The core</a:t>
            </a:r>
            <a:endParaRPr lang="en-US" sz="3200" dirty="0"/>
          </a:p>
        </p:txBody>
      </p:sp>
      <p:pic>
        <p:nvPicPr>
          <p:cNvPr id="10" name="Picture 9"/>
          <p:cNvPicPr>
            <a:picLocks noChangeAspect="1"/>
          </p:cNvPicPr>
          <p:nvPr/>
        </p:nvPicPr>
        <p:blipFill>
          <a:blip r:embed="rId5"/>
          <a:stretch>
            <a:fillRect/>
          </a:stretch>
        </p:blipFill>
        <p:spPr>
          <a:xfrm>
            <a:off x="946617" y="5525179"/>
            <a:ext cx="1220575" cy="907517"/>
          </a:xfrm>
          <a:prstGeom prst="rect">
            <a:avLst/>
          </a:prstGeom>
        </p:spPr>
      </p:pic>
      <p:sp>
        <p:nvSpPr>
          <p:cNvPr id="13" name="TextBox 12"/>
          <p:cNvSpPr txBox="1"/>
          <p:nvPr/>
        </p:nvSpPr>
        <p:spPr>
          <a:xfrm>
            <a:off x="2456223" y="5664292"/>
            <a:ext cx="6936365" cy="584776"/>
          </a:xfrm>
          <a:prstGeom prst="rect">
            <a:avLst/>
          </a:prstGeom>
          <a:noFill/>
        </p:spPr>
        <p:txBody>
          <a:bodyPr wrap="square" rtlCol="0">
            <a:spAutoFit/>
          </a:bodyPr>
          <a:lstStyle/>
          <a:p>
            <a:r>
              <a:rPr lang="en-US" sz="3200" dirty="0" smtClean="0"/>
              <a:t>All parts rotate at the same rate</a:t>
            </a:r>
            <a:endParaRPr lang="en-US" sz="3200" dirty="0"/>
          </a:p>
        </p:txBody>
      </p:sp>
    </p:spTree>
    <p:extLst>
      <p:ext uri="{BB962C8B-B14F-4D97-AF65-F5344CB8AC3E}">
        <p14:creationId xmlns:p14="http://schemas.microsoft.com/office/powerpoint/2010/main" val="25314771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4913"/>
          </a:xfrm>
        </p:spPr>
        <p:txBody>
          <a:bodyPr/>
          <a:lstStyle/>
          <a:p>
            <a:r>
              <a:rPr lang="en-US" dirty="0" smtClean="0"/>
              <a:t>Fusion in the Sun</a:t>
            </a:r>
            <a:endParaRPr lang="en-US" dirty="0"/>
          </a:p>
        </p:txBody>
      </p:sp>
      <p:sp>
        <p:nvSpPr>
          <p:cNvPr id="3" name="Content Placeholder 2"/>
          <p:cNvSpPr>
            <a:spLocks noGrp="1"/>
          </p:cNvSpPr>
          <p:nvPr>
            <p:ph idx="1"/>
          </p:nvPr>
        </p:nvSpPr>
        <p:spPr>
          <a:xfrm>
            <a:off x="457200" y="1253850"/>
            <a:ext cx="8229600" cy="5433353"/>
          </a:xfrm>
        </p:spPr>
        <p:txBody>
          <a:bodyPr>
            <a:noAutofit/>
          </a:bodyPr>
          <a:lstStyle/>
          <a:p>
            <a:r>
              <a:rPr lang="en-US" sz="3000" dirty="0" smtClean="0"/>
              <a:t>Protons are positively charged, and things with the same charges repel each other</a:t>
            </a:r>
          </a:p>
          <a:p>
            <a:r>
              <a:rPr lang="en-US" sz="3000" dirty="0" smtClean="0"/>
              <a:t>So how do protons manage to fuse together?</a:t>
            </a:r>
          </a:p>
          <a:p>
            <a:r>
              <a:rPr lang="en-US" sz="3000" dirty="0" smtClean="0"/>
              <a:t>Must collide at very high speeds, to get close enough for the </a:t>
            </a:r>
            <a:r>
              <a:rPr lang="en-US" sz="3000" b="1" dirty="0" smtClean="0"/>
              <a:t>strong nuclear force </a:t>
            </a:r>
            <a:r>
              <a:rPr lang="en-US" sz="3000" dirty="0" smtClean="0"/>
              <a:t>to take over</a:t>
            </a:r>
          </a:p>
          <a:p>
            <a:r>
              <a:rPr lang="en-US" sz="3000" dirty="0" smtClean="0"/>
              <a:t>This is why fusion can only happen at </a:t>
            </a:r>
            <a:r>
              <a:rPr lang="en-US" sz="3000" dirty="0" smtClean="0">
                <a:solidFill>
                  <a:srgbClr val="FF0000"/>
                </a:solidFill>
              </a:rPr>
              <a:t>very very high temperatures</a:t>
            </a:r>
          </a:p>
          <a:p>
            <a:pPr lvl="1"/>
            <a:r>
              <a:rPr lang="en-US" sz="3000" dirty="0" smtClean="0"/>
              <a:t>Speed of protons depend on temperature, and temperature of at least 10 million K required for fusion: only in </a:t>
            </a:r>
            <a:r>
              <a:rPr lang="en-US" sz="3000" b="1" dirty="0" smtClean="0">
                <a:solidFill>
                  <a:srgbClr val="FF0000"/>
                </a:solidFill>
              </a:rPr>
              <a:t>center of Sun</a:t>
            </a:r>
            <a:endParaRPr lang="en-US" sz="3000" b="1" dirty="0">
              <a:solidFill>
                <a:srgbClr val="FF0000"/>
              </a:solidFill>
            </a:endParaRPr>
          </a:p>
        </p:txBody>
      </p:sp>
    </p:spTree>
    <p:extLst>
      <p:ext uri="{BB962C8B-B14F-4D97-AF65-F5344CB8AC3E}">
        <p14:creationId xmlns:p14="http://schemas.microsoft.com/office/powerpoint/2010/main" val="5885240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body" idx="1"/>
          </p:nvPr>
        </p:nvSpPr>
        <p:spPr>
          <a:xfrm>
            <a:off x="311284" y="1219200"/>
            <a:ext cx="8832715" cy="3429000"/>
          </a:xfrm>
        </p:spPr>
        <p:txBody>
          <a:bodyPr/>
          <a:lstStyle/>
          <a:p>
            <a:pPr marL="0" indent="0">
              <a:lnSpc>
                <a:spcPct val="80000"/>
              </a:lnSpc>
              <a:spcBef>
                <a:spcPct val="10000"/>
              </a:spcBef>
              <a:buClr>
                <a:srgbClr val="990000"/>
              </a:buClr>
              <a:buNone/>
            </a:pPr>
            <a:r>
              <a:rPr lang="en-US" dirty="0">
                <a:solidFill>
                  <a:srgbClr val="990000"/>
                </a:solidFill>
              </a:rPr>
              <a:t>Each particle has a corresponding antiparticle with the same mass and opposite charge. </a:t>
            </a:r>
            <a:br>
              <a:rPr lang="en-US" dirty="0">
                <a:solidFill>
                  <a:srgbClr val="990000"/>
                </a:solidFill>
              </a:rPr>
            </a:br>
            <a:r>
              <a:rPr lang="en-US" dirty="0">
                <a:solidFill>
                  <a:srgbClr val="990000"/>
                </a:solidFill>
              </a:rPr>
              <a:t/>
            </a:r>
            <a:br>
              <a:rPr lang="en-US" dirty="0">
                <a:solidFill>
                  <a:srgbClr val="990000"/>
                </a:solidFill>
              </a:rPr>
            </a:br>
            <a:r>
              <a:rPr lang="en-US" dirty="0">
                <a:solidFill>
                  <a:srgbClr val="800000"/>
                </a:solidFill>
              </a:rPr>
              <a:t>E.g. proton and antiproton, electron and positron </a:t>
            </a:r>
            <a:br>
              <a:rPr lang="en-US" dirty="0">
                <a:solidFill>
                  <a:srgbClr val="800000"/>
                </a:solidFill>
              </a:rPr>
            </a:br>
            <a:endParaRPr lang="en-US" dirty="0">
              <a:solidFill>
                <a:srgbClr val="990000"/>
              </a:solidFill>
            </a:endParaRPr>
          </a:p>
          <a:p>
            <a:pPr marL="0" indent="0">
              <a:lnSpc>
                <a:spcPct val="80000"/>
              </a:lnSpc>
              <a:spcBef>
                <a:spcPct val="10000"/>
              </a:spcBef>
              <a:buClr>
                <a:srgbClr val="990000"/>
              </a:buClr>
              <a:buNone/>
            </a:pPr>
            <a:r>
              <a:rPr lang="en-US" dirty="0">
                <a:solidFill>
                  <a:srgbClr val="990000"/>
                </a:solidFill>
              </a:rPr>
              <a:t>When a particle and its antiparticle meet, they annihilate one another and turn into light, with energy given by E=mc</a:t>
            </a:r>
            <a:r>
              <a:rPr lang="en-US" baseline="30000" dirty="0">
                <a:solidFill>
                  <a:srgbClr val="990000"/>
                </a:solidFill>
              </a:rPr>
              <a:t>2</a:t>
            </a:r>
          </a:p>
        </p:txBody>
      </p:sp>
      <p:sp>
        <p:nvSpPr>
          <p:cNvPr id="45059" name="Rectangle 3"/>
          <p:cNvSpPr>
            <a:spLocks noGrp="1" noChangeArrowheads="1"/>
          </p:cNvSpPr>
          <p:nvPr>
            <p:ph type="title"/>
          </p:nvPr>
        </p:nvSpPr>
        <p:spPr>
          <a:xfrm>
            <a:off x="609600" y="0"/>
            <a:ext cx="7772400" cy="1143000"/>
          </a:xfrm>
          <a:noFill/>
        </p:spPr>
        <p:txBody>
          <a:bodyPr/>
          <a:lstStyle/>
          <a:p>
            <a:r>
              <a:rPr lang="en-US" dirty="0">
                <a:solidFill>
                  <a:schemeClr val="accent2"/>
                </a:solidFill>
              </a:rPr>
              <a:t>Particles and antiparticles</a:t>
            </a:r>
            <a:endParaRPr lang="en-US" dirty="0"/>
          </a:p>
        </p:txBody>
      </p:sp>
      <p:sp>
        <p:nvSpPr>
          <p:cNvPr id="45060" name="Oval 4"/>
          <p:cNvSpPr>
            <a:spLocks noChangeArrowheads="1"/>
          </p:cNvSpPr>
          <p:nvPr/>
        </p:nvSpPr>
        <p:spPr bwMode="auto">
          <a:xfrm>
            <a:off x="1828800" y="5029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45061" name="Oval 5"/>
          <p:cNvSpPr>
            <a:spLocks noChangeArrowheads="1"/>
          </p:cNvSpPr>
          <p:nvPr/>
        </p:nvSpPr>
        <p:spPr bwMode="auto">
          <a:xfrm>
            <a:off x="1828800" y="5867400"/>
            <a:ext cx="152400" cy="152400"/>
          </a:xfrm>
          <a:prstGeom prst="ellipse">
            <a:avLst/>
          </a:prstGeom>
          <a:solidFill>
            <a:srgbClr val="A50021"/>
          </a:solidFill>
          <a:ln w="9525">
            <a:solidFill>
              <a:schemeClr val="tx1"/>
            </a:solidFill>
            <a:round/>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345959003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Oval 4"/>
          <p:cNvSpPr>
            <a:spLocks noChangeArrowheads="1"/>
          </p:cNvSpPr>
          <p:nvPr/>
        </p:nvSpPr>
        <p:spPr bwMode="auto">
          <a:xfrm>
            <a:off x="1752600" y="5410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46085" name="Oval 5"/>
          <p:cNvSpPr>
            <a:spLocks noChangeArrowheads="1"/>
          </p:cNvSpPr>
          <p:nvPr/>
        </p:nvSpPr>
        <p:spPr bwMode="auto">
          <a:xfrm>
            <a:off x="1752600" y="5562600"/>
            <a:ext cx="152400" cy="152400"/>
          </a:xfrm>
          <a:prstGeom prst="ellipse">
            <a:avLst/>
          </a:prstGeom>
          <a:solidFill>
            <a:srgbClr val="A50021"/>
          </a:solidFill>
          <a:ln w="9525">
            <a:solidFill>
              <a:schemeClr val="tx1"/>
            </a:solidFill>
            <a:round/>
            <a:headEnd/>
            <a:tailEnd/>
          </a:ln>
        </p:spPr>
        <p:txBody>
          <a:bodyPr wrap="none" anchor="ctr">
            <a:prstTxWarp prst="textNoShape">
              <a:avLst/>
            </a:prstTxWarp>
          </a:bodyPr>
          <a:lstStyle/>
          <a:p>
            <a:endParaRPr lang="en-US"/>
          </a:p>
        </p:txBody>
      </p:sp>
      <p:sp>
        <p:nvSpPr>
          <p:cNvPr id="8" name="Rectangle 2"/>
          <p:cNvSpPr txBox="1">
            <a:spLocks noChangeArrowheads="1"/>
          </p:cNvSpPr>
          <p:nvPr/>
        </p:nvSpPr>
        <p:spPr>
          <a:xfrm>
            <a:off x="311284" y="1219200"/>
            <a:ext cx="8832715" cy="3429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spcBef>
                <a:spcPct val="10000"/>
              </a:spcBef>
              <a:buClr>
                <a:srgbClr val="990000"/>
              </a:buClr>
              <a:buFont typeface="Arial"/>
              <a:buNone/>
            </a:pPr>
            <a:r>
              <a:rPr lang="en-US" smtClean="0">
                <a:solidFill>
                  <a:srgbClr val="990000"/>
                </a:solidFill>
              </a:rPr>
              <a:t>Each particle has a corresponding antiparticle with the same mass and opposite charge. </a:t>
            </a:r>
            <a:br>
              <a:rPr lang="en-US" smtClean="0">
                <a:solidFill>
                  <a:srgbClr val="990000"/>
                </a:solidFill>
              </a:rPr>
            </a:br>
            <a:r>
              <a:rPr lang="en-US" smtClean="0">
                <a:solidFill>
                  <a:srgbClr val="990000"/>
                </a:solidFill>
              </a:rPr>
              <a:t/>
            </a:r>
            <a:br>
              <a:rPr lang="en-US" smtClean="0">
                <a:solidFill>
                  <a:srgbClr val="990000"/>
                </a:solidFill>
              </a:rPr>
            </a:br>
            <a:r>
              <a:rPr lang="en-US" smtClean="0">
                <a:solidFill>
                  <a:srgbClr val="800000"/>
                </a:solidFill>
              </a:rPr>
              <a:t>E.g. proton and antiproton, electron and positron </a:t>
            </a:r>
            <a:br>
              <a:rPr lang="en-US" smtClean="0">
                <a:solidFill>
                  <a:srgbClr val="800000"/>
                </a:solidFill>
              </a:rPr>
            </a:br>
            <a:endParaRPr lang="en-US" smtClean="0">
              <a:solidFill>
                <a:srgbClr val="990000"/>
              </a:solidFill>
            </a:endParaRPr>
          </a:p>
          <a:p>
            <a:pPr marL="0" indent="0">
              <a:lnSpc>
                <a:spcPct val="80000"/>
              </a:lnSpc>
              <a:spcBef>
                <a:spcPct val="10000"/>
              </a:spcBef>
              <a:buClr>
                <a:srgbClr val="990000"/>
              </a:buClr>
              <a:buFont typeface="Arial"/>
              <a:buNone/>
            </a:pPr>
            <a:r>
              <a:rPr lang="en-US" smtClean="0">
                <a:solidFill>
                  <a:srgbClr val="990000"/>
                </a:solidFill>
              </a:rPr>
              <a:t>When a particle and its antiparticle meet, they annihilate one another and turn into light, with energy given by E=mc</a:t>
            </a:r>
            <a:r>
              <a:rPr lang="en-US" baseline="30000" smtClean="0">
                <a:solidFill>
                  <a:srgbClr val="990000"/>
                </a:solidFill>
              </a:rPr>
              <a:t>2</a:t>
            </a:r>
            <a:endParaRPr lang="en-US" baseline="30000" dirty="0">
              <a:solidFill>
                <a:srgbClr val="990000"/>
              </a:solidFill>
            </a:endParaRPr>
          </a:p>
        </p:txBody>
      </p:sp>
      <p:sp>
        <p:nvSpPr>
          <p:cNvPr id="9" name="Rectangle 3"/>
          <p:cNvSpPr>
            <a:spLocks noGrp="1" noChangeArrowheads="1"/>
          </p:cNvSpPr>
          <p:nvPr>
            <p:ph type="title"/>
          </p:nvPr>
        </p:nvSpPr>
        <p:spPr>
          <a:xfrm>
            <a:off x="609600" y="0"/>
            <a:ext cx="7772400" cy="1143000"/>
          </a:xfrm>
          <a:noFill/>
        </p:spPr>
        <p:txBody>
          <a:bodyPr/>
          <a:lstStyle/>
          <a:p>
            <a:r>
              <a:rPr lang="en-US" dirty="0">
                <a:solidFill>
                  <a:schemeClr val="accent2"/>
                </a:solidFill>
              </a:rPr>
              <a:t>Particles and antiparticles</a:t>
            </a:r>
            <a:endParaRPr lang="en-US" dirty="0"/>
          </a:p>
        </p:txBody>
      </p:sp>
    </p:spTree>
    <p:extLst>
      <p:ext uri="{BB962C8B-B14F-4D97-AF65-F5344CB8AC3E}">
        <p14:creationId xmlns:p14="http://schemas.microsoft.com/office/powerpoint/2010/main" val="146250680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Freeform 4"/>
          <p:cNvSpPr>
            <a:spLocks/>
          </p:cNvSpPr>
          <p:nvPr/>
        </p:nvSpPr>
        <p:spPr bwMode="auto">
          <a:xfrm>
            <a:off x="1905000" y="5029200"/>
            <a:ext cx="1181100" cy="393700"/>
          </a:xfrm>
          <a:custGeom>
            <a:avLst/>
            <a:gdLst>
              <a:gd name="T0" fmla="*/ 60483755 w 744"/>
              <a:gd name="T1" fmla="*/ 624998795 h 248"/>
              <a:gd name="T2" fmla="*/ 60483755 w 744"/>
              <a:gd name="T3" fmla="*/ 262096285 h 248"/>
              <a:gd name="T4" fmla="*/ 423386310 w 744"/>
              <a:gd name="T5" fmla="*/ 504031324 h 248"/>
              <a:gd name="T6" fmla="*/ 544353770 w 744"/>
              <a:gd name="T7" fmla="*/ 141128765 h 248"/>
              <a:gd name="T8" fmla="*/ 907256349 w 744"/>
              <a:gd name="T9" fmla="*/ 383063755 h 248"/>
              <a:gd name="T10" fmla="*/ 1028223809 w 744"/>
              <a:gd name="T11" fmla="*/ 20161251 h 248"/>
              <a:gd name="T12" fmla="*/ 1270158730 w 744"/>
              <a:gd name="T13" fmla="*/ 262096285 h 248"/>
              <a:gd name="T14" fmla="*/ 1874996428 w 744"/>
              <a:gd name="T15" fmla="*/ 20161251 h 248"/>
              <a:gd name="T16" fmla="*/ 0 60000 65536"/>
              <a:gd name="T17" fmla="*/ 0 60000 65536"/>
              <a:gd name="T18" fmla="*/ 0 60000 65536"/>
              <a:gd name="T19" fmla="*/ 0 60000 65536"/>
              <a:gd name="T20" fmla="*/ 0 60000 65536"/>
              <a:gd name="T21" fmla="*/ 0 60000 65536"/>
              <a:gd name="T22" fmla="*/ 0 60000 65536"/>
              <a:gd name="T23" fmla="*/ 0 60000 65536"/>
              <a:gd name="T24" fmla="*/ 0 w 744"/>
              <a:gd name="T25" fmla="*/ 0 h 248"/>
              <a:gd name="T26" fmla="*/ 744 w 744"/>
              <a:gd name="T27" fmla="*/ 248 h 2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4" h="248">
                <a:moveTo>
                  <a:pt x="24" y="248"/>
                </a:moveTo>
                <a:cubicBezTo>
                  <a:pt x="12" y="180"/>
                  <a:pt x="0" y="112"/>
                  <a:pt x="24" y="104"/>
                </a:cubicBezTo>
                <a:cubicBezTo>
                  <a:pt x="48" y="96"/>
                  <a:pt x="136" y="208"/>
                  <a:pt x="168" y="200"/>
                </a:cubicBezTo>
                <a:cubicBezTo>
                  <a:pt x="200" y="192"/>
                  <a:pt x="184" y="64"/>
                  <a:pt x="216" y="56"/>
                </a:cubicBezTo>
                <a:cubicBezTo>
                  <a:pt x="248" y="48"/>
                  <a:pt x="328" y="160"/>
                  <a:pt x="360" y="152"/>
                </a:cubicBezTo>
                <a:cubicBezTo>
                  <a:pt x="392" y="144"/>
                  <a:pt x="384" y="16"/>
                  <a:pt x="408" y="8"/>
                </a:cubicBezTo>
                <a:cubicBezTo>
                  <a:pt x="432" y="0"/>
                  <a:pt x="448" y="104"/>
                  <a:pt x="504" y="104"/>
                </a:cubicBezTo>
                <a:cubicBezTo>
                  <a:pt x="560" y="104"/>
                  <a:pt x="704" y="24"/>
                  <a:pt x="744" y="8"/>
                </a:cubicBezTo>
              </a:path>
            </a:pathLst>
          </a:custGeom>
          <a:noFill/>
          <a:ln w="38100">
            <a:solidFill>
              <a:srgbClr val="99FF33"/>
            </a:solidFill>
            <a:round/>
            <a:headEnd/>
            <a:tailEnd/>
          </a:ln>
        </p:spPr>
        <p:txBody>
          <a:bodyPr wrap="none" anchor="ctr">
            <a:prstTxWarp prst="textNoShape">
              <a:avLst/>
            </a:prstTxWarp>
          </a:bodyPr>
          <a:lstStyle/>
          <a:p>
            <a:endParaRPr lang="en-US"/>
          </a:p>
        </p:txBody>
      </p:sp>
      <p:sp>
        <p:nvSpPr>
          <p:cNvPr id="47109" name="Line 5"/>
          <p:cNvSpPr>
            <a:spLocks noChangeShapeType="1"/>
          </p:cNvSpPr>
          <p:nvPr/>
        </p:nvSpPr>
        <p:spPr bwMode="auto">
          <a:xfrm flipV="1">
            <a:off x="3048000" y="4876800"/>
            <a:ext cx="228600" cy="152400"/>
          </a:xfrm>
          <a:prstGeom prst="line">
            <a:avLst/>
          </a:prstGeom>
          <a:noFill/>
          <a:ln w="38100">
            <a:solidFill>
              <a:srgbClr val="99FF33"/>
            </a:solidFill>
            <a:round/>
            <a:headEnd/>
            <a:tailEnd type="triangle" w="med" len="med"/>
          </a:ln>
        </p:spPr>
        <p:txBody>
          <a:bodyPr wrap="none" anchor="ctr">
            <a:prstTxWarp prst="textNoShape">
              <a:avLst/>
            </a:prstTxWarp>
          </a:bodyPr>
          <a:lstStyle/>
          <a:p>
            <a:endParaRPr lang="en-US"/>
          </a:p>
        </p:txBody>
      </p:sp>
      <p:grpSp>
        <p:nvGrpSpPr>
          <p:cNvPr id="2" name="Group 6"/>
          <p:cNvGrpSpPr>
            <a:grpSpLocks/>
          </p:cNvGrpSpPr>
          <p:nvPr/>
        </p:nvGrpSpPr>
        <p:grpSpPr bwMode="auto">
          <a:xfrm flipV="1">
            <a:off x="381000" y="5486400"/>
            <a:ext cx="1333500" cy="469900"/>
            <a:chOff x="1200" y="3600"/>
            <a:chExt cx="840" cy="296"/>
          </a:xfrm>
        </p:grpSpPr>
        <p:sp>
          <p:nvSpPr>
            <p:cNvPr id="47111" name="Freeform 7"/>
            <p:cNvSpPr>
              <a:spLocks/>
            </p:cNvSpPr>
            <p:nvPr/>
          </p:nvSpPr>
          <p:spPr bwMode="auto">
            <a:xfrm flipH="1">
              <a:off x="1296" y="3648"/>
              <a:ext cx="744" cy="248"/>
            </a:xfrm>
            <a:custGeom>
              <a:avLst/>
              <a:gdLst>
                <a:gd name="T0" fmla="*/ 24 w 744"/>
                <a:gd name="T1" fmla="*/ 248 h 248"/>
                <a:gd name="T2" fmla="*/ 24 w 744"/>
                <a:gd name="T3" fmla="*/ 104 h 248"/>
                <a:gd name="T4" fmla="*/ 168 w 744"/>
                <a:gd name="T5" fmla="*/ 200 h 248"/>
                <a:gd name="T6" fmla="*/ 216 w 744"/>
                <a:gd name="T7" fmla="*/ 56 h 248"/>
                <a:gd name="T8" fmla="*/ 360 w 744"/>
                <a:gd name="T9" fmla="*/ 152 h 248"/>
                <a:gd name="T10" fmla="*/ 408 w 744"/>
                <a:gd name="T11" fmla="*/ 8 h 248"/>
                <a:gd name="T12" fmla="*/ 504 w 744"/>
                <a:gd name="T13" fmla="*/ 104 h 248"/>
                <a:gd name="T14" fmla="*/ 744 w 744"/>
                <a:gd name="T15" fmla="*/ 8 h 248"/>
                <a:gd name="T16" fmla="*/ 0 60000 65536"/>
                <a:gd name="T17" fmla="*/ 0 60000 65536"/>
                <a:gd name="T18" fmla="*/ 0 60000 65536"/>
                <a:gd name="T19" fmla="*/ 0 60000 65536"/>
                <a:gd name="T20" fmla="*/ 0 60000 65536"/>
                <a:gd name="T21" fmla="*/ 0 60000 65536"/>
                <a:gd name="T22" fmla="*/ 0 60000 65536"/>
                <a:gd name="T23" fmla="*/ 0 60000 65536"/>
                <a:gd name="T24" fmla="*/ 0 w 744"/>
                <a:gd name="T25" fmla="*/ 0 h 248"/>
                <a:gd name="T26" fmla="*/ 744 w 744"/>
                <a:gd name="T27" fmla="*/ 248 h 2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4" h="248">
                  <a:moveTo>
                    <a:pt x="24" y="248"/>
                  </a:moveTo>
                  <a:cubicBezTo>
                    <a:pt x="12" y="180"/>
                    <a:pt x="0" y="112"/>
                    <a:pt x="24" y="104"/>
                  </a:cubicBezTo>
                  <a:cubicBezTo>
                    <a:pt x="48" y="96"/>
                    <a:pt x="136" y="208"/>
                    <a:pt x="168" y="200"/>
                  </a:cubicBezTo>
                  <a:cubicBezTo>
                    <a:pt x="200" y="192"/>
                    <a:pt x="184" y="64"/>
                    <a:pt x="216" y="56"/>
                  </a:cubicBezTo>
                  <a:cubicBezTo>
                    <a:pt x="248" y="48"/>
                    <a:pt x="328" y="160"/>
                    <a:pt x="360" y="152"/>
                  </a:cubicBezTo>
                  <a:cubicBezTo>
                    <a:pt x="392" y="144"/>
                    <a:pt x="384" y="16"/>
                    <a:pt x="408" y="8"/>
                  </a:cubicBezTo>
                  <a:cubicBezTo>
                    <a:pt x="432" y="0"/>
                    <a:pt x="448" y="104"/>
                    <a:pt x="504" y="104"/>
                  </a:cubicBezTo>
                  <a:cubicBezTo>
                    <a:pt x="560" y="104"/>
                    <a:pt x="704" y="24"/>
                    <a:pt x="744" y="8"/>
                  </a:cubicBezTo>
                </a:path>
              </a:pathLst>
            </a:custGeom>
            <a:noFill/>
            <a:ln w="38100">
              <a:solidFill>
                <a:srgbClr val="99FF33"/>
              </a:solidFill>
              <a:round/>
              <a:headEnd/>
              <a:tailEnd/>
            </a:ln>
          </p:spPr>
          <p:txBody>
            <a:bodyPr wrap="none" anchor="ctr">
              <a:prstTxWarp prst="textNoShape">
                <a:avLst/>
              </a:prstTxWarp>
            </a:bodyPr>
            <a:lstStyle/>
            <a:p>
              <a:endParaRPr lang="en-US"/>
            </a:p>
          </p:txBody>
        </p:sp>
        <p:sp>
          <p:nvSpPr>
            <p:cNvPr id="47112" name="Line 8"/>
            <p:cNvSpPr>
              <a:spLocks noChangeShapeType="1"/>
            </p:cNvSpPr>
            <p:nvPr/>
          </p:nvSpPr>
          <p:spPr bwMode="auto">
            <a:xfrm flipH="1" flipV="1">
              <a:off x="1200" y="3600"/>
              <a:ext cx="144" cy="96"/>
            </a:xfrm>
            <a:prstGeom prst="line">
              <a:avLst/>
            </a:prstGeom>
            <a:noFill/>
            <a:ln w="38100">
              <a:solidFill>
                <a:srgbClr val="99FF33"/>
              </a:solidFill>
              <a:round/>
              <a:headEnd/>
              <a:tailEnd type="triangle" w="med" len="med"/>
            </a:ln>
          </p:spPr>
          <p:txBody>
            <a:bodyPr wrap="none" anchor="ctr">
              <a:prstTxWarp prst="textNoShape">
                <a:avLst/>
              </a:prstTxWarp>
            </a:bodyPr>
            <a:lstStyle/>
            <a:p>
              <a:endParaRPr lang="en-US"/>
            </a:p>
          </p:txBody>
        </p:sp>
      </p:grpSp>
      <p:sp>
        <p:nvSpPr>
          <p:cNvPr id="11" name="Rectangle 2"/>
          <p:cNvSpPr txBox="1">
            <a:spLocks noChangeArrowheads="1"/>
          </p:cNvSpPr>
          <p:nvPr/>
        </p:nvSpPr>
        <p:spPr>
          <a:xfrm>
            <a:off x="311284" y="1219200"/>
            <a:ext cx="8832715" cy="3429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spcBef>
                <a:spcPct val="10000"/>
              </a:spcBef>
              <a:buClr>
                <a:srgbClr val="990000"/>
              </a:buClr>
              <a:buFont typeface="Arial"/>
              <a:buNone/>
            </a:pPr>
            <a:r>
              <a:rPr lang="en-US" smtClean="0">
                <a:solidFill>
                  <a:srgbClr val="990000"/>
                </a:solidFill>
              </a:rPr>
              <a:t>Each particle has a corresponding antiparticle with the same mass and opposite charge. </a:t>
            </a:r>
            <a:br>
              <a:rPr lang="en-US" smtClean="0">
                <a:solidFill>
                  <a:srgbClr val="990000"/>
                </a:solidFill>
              </a:rPr>
            </a:br>
            <a:r>
              <a:rPr lang="en-US" smtClean="0">
                <a:solidFill>
                  <a:srgbClr val="990000"/>
                </a:solidFill>
              </a:rPr>
              <a:t/>
            </a:r>
            <a:br>
              <a:rPr lang="en-US" smtClean="0">
                <a:solidFill>
                  <a:srgbClr val="990000"/>
                </a:solidFill>
              </a:rPr>
            </a:br>
            <a:r>
              <a:rPr lang="en-US" smtClean="0">
                <a:solidFill>
                  <a:srgbClr val="800000"/>
                </a:solidFill>
              </a:rPr>
              <a:t>E.g. proton and antiproton, electron and positron </a:t>
            </a:r>
            <a:br>
              <a:rPr lang="en-US" smtClean="0">
                <a:solidFill>
                  <a:srgbClr val="800000"/>
                </a:solidFill>
              </a:rPr>
            </a:br>
            <a:endParaRPr lang="en-US" smtClean="0">
              <a:solidFill>
                <a:srgbClr val="990000"/>
              </a:solidFill>
            </a:endParaRPr>
          </a:p>
          <a:p>
            <a:pPr marL="0" indent="0">
              <a:lnSpc>
                <a:spcPct val="80000"/>
              </a:lnSpc>
              <a:spcBef>
                <a:spcPct val="10000"/>
              </a:spcBef>
              <a:buClr>
                <a:srgbClr val="990000"/>
              </a:buClr>
              <a:buFont typeface="Arial"/>
              <a:buNone/>
            </a:pPr>
            <a:r>
              <a:rPr lang="en-US" smtClean="0">
                <a:solidFill>
                  <a:srgbClr val="990000"/>
                </a:solidFill>
              </a:rPr>
              <a:t>When a particle and its antiparticle meet, they annihilate one another and turn into light, with energy given by E=mc</a:t>
            </a:r>
            <a:r>
              <a:rPr lang="en-US" baseline="30000" smtClean="0">
                <a:solidFill>
                  <a:srgbClr val="990000"/>
                </a:solidFill>
              </a:rPr>
              <a:t>2</a:t>
            </a:r>
            <a:endParaRPr lang="en-US" baseline="30000" dirty="0">
              <a:solidFill>
                <a:srgbClr val="990000"/>
              </a:solidFill>
            </a:endParaRPr>
          </a:p>
        </p:txBody>
      </p:sp>
      <p:sp>
        <p:nvSpPr>
          <p:cNvPr id="12" name="Rectangle 3"/>
          <p:cNvSpPr>
            <a:spLocks noGrp="1" noChangeArrowheads="1"/>
          </p:cNvSpPr>
          <p:nvPr>
            <p:ph type="title"/>
          </p:nvPr>
        </p:nvSpPr>
        <p:spPr>
          <a:xfrm>
            <a:off x="609600" y="0"/>
            <a:ext cx="7772400" cy="1143000"/>
          </a:xfrm>
          <a:noFill/>
        </p:spPr>
        <p:txBody>
          <a:bodyPr/>
          <a:lstStyle/>
          <a:p>
            <a:r>
              <a:rPr lang="en-US" dirty="0">
                <a:solidFill>
                  <a:schemeClr val="accent2"/>
                </a:solidFill>
              </a:rPr>
              <a:t>Particles and antiparticles</a:t>
            </a:r>
            <a:endParaRPr lang="en-US" dirty="0"/>
          </a:p>
        </p:txBody>
      </p:sp>
    </p:spTree>
    <p:extLst>
      <p:ext uri="{BB962C8B-B14F-4D97-AF65-F5344CB8AC3E}">
        <p14:creationId xmlns:p14="http://schemas.microsoft.com/office/powerpoint/2010/main" val="15911151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373542" y="795832"/>
            <a:ext cx="8429601" cy="3412985"/>
          </a:xfrm>
        </p:spPr>
        <p:txBody>
          <a:bodyPr/>
          <a:lstStyle/>
          <a:p>
            <a:pPr marL="0" indent="0">
              <a:lnSpc>
                <a:spcPct val="80000"/>
              </a:lnSpc>
              <a:spcBef>
                <a:spcPct val="10000"/>
              </a:spcBef>
              <a:buClr>
                <a:srgbClr val="990000"/>
              </a:buClr>
              <a:buNone/>
            </a:pPr>
            <a:r>
              <a:rPr lang="en-US" dirty="0"/>
              <a:t>In addition to protons, electrons, and neutrons,</a:t>
            </a:r>
            <a:br>
              <a:rPr lang="en-US" dirty="0"/>
            </a:br>
            <a:r>
              <a:rPr lang="en-US" dirty="0"/>
              <a:t>there is one other stable, </a:t>
            </a:r>
            <a:r>
              <a:rPr lang="en-US" dirty="0" smtClean="0"/>
              <a:t>massive, </a:t>
            </a:r>
            <a:r>
              <a:rPr lang="en-US" dirty="0"/>
              <a:t>almost invisible particle,</a:t>
            </a:r>
            <a:r>
              <a:rPr lang="en-US" dirty="0">
                <a:solidFill>
                  <a:srgbClr val="990000"/>
                </a:solidFill>
              </a:rPr>
              <a:t> </a:t>
            </a:r>
            <a:r>
              <a:rPr lang="en-US" dirty="0"/>
              <a:t>the </a:t>
            </a:r>
            <a:r>
              <a:rPr lang="en-US" i="1" dirty="0">
                <a:solidFill>
                  <a:srgbClr val="215968"/>
                </a:solidFill>
              </a:rPr>
              <a:t>neutrino</a:t>
            </a:r>
            <a:r>
              <a:rPr lang="en-US" dirty="0">
                <a:solidFill>
                  <a:srgbClr val="215968"/>
                </a:solidFill>
              </a:rPr>
              <a:t>,</a:t>
            </a:r>
            <a:r>
              <a:rPr lang="en-US" dirty="0">
                <a:solidFill>
                  <a:srgbClr val="CCECFF"/>
                </a:solidFill>
              </a:rPr>
              <a:t> </a:t>
            </a:r>
            <a:r>
              <a:rPr lang="en-US" dirty="0"/>
              <a:t>a neutral (uncharged) </a:t>
            </a:r>
            <a:r>
              <a:rPr lang="en-US" dirty="0" smtClean="0"/>
              <a:t>particle</a:t>
            </a:r>
            <a:r>
              <a:rPr lang="en-US" dirty="0"/>
              <a:t>,</a:t>
            </a:r>
            <a:r>
              <a:rPr lang="en-US" dirty="0" smtClean="0"/>
              <a:t> </a:t>
            </a:r>
            <a:r>
              <a:rPr lang="en-US" dirty="0"/>
              <a:t>with mass much </a:t>
            </a:r>
            <a:r>
              <a:rPr lang="en-US" dirty="0" smtClean="0"/>
              <a:t>much smaller </a:t>
            </a:r>
            <a:r>
              <a:rPr lang="en-US" dirty="0"/>
              <a:t>than that of the electron. </a:t>
            </a:r>
            <a:br>
              <a:rPr lang="en-US" dirty="0"/>
            </a:br>
            <a:endParaRPr lang="en-US" dirty="0" smtClean="0"/>
          </a:p>
          <a:p>
            <a:pPr marL="0" indent="0">
              <a:lnSpc>
                <a:spcPct val="80000"/>
              </a:lnSpc>
              <a:spcBef>
                <a:spcPct val="10000"/>
              </a:spcBef>
              <a:buClr>
                <a:srgbClr val="990000"/>
              </a:buClr>
              <a:buNone/>
            </a:pPr>
            <a:r>
              <a:rPr lang="en-US" dirty="0" smtClean="0"/>
              <a:t>A </a:t>
            </a:r>
            <a:r>
              <a:rPr lang="en-US" dirty="0"/>
              <a:t>proton, hit hard enough, can change into a neutron</a:t>
            </a:r>
            <a:r>
              <a:rPr lang="en-US" dirty="0" smtClean="0"/>
              <a:t>, a </a:t>
            </a:r>
            <a:r>
              <a:rPr lang="en-US" dirty="0"/>
              <a:t>positron and a </a:t>
            </a:r>
            <a:r>
              <a:rPr lang="en-US" dirty="0" smtClean="0"/>
              <a:t>neutrino.</a:t>
            </a:r>
            <a:endParaRPr lang="en-US" dirty="0">
              <a:solidFill>
                <a:srgbClr val="990000"/>
              </a:solidFill>
            </a:endParaRPr>
          </a:p>
        </p:txBody>
      </p:sp>
      <p:sp>
        <p:nvSpPr>
          <p:cNvPr id="7172" name="Rectangle 3"/>
          <p:cNvSpPr>
            <a:spLocks noGrp="1" noChangeArrowheads="1"/>
          </p:cNvSpPr>
          <p:nvPr>
            <p:ph type="title"/>
          </p:nvPr>
        </p:nvSpPr>
        <p:spPr>
          <a:xfrm>
            <a:off x="609600" y="0"/>
            <a:ext cx="7772400" cy="871648"/>
          </a:xfrm>
          <a:noFill/>
        </p:spPr>
        <p:txBody>
          <a:bodyPr>
            <a:normAutofit/>
          </a:bodyPr>
          <a:lstStyle/>
          <a:p>
            <a:r>
              <a:rPr lang="en-US" dirty="0">
                <a:solidFill>
                  <a:srgbClr val="215968"/>
                </a:solidFill>
              </a:rPr>
              <a:t>N</a:t>
            </a:r>
            <a:r>
              <a:rPr lang="en-US" dirty="0" smtClean="0">
                <a:solidFill>
                  <a:srgbClr val="215968"/>
                </a:solidFill>
              </a:rPr>
              <a:t>eutrino</a:t>
            </a:r>
            <a:endParaRPr lang="en-US" dirty="0">
              <a:solidFill>
                <a:srgbClr val="215968"/>
              </a:solidFill>
            </a:endParaRPr>
          </a:p>
        </p:txBody>
      </p:sp>
      <p:grpSp>
        <p:nvGrpSpPr>
          <p:cNvPr id="2" name="Group 4"/>
          <p:cNvGrpSpPr>
            <a:grpSpLocks/>
          </p:cNvGrpSpPr>
          <p:nvPr/>
        </p:nvGrpSpPr>
        <p:grpSpPr bwMode="auto">
          <a:xfrm>
            <a:off x="4321461" y="5431701"/>
            <a:ext cx="1600200" cy="457200"/>
            <a:chOff x="192" y="2976"/>
            <a:chExt cx="1008" cy="288"/>
          </a:xfrm>
        </p:grpSpPr>
        <p:sp>
          <p:nvSpPr>
            <p:cNvPr id="7174" name="Oval 5"/>
            <p:cNvSpPr>
              <a:spLocks noChangeArrowheads="1"/>
            </p:cNvSpPr>
            <p:nvPr/>
          </p:nvSpPr>
          <p:spPr bwMode="auto">
            <a:xfrm>
              <a:off x="1008" y="3024"/>
              <a:ext cx="192" cy="192"/>
            </a:xfrm>
            <a:prstGeom prst="ellipse">
              <a:avLst/>
            </a:prstGeom>
            <a:solidFill>
              <a:srgbClr val="800000"/>
            </a:solidFill>
            <a:ln w="9525">
              <a:solidFill>
                <a:schemeClr val="tx1"/>
              </a:solidFill>
              <a:round/>
              <a:headEnd/>
              <a:tailEnd/>
            </a:ln>
          </p:spPr>
          <p:txBody>
            <a:bodyPr wrap="none" anchor="ctr">
              <a:prstTxWarp prst="textNoShape">
                <a:avLst/>
              </a:prstTxWarp>
            </a:bodyPr>
            <a:lstStyle/>
            <a:p>
              <a:endParaRPr lang="en-US"/>
            </a:p>
          </p:txBody>
        </p:sp>
        <p:sp>
          <p:nvSpPr>
            <p:cNvPr id="7175" name="Text Box 6"/>
            <p:cNvSpPr txBox="1">
              <a:spLocks noChangeArrowheads="1"/>
            </p:cNvSpPr>
            <p:nvPr/>
          </p:nvSpPr>
          <p:spPr bwMode="auto">
            <a:xfrm>
              <a:off x="192" y="2976"/>
              <a:ext cx="768" cy="288"/>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800000"/>
                  </a:solidFill>
                </a:rPr>
                <a:t>proton</a:t>
              </a:r>
            </a:p>
          </p:txBody>
        </p:sp>
      </p:grpSp>
      <p:graphicFrame>
        <p:nvGraphicFramePr>
          <p:cNvPr id="96256" name="Object 0"/>
          <p:cNvGraphicFramePr>
            <a:graphicFrameLocks noChangeAspect="1"/>
          </p:cNvGraphicFramePr>
          <p:nvPr>
            <p:extLst>
              <p:ext uri="{D42A27DB-BD31-4B8C-83A1-F6EECF244321}">
                <p14:modId xmlns:p14="http://schemas.microsoft.com/office/powerpoint/2010/main" val="3329298816"/>
              </p:ext>
            </p:extLst>
          </p:nvPr>
        </p:nvGraphicFramePr>
        <p:xfrm>
          <a:off x="5755863" y="4084707"/>
          <a:ext cx="3232150" cy="2693988"/>
        </p:xfrm>
        <a:graphic>
          <a:graphicData uri="http://schemas.openxmlformats.org/presentationml/2006/ole">
            <mc:AlternateContent xmlns:mc="http://schemas.openxmlformats.org/markup-compatibility/2006">
              <mc:Choice xmlns:v="urn:schemas-microsoft-com:vml" Requires="v">
                <p:oleObj spid="_x0000_s5237" name="Clip" r:id="rId3" imgW="3265560" imgH="2722680" progId="">
                  <p:embed/>
                </p:oleObj>
              </mc:Choice>
              <mc:Fallback>
                <p:oleObj name="Clip" r:id="rId3" imgW="3265560" imgH="2722680" progId="">
                  <p:embed/>
                  <p:pic>
                    <p:nvPicPr>
                      <p:cNvPr id="0" name="Picture 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5863" y="4084707"/>
                        <a:ext cx="3232150" cy="2693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91240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6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Oval 4"/>
          <p:cNvSpPr>
            <a:spLocks noChangeArrowheads="1"/>
          </p:cNvSpPr>
          <p:nvPr/>
        </p:nvSpPr>
        <p:spPr bwMode="auto">
          <a:xfrm>
            <a:off x="5458767" y="5791200"/>
            <a:ext cx="304800" cy="304800"/>
          </a:xfrm>
          <a:prstGeom prst="ellipse">
            <a:avLst/>
          </a:prstGeom>
          <a:solidFill>
            <a:srgbClr val="6666FF"/>
          </a:solidFill>
          <a:ln w="9525">
            <a:solidFill>
              <a:schemeClr val="tx1"/>
            </a:solidFill>
            <a:round/>
            <a:headEnd/>
            <a:tailEnd/>
          </a:ln>
        </p:spPr>
        <p:txBody>
          <a:bodyPr wrap="none" anchor="ctr">
            <a:prstTxWarp prst="textNoShape">
              <a:avLst/>
            </a:prstTxWarp>
          </a:bodyPr>
          <a:lstStyle/>
          <a:p>
            <a:endParaRPr lang="en-US"/>
          </a:p>
        </p:txBody>
      </p:sp>
      <p:sp>
        <p:nvSpPr>
          <p:cNvPr id="48133" name="Text Box 5"/>
          <p:cNvSpPr txBox="1">
            <a:spLocks noChangeArrowheads="1"/>
          </p:cNvSpPr>
          <p:nvPr/>
        </p:nvSpPr>
        <p:spPr bwMode="auto">
          <a:xfrm>
            <a:off x="4030893" y="5710825"/>
            <a:ext cx="1371600" cy="45720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a:solidFill>
                  <a:srgbClr val="6666FF"/>
                </a:solidFill>
              </a:rPr>
              <a:t>neutron</a:t>
            </a:r>
          </a:p>
        </p:txBody>
      </p:sp>
      <p:sp>
        <p:nvSpPr>
          <p:cNvPr id="48134" name="Oval 6"/>
          <p:cNvSpPr>
            <a:spLocks noChangeArrowheads="1"/>
          </p:cNvSpPr>
          <p:nvPr/>
        </p:nvSpPr>
        <p:spPr bwMode="auto">
          <a:xfrm>
            <a:off x="6022480" y="5034000"/>
            <a:ext cx="76200" cy="76200"/>
          </a:xfrm>
          <a:prstGeom prst="ellipse">
            <a:avLst/>
          </a:prstGeom>
          <a:solidFill>
            <a:schemeClr val="accent5">
              <a:lumMod val="50000"/>
            </a:schemeClr>
          </a:solidFill>
          <a:ln w="9525">
            <a:noFill/>
            <a:round/>
            <a:headEnd/>
            <a:tailEnd/>
          </a:ln>
        </p:spPr>
        <p:txBody>
          <a:bodyPr wrap="none" anchor="ctr">
            <a:prstTxWarp prst="textNoShape">
              <a:avLst/>
            </a:prstTxWarp>
          </a:bodyPr>
          <a:lstStyle/>
          <a:p>
            <a:pPr algn="ctr"/>
            <a:endParaRPr lang="en-US">
              <a:solidFill>
                <a:schemeClr val="hlink"/>
              </a:solidFill>
            </a:endParaRPr>
          </a:p>
        </p:txBody>
      </p:sp>
      <p:sp>
        <p:nvSpPr>
          <p:cNvPr id="48135" name="Oval 7"/>
          <p:cNvSpPr>
            <a:spLocks noChangeArrowheads="1"/>
          </p:cNvSpPr>
          <p:nvPr/>
        </p:nvSpPr>
        <p:spPr bwMode="auto">
          <a:xfrm>
            <a:off x="5947452" y="6096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48136" name="Text Box 8"/>
          <p:cNvSpPr txBox="1">
            <a:spLocks noChangeArrowheads="1"/>
          </p:cNvSpPr>
          <p:nvPr/>
        </p:nvSpPr>
        <p:spPr bwMode="auto">
          <a:xfrm>
            <a:off x="6099852" y="4767088"/>
            <a:ext cx="1371600" cy="46166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a:solidFill>
                  <a:srgbClr val="215968"/>
                </a:solidFill>
              </a:rPr>
              <a:t>neutrino</a:t>
            </a:r>
          </a:p>
        </p:txBody>
      </p:sp>
      <p:sp>
        <p:nvSpPr>
          <p:cNvPr id="48137" name="Text Box 9"/>
          <p:cNvSpPr txBox="1">
            <a:spLocks noChangeArrowheads="1"/>
          </p:cNvSpPr>
          <p:nvPr/>
        </p:nvSpPr>
        <p:spPr bwMode="auto">
          <a:xfrm>
            <a:off x="6300484" y="5867400"/>
            <a:ext cx="1371600" cy="45720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a:solidFill>
                  <a:schemeClr val="accent1"/>
                </a:solidFill>
              </a:rPr>
              <a:t>positron</a:t>
            </a:r>
            <a:endParaRPr lang="en-US" sz="2400" dirty="0">
              <a:solidFill>
                <a:srgbClr val="6666FF"/>
              </a:solidFill>
            </a:endParaRPr>
          </a:p>
        </p:txBody>
      </p:sp>
      <p:sp>
        <p:nvSpPr>
          <p:cNvPr id="12" name="Rectangle 2"/>
          <p:cNvSpPr txBox="1">
            <a:spLocks noChangeArrowheads="1"/>
          </p:cNvSpPr>
          <p:nvPr/>
        </p:nvSpPr>
        <p:spPr>
          <a:xfrm>
            <a:off x="373542" y="795832"/>
            <a:ext cx="8429601" cy="34129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spcBef>
                <a:spcPct val="10000"/>
              </a:spcBef>
              <a:buClr>
                <a:srgbClr val="990000"/>
              </a:buClr>
              <a:buFont typeface="Arial"/>
              <a:buNone/>
            </a:pPr>
            <a:r>
              <a:rPr lang="en-US" smtClean="0"/>
              <a:t>In addition to protons, electrons, and neutrons,</a:t>
            </a:r>
            <a:br>
              <a:rPr lang="en-US" smtClean="0"/>
            </a:br>
            <a:r>
              <a:rPr lang="en-US" smtClean="0"/>
              <a:t>there is one other stable, massive, almost invisible particle,</a:t>
            </a:r>
            <a:r>
              <a:rPr lang="en-US" smtClean="0">
                <a:solidFill>
                  <a:srgbClr val="990000"/>
                </a:solidFill>
              </a:rPr>
              <a:t> </a:t>
            </a:r>
            <a:r>
              <a:rPr lang="en-US" smtClean="0"/>
              <a:t>the </a:t>
            </a:r>
            <a:r>
              <a:rPr lang="en-US" i="1" smtClean="0">
                <a:solidFill>
                  <a:srgbClr val="215968"/>
                </a:solidFill>
              </a:rPr>
              <a:t>neutrino</a:t>
            </a:r>
            <a:r>
              <a:rPr lang="en-US" smtClean="0">
                <a:solidFill>
                  <a:srgbClr val="215968"/>
                </a:solidFill>
              </a:rPr>
              <a:t>,</a:t>
            </a:r>
            <a:r>
              <a:rPr lang="en-US" smtClean="0">
                <a:solidFill>
                  <a:srgbClr val="CCECFF"/>
                </a:solidFill>
              </a:rPr>
              <a:t> </a:t>
            </a:r>
            <a:r>
              <a:rPr lang="en-US" smtClean="0"/>
              <a:t>a neutral (uncharged) particle, with mass much much smaller than that of the electron. </a:t>
            </a:r>
            <a:br>
              <a:rPr lang="en-US" smtClean="0"/>
            </a:br>
            <a:endParaRPr lang="en-US" smtClean="0"/>
          </a:p>
          <a:p>
            <a:pPr marL="0" indent="0">
              <a:lnSpc>
                <a:spcPct val="80000"/>
              </a:lnSpc>
              <a:spcBef>
                <a:spcPct val="10000"/>
              </a:spcBef>
              <a:buClr>
                <a:srgbClr val="990000"/>
              </a:buClr>
              <a:buFont typeface="Arial"/>
              <a:buNone/>
            </a:pPr>
            <a:r>
              <a:rPr lang="en-US" smtClean="0"/>
              <a:t>A proton, hit hard enough, can change into a neutron, a positron and a neutrino.</a:t>
            </a:r>
            <a:endParaRPr lang="en-US" dirty="0">
              <a:solidFill>
                <a:srgbClr val="990000"/>
              </a:solidFill>
            </a:endParaRPr>
          </a:p>
        </p:txBody>
      </p:sp>
      <p:sp>
        <p:nvSpPr>
          <p:cNvPr id="13" name="Rectangle 3"/>
          <p:cNvSpPr>
            <a:spLocks noGrp="1" noChangeArrowheads="1"/>
          </p:cNvSpPr>
          <p:nvPr>
            <p:ph type="title"/>
          </p:nvPr>
        </p:nvSpPr>
        <p:spPr>
          <a:xfrm>
            <a:off x="609600" y="0"/>
            <a:ext cx="7772400" cy="871648"/>
          </a:xfrm>
          <a:noFill/>
        </p:spPr>
        <p:txBody>
          <a:bodyPr>
            <a:normAutofit/>
          </a:bodyPr>
          <a:lstStyle/>
          <a:p>
            <a:r>
              <a:rPr lang="en-US" dirty="0">
                <a:solidFill>
                  <a:srgbClr val="215968"/>
                </a:solidFill>
              </a:rPr>
              <a:t>N</a:t>
            </a:r>
            <a:r>
              <a:rPr lang="en-US" dirty="0" smtClean="0">
                <a:solidFill>
                  <a:srgbClr val="215968"/>
                </a:solidFill>
              </a:rPr>
              <a:t>eutrino</a:t>
            </a:r>
            <a:endParaRPr lang="en-US" dirty="0">
              <a:solidFill>
                <a:srgbClr val="215968"/>
              </a:solidFill>
            </a:endParaRPr>
          </a:p>
        </p:txBody>
      </p:sp>
    </p:spTree>
    <p:extLst>
      <p:ext uri="{BB962C8B-B14F-4D97-AF65-F5344CB8AC3E}">
        <p14:creationId xmlns:p14="http://schemas.microsoft.com/office/powerpoint/2010/main" val="21236310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304800" y="304800"/>
            <a:ext cx="8382000" cy="11906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000000"/>
                </a:solidFill>
              </a:rPr>
              <a:t>Fusion of H to He in stars like the Sun</a:t>
            </a:r>
            <a:br>
              <a:rPr lang="en-US" sz="3600" dirty="0">
                <a:solidFill>
                  <a:srgbClr val="000000"/>
                </a:solidFill>
              </a:rPr>
            </a:br>
            <a:r>
              <a:rPr lang="en-US" sz="3600" dirty="0">
                <a:solidFill>
                  <a:srgbClr val="000000"/>
                </a:solidFill>
              </a:rPr>
              <a:t>Step 1 </a:t>
            </a:r>
          </a:p>
        </p:txBody>
      </p:sp>
      <p:sp>
        <p:nvSpPr>
          <p:cNvPr id="49155" name="Oval 3"/>
          <p:cNvSpPr>
            <a:spLocks noChangeArrowheads="1"/>
          </p:cNvSpPr>
          <p:nvPr/>
        </p:nvSpPr>
        <p:spPr bwMode="auto">
          <a:xfrm>
            <a:off x="914400" y="51816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56" name="Oval 4"/>
          <p:cNvSpPr>
            <a:spLocks noChangeArrowheads="1"/>
          </p:cNvSpPr>
          <p:nvPr/>
        </p:nvSpPr>
        <p:spPr bwMode="auto">
          <a:xfrm>
            <a:off x="914400" y="25908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9157" name="Text Box 5"/>
          <p:cNvSpPr txBox="1">
            <a:spLocks noChangeArrowheads="1"/>
          </p:cNvSpPr>
          <p:nvPr/>
        </p:nvSpPr>
        <p:spPr bwMode="auto">
          <a:xfrm>
            <a:off x="762000" y="6096000"/>
            <a:ext cx="1066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proton</a:t>
            </a:r>
            <a:endParaRPr lang="en-US">
              <a:solidFill>
                <a:srgbClr val="990000"/>
              </a:solidFill>
            </a:endParaRPr>
          </a:p>
        </p:txBody>
      </p:sp>
      <p:sp>
        <p:nvSpPr>
          <p:cNvPr id="49158" name="Text Box 6"/>
          <p:cNvSpPr txBox="1">
            <a:spLocks noChangeArrowheads="1"/>
          </p:cNvSpPr>
          <p:nvPr/>
        </p:nvSpPr>
        <p:spPr bwMode="auto">
          <a:xfrm>
            <a:off x="762000" y="1981200"/>
            <a:ext cx="1066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proton</a:t>
            </a:r>
            <a:endParaRPr lang="en-US">
              <a:solidFill>
                <a:srgbClr val="990000"/>
              </a:solidFill>
            </a:endParaRPr>
          </a:p>
        </p:txBody>
      </p:sp>
      <p:sp>
        <p:nvSpPr>
          <p:cNvPr id="49159" name="Oval 7"/>
          <p:cNvSpPr>
            <a:spLocks noChangeArrowheads="1"/>
          </p:cNvSpPr>
          <p:nvPr/>
        </p:nvSpPr>
        <p:spPr bwMode="auto">
          <a:xfrm>
            <a:off x="5791200" y="4495800"/>
            <a:ext cx="152400" cy="152400"/>
          </a:xfrm>
          <a:prstGeom prst="ellipse">
            <a:avLst/>
          </a:prstGeom>
          <a:solidFill>
            <a:srgbClr val="FFFF00"/>
          </a:solidFill>
          <a:ln w="9525">
            <a:solidFill>
              <a:schemeClr val="tx1"/>
            </a:solidFill>
            <a:round/>
            <a:headEnd/>
            <a:tailEnd/>
          </a:ln>
        </p:spPr>
        <p:txBody>
          <a:bodyPr wrap="none" anchor="ctr">
            <a:prstTxWarp prst="textNoShape">
              <a:avLst/>
            </a:prstTxWarp>
          </a:bodyPr>
          <a:lstStyle/>
          <a:p>
            <a:pPr algn="ctr"/>
            <a:endParaRPr lang="en-US">
              <a:solidFill>
                <a:srgbClr val="FFFF00"/>
              </a:solidFill>
            </a:endParaRPr>
          </a:p>
        </p:txBody>
      </p:sp>
      <p:sp>
        <p:nvSpPr>
          <p:cNvPr id="49160" name="Text Box 8"/>
          <p:cNvSpPr txBox="1">
            <a:spLocks noChangeArrowheads="1"/>
          </p:cNvSpPr>
          <p:nvPr/>
        </p:nvSpPr>
        <p:spPr bwMode="auto">
          <a:xfrm>
            <a:off x="6019800" y="4343400"/>
            <a:ext cx="12192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electron</a:t>
            </a:r>
          </a:p>
        </p:txBody>
      </p:sp>
      <p:sp>
        <p:nvSpPr>
          <p:cNvPr id="2" name="TextBox 1"/>
          <p:cNvSpPr txBox="1"/>
          <p:nvPr/>
        </p:nvSpPr>
        <p:spPr>
          <a:xfrm>
            <a:off x="4076996" y="5049972"/>
            <a:ext cx="5067004" cy="1754327"/>
          </a:xfrm>
          <a:prstGeom prst="rect">
            <a:avLst/>
          </a:prstGeom>
          <a:noFill/>
        </p:spPr>
        <p:txBody>
          <a:bodyPr wrap="square" rtlCol="0">
            <a:spAutoFit/>
          </a:bodyPr>
          <a:lstStyle/>
          <a:p>
            <a:r>
              <a:rPr lang="en-US" dirty="0" smtClean="0"/>
              <a:t>Two protons combine, forming a deuteron (“heavy hydrogen,” proton and neutron) and releasing a positron and a neutrino</a:t>
            </a:r>
          </a:p>
          <a:p>
            <a:endParaRPr lang="en-US" dirty="0"/>
          </a:p>
          <a:p>
            <a:r>
              <a:rPr lang="en-US" dirty="0" smtClean="0"/>
              <a:t>The positron annihilates with an electron, producing gamma rays </a:t>
            </a:r>
            <a:endParaRPr lang="en-US" dirty="0"/>
          </a:p>
        </p:txBody>
      </p:sp>
    </p:spTree>
    <p:extLst>
      <p:ext uri="{BB962C8B-B14F-4D97-AF65-F5344CB8AC3E}">
        <p14:creationId xmlns:p14="http://schemas.microsoft.com/office/powerpoint/2010/main" val="219850605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026"/>
          <p:cNvSpPr txBox="1">
            <a:spLocks noChangeArrowheads="1"/>
          </p:cNvSpPr>
          <p:nvPr/>
        </p:nvSpPr>
        <p:spPr bwMode="auto">
          <a:xfrm>
            <a:off x="304800" y="304800"/>
            <a:ext cx="8382000" cy="11906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000000"/>
                </a:solidFill>
              </a:rPr>
              <a:t>Fusion of H to He in stars like the Sun</a:t>
            </a:r>
            <a:br>
              <a:rPr lang="en-US" sz="3600" dirty="0">
                <a:solidFill>
                  <a:srgbClr val="000000"/>
                </a:solidFill>
              </a:rPr>
            </a:br>
            <a:r>
              <a:rPr lang="en-US" sz="3600" dirty="0">
                <a:solidFill>
                  <a:srgbClr val="000000"/>
                </a:solidFill>
              </a:rPr>
              <a:t>Step 1  </a:t>
            </a:r>
          </a:p>
        </p:txBody>
      </p:sp>
      <p:sp>
        <p:nvSpPr>
          <p:cNvPr id="50179" name="Oval 1027"/>
          <p:cNvSpPr>
            <a:spLocks noChangeArrowheads="1"/>
          </p:cNvSpPr>
          <p:nvPr/>
        </p:nvSpPr>
        <p:spPr bwMode="auto">
          <a:xfrm>
            <a:off x="2971800" y="41910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0180" name="Oval 1028"/>
          <p:cNvSpPr>
            <a:spLocks noChangeArrowheads="1"/>
          </p:cNvSpPr>
          <p:nvPr/>
        </p:nvSpPr>
        <p:spPr bwMode="auto">
          <a:xfrm>
            <a:off x="2971800" y="34290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0181" name="Oval 1029"/>
          <p:cNvSpPr>
            <a:spLocks noChangeArrowheads="1"/>
          </p:cNvSpPr>
          <p:nvPr/>
        </p:nvSpPr>
        <p:spPr bwMode="auto">
          <a:xfrm>
            <a:off x="5791200" y="4495800"/>
            <a:ext cx="152400" cy="152400"/>
          </a:xfrm>
          <a:prstGeom prst="ellipse">
            <a:avLst/>
          </a:prstGeom>
          <a:solidFill>
            <a:srgbClr val="FFFF00"/>
          </a:solidFill>
          <a:ln w="9525">
            <a:solidFill>
              <a:schemeClr val="tx1"/>
            </a:solidFill>
            <a:round/>
            <a:headEnd/>
            <a:tailEnd/>
          </a:ln>
        </p:spPr>
        <p:txBody>
          <a:bodyPr wrap="none" anchor="ctr">
            <a:prstTxWarp prst="textNoShape">
              <a:avLst/>
            </a:prstTxWarp>
          </a:bodyPr>
          <a:lstStyle/>
          <a:p>
            <a:pPr algn="ctr"/>
            <a:endParaRPr lang="en-US">
              <a:solidFill>
                <a:srgbClr val="FFFF00"/>
              </a:solidFill>
            </a:endParaRPr>
          </a:p>
        </p:txBody>
      </p:sp>
      <p:sp>
        <p:nvSpPr>
          <p:cNvPr id="50182" name="Text Box 1030"/>
          <p:cNvSpPr txBox="1">
            <a:spLocks noChangeArrowheads="1"/>
          </p:cNvSpPr>
          <p:nvPr/>
        </p:nvSpPr>
        <p:spPr bwMode="auto">
          <a:xfrm>
            <a:off x="6019800" y="4343400"/>
            <a:ext cx="12192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00"/>
                </a:solidFill>
              </a:rPr>
              <a:t>electron</a:t>
            </a:r>
          </a:p>
        </p:txBody>
      </p:sp>
      <p:sp>
        <p:nvSpPr>
          <p:cNvPr id="50183" name="Text Box 1031"/>
          <p:cNvSpPr txBox="1">
            <a:spLocks noChangeArrowheads="1"/>
          </p:cNvSpPr>
          <p:nvPr/>
        </p:nvSpPr>
        <p:spPr bwMode="auto">
          <a:xfrm>
            <a:off x="1600200" y="4343400"/>
            <a:ext cx="1066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proton</a:t>
            </a:r>
            <a:endParaRPr lang="en-US">
              <a:solidFill>
                <a:srgbClr val="990000"/>
              </a:solidFill>
            </a:endParaRPr>
          </a:p>
        </p:txBody>
      </p:sp>
      <p:sp>
        <p:nvSpPr>
          <p:cNvPr id="50184" name="Text Box 1032"/>
          <p:cNvSpPr txBox="1">
            <a:spLocks noChangeArrowheads="1"/>
          </p:cNvSpPr>
          <p:nvPr/>
        </p:nvSpPr>
        <p:spPr bwMode="auto">
          <a:xfrm>
            <a:off x="1600200" y="3581400"/>
            <a:ext cx="1066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proton</a:t>
            </a:r>
            <a:endParaRPr lang="en-US">
              <a:solidFill>
                <a:srgbClr val="990000"/>
              </a:solidFill>
            </a:endParaRPr>
          </a:p>
        </p:txBody>
      </p:sp>
      <p:sp>
        <p:nvSpPr>
          <p:cNvPr id="10" name="TextBox 9"/>
          <p:cNvSpPr txBox="1"/>
          <p:nvPr/>
        </p:nvSpPr>
        <p:spPr>
          <a:xfrm>
            <a:off x="4076996" y="5049972"/>
            <a:ext cx="5067004" cy="1754327"/>
          </a:xfrm>
          <a:prstGeom prst="rect">
            <a:avLst/>
          </a:prstGeom>
          <a:noFill/>
        </p:spPr>
        <p:txBody>
          <a:bodyPr wrap="square" rtlCol="0">
            <a:spAutoFit/>
          </a:bodyPr>
          <a:lstStyle/>
          <a:p>
            <a:r>
              <a:rPr lang="en-US" dirty="0" smtClean="0"/>
              <a:t>Two protons combine, forming a deuteron (“heavy hydrogen,” proton and neutron) and releasing a positron and a neutrino</a:t>
            </a:r>
          </a:p>
          <a:p>
            <a:endParaRPr lang="en-US" dirty="0"/>
          </a:p>
          <a:p>
            <a:r>
              <a:rPr lang="en-US" dirty="0" smtClean="0"/>
              <a:t>The positron annihilates with an electron, producing gamma rays </a:t>
            </a:r>
            <a:endParaRPr lang="en-US" dirty="0"/>
          </a:p>
        </p:txBody>
      </p:sp>
    </p:spTree>
    <p:extLst>
      <p:ext uri="{BB962C8B-B14F-4D97-AF65-F5344CB8AC3E}">
        <p14:creationId xmlns:p14="http://schemas.microsoft.com/office/powerpoint/2010/main" val="167758166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304800" y="304800"/>
            <a:ext cx="8382000" cy="11906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000000"/>
                </a:solidFill>
              </a:rPr>
              <a:t>Fusion of H to He in stars like the Sun</a:t>
            </a:r>
            <a:br>
              <a:rPr lang="en-US" sz="3600" dirty="0">
                <a:solidFill>
                  <a:srgbClr val="000000"/>
                </a:solidFill>
              </a:rPr>
            </a:br>
            <a:r>
              <a:rPr lang="en-US" sz="3600" dirty="0">
                <a:solidFill>
                  <a:srgbClr val="000000"/>
                </a:solidFill>
              </a:rPr>
              <a:t>Step 1  </a:t>
            </a:r>
          </a:p>
        </p:txBody>
      </p:sp>
      <p:sp>
        <p:nvSpPr>
          <p:cNvPr id="51203" name="Oval 3"/>
          <p:cNvSpPr>
            <a:spLocks noChangeArrowheads="1"/>
          </p:cNvSpPr>
          <p:nvPr/>
        </p:nvSpPr>
        <p:spPr bwMode="auto">
          <a:xfrm>
            <a:off x="5791200" y="4495800"/>
            <a:ext cx="152400" cy="152400"/>
          </a:xfrm>
          <a:prstGeom prst="ellipse">
            <a:avLst/>
          </a:prstGeom>
          <a:solidFill>
            <a:srgbClr val="FFFF00"/>
          </a:solidFill>
          <a:ln w="9525">
            <a:solidFill>
              <a:schemeClr val="tx1"/>
            </a:solidFill>
            <a:round/>
            <a:headEnd/>
            <a:tailEnd/>
          </a:ln>
        </p:spPr>
        <p:txBody>
          <a:bodyPr wrap="none" anchor="ctr">
            <a:prstTxWarp prst="textNoShape">
              <a:avLst/>
            </a:prstTxWarp>
          </a:bodyPr>
          <a:lstStyle/>
          <a:p>
            <a:pPr algn="ctr"/>
            <a:endParaRPr lang="en-US">
              <a:solidFill>
                <a:srgbClr val="FFFF00"/>
              </a:solidFill>
            </a:endParaRPr>
          </a:p>
        </p:txBody>
      </p:sp>
      <p:sp>
        <p:nvSpPr>
          <p:cNvPr id="51204" name="Text Box 4"/>
          <p:cNvSpPr txBox="1">
            <a:spLocks noChangeArrowheads="1"/>
          </p:cNvSpPr>
          <p:nvPr/>
        </p:nvSpPr>
        <p:spPr bwMode="auto">
          <a:xfrm>
            <a:off x="6019800" y="4343400"/>
            <a:ext cx="1219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FF00"/>
                </a:solidFill>
              </a:rPr>
              <a:t>electron</a:t>
            </a:r>
          </a:p>
        </p:txBody>
      </p:sp>
      <p:sp>
        <p:nvSpPr>
          <p:cNvPr id="51205" name="Oval 5"/>
          <p:cNvSpPr>
            <a:spLocks noChangeArrowheads="1"/>
          </p:cNvSpPr>
          <p:nvPr/>
        </p:nvSpPr>
        <p:spPr bwMode="auto">
          <a:xfrm>
            <a:off x="2971800" y="41910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206" name="Oval 6"/>
          <p:cNvSpPr>
            <a:spLocks noChangeArrowheads="1"/>
          </p:cNvSpPr>
          <p:nvPr/>
        </p:nvSpPr>
        <p:spPr bwMode="auto">
          <a:xfrm>
            <a:off x="2971800" y="34290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1207" name="Text Box 7"/>
          <p:cNvSpPr txBox="1">
            <a:spLocks noChangeArrowheads="1"/>
          </p:cNvSpPr>
          <p:nvPr/>
        </p:nvSpPr>
        <p:spPr bwMode="auto">
          <a:xfrm>
            <a:off x="1524000" y="3657600"/>
            <a:ext cx="1219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6666FF"/>
                </a:solidFill>
              </a:rPr>
              <a:t>neutron</a:t>
            </a:r>
          </a:p>
        </p:txBody>
      </p:sp>
      <p:sp>
        <p:nvSpPr>
          <p:cNvPr id="51208" name="Oval 8"/>
          <p:cNvSpPr>
            <a:spLocks noChangeArrowheads="1"/>
          </p:cNvSpPr>
          <p:nvPr/>
        </p:nvSpPr>
        <p:spPr bwMode="auto">
          <a:xfrm>
            <a:off x="5715000" y="4114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51209" name="Text Box 9"/>
          <p:cNvSpPr txBox="1">
            <a:spLocks noChangeArrowheads="1"/>
          </p:cNvSpPr>
          <p:nvPr/>
        </p:nvSpPr>
        <p:spPr bwMode="auto">
          <a:xfrm>
            <a:off x="6019800" y="3886200"/>
            <a:ext cx="1219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chemeClr val="accent1"/>
                </a:solidFill>
              </a:rPr>
              <a:t>positron</a:t>
            </a:r>
            <a:endParaRPr lang="en-US">
              <a:solidFill>
                <a:srgbClr val="6666FF"/>
              </a:solidFill>
            </a:endParaRPr>
          </a:p>
        </p:txBody>
      </p:sp>
      <p:sp>
        <p:nvSpPr>
          <p:cNvPr id="51210" name="Text Box 10"/>
          <p:cNvSpPr txBox="1">
            <a:spLocks noChangeArrowheads="1"/>
          </p:cNvSpPr>
          <p:nvPr/>
        </p:nvSpPr>
        <p:spPr bwMode="auto">
          <a:xfrm>
            <a:off x="4572000" y="2514600"/>
            <a:ext cx="12192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chemeClr val="accent3">
                    <a:lumMod val="75000"/>
                  </a:schemeClr>
                </a:solidFill>
              </a:rPr>
              <a:t>neutrino</a:t>
            </a:r>
          </a:p>
        </p:txBody>
      </p:sp>
      <p:sp>
        <p:nvSpPr>
          <p:cNvPr id="51211" name="Oval 11"/>
          <p:cNvSpPr>
            <a:spLocks noChangeArrowheads="1"/>
          </p:cNvSpPr>
          <p:nvPr/>
        </p:nvSpPr>
        <p:spPr bwMode="auto">
          <a:xfrm>
            <a:off x="4343400" y="2743200"/>
            <a:ext cx="76200" cy="76200"/>
          </a:xfrm>
          <a:prstGeom prst="ellipse">
            <a:avLst/>
          </a:prstGeom>
          <a:solidFill>
            <a:srgbClr val="CCECFF"/>
          </a:solidFill>
          <a:ln w="9525">
            <a:solidFill>
              <a:srgbClr val="663366"/>
            </a:solidFill>
            <a:round/>
            <a:headEnd/>
            <a:tailEnd/>
          </a:ln>
        </p:spPr>
        <p:txBody>
          <a:bodyPr wrap="none" anchor="ctr">
            <a:prstTxWarp prst="textNoShape">
              <a:avLst/>
            </a:prstTxWarp>
          </a:bodyPr>
          <a:lstStyle/>
          <a:p>
            <a:pPr algn="ctr"/>
            <a:endParaRPr lang="en-US">
              <a:solidFill>
                <a:schemeClr val="hlink"/>
              </a:solidFill>
            </a:endParaRPr>
          </a:p>
        </p:txBody>
      </p:sp>
      <p:sp>
        <p:nvSpPr>
          <p:cNvPr id="51212" name="Line 12"/>
          <p:cNvSpPr>
            <a:spLocks noChangeShapeType="1"/>
          </p:cNvSpPr>
          <p:nvPr/>
        </p:nvSpPr>
        <p:spPr bwMode="auto">
          <a:xfrm flipV="1">
            <a:off x="4419600" y="1752600"/>
            <a:ext cx="1143000" cy="990600"/>
          </a:xfrm>
          <a:prstGeom prst="line">
            <a:avLst/>
          </a:prstGeom>
          <a:noFill/>
          <a:ln w="9525">
            <a:solidFill>
              <a:srgbClr val="663366"/>
            </a:solidFill>
            <a:round/>
            <a:headEnd/>
            <a:tailEnd type="triangle" w="med" len="med"/>
          </a:ln>
        </p:spPr>
        <p:txBody>
          <a:bodyPr wrap="none" anchor="ctr">
            <a:prstTxWarp prst="textNoShape">
              <a:avLst/>
            </a:prstTxWarp>
          </a:bodyPr>
          <a:lstStyle/>
          <a:p>
            <a:endParaRPr lang="en-US"/>
          </a:p>
        </p:txBody>
      </p:sp>
      <p:sp>
        <p:nvSpPr>
          <p:cNvPr id="51213" name="Text Box 13"/>
          <p:cNvSpPr txBox="1">
            <a:spLocks noChangeArrowheads="1"/>
          </p:cNvSpPr>
          <p:nvPr/>
        </p:nvSpPr>
        <p:spPr bwMode="auto">
          <a:xfrm>
            <a:off x="1600200" y="4343400"/>
            <a:ext cx="1066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proton</a:t>
            </a:r>
            <a:endParaRPr lang="en-US">
              <a:solidFill>
                <a:srgbClr val="990000"/>
              </a:solidFill>
            </a:endParaRPr>
          </a:p>
        </p:txBody>
      </p:sp>
      <p:sp>
        <p:nvSpPr>
          <p:cNvPr id="15" name="TextBox 14"/>
          <p:cNvSpPr txBox="1"/>
          <p:nvPr/>
        </p:nvSpPr>
        <p:spPr>
          <a:xfrm>
            <a:off x="4076996" y="5049972"/>
            <a:ext cx="5067004" cy="1754327"/>
          </a:xfrm>
          <a:prstGeom prst="rect">
            <a:avLst/>
          </a:prstGeom>
          <a:noFill/>
        </p:spPr>
        <p:txBody>
          <a:bodyPr wrap="square" rtlCol="0">
            <a:spAutoFit/>
          </a:bodyPr>
          <a:lstStyle/>
          <a:p>
            <a:r>
              <a:rPr lang="en-US" dirty="0" smtClean="0"/>
              <a:t>Two protons combine, forming a deuteron (“heavy hydrogen,” proton and neutron) and releasing a positron and a neutrino</a:t>
            </a:r>
          </a:p>
          <a:p>
            <a:endParaRPr lang="en-US" dirty="0"/>
          </a:p>
          <a:p>
            <a:r>
              <a:rPr lang="en-US" dirty="0" smtClean="0"/>
              <a:t>The positron annihilates with an electron, producing gamma rays </a:t>
            </a:r>
            <a:endParaRPr lang="en-US" dirty="0"/>
          </a:p>
        </p:txBody>
      </p:sp>
    </p:spTree>
    <p:extLst>
      <p:ext uri="{BB962C8B-B14F-4D97-AF65-F5344CB8AC3E}">
        <p14:creationId xmlns:p14="http://schemas.microsoft.com/office/powerpoint/2010/main" val="358579361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04800" y="304800"/>
            <a:ext cx="8382000" cy="11906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4D4D73"/>
                </a:solidFill>
              </a:rPr>
              <a:t>Fusion of H to He in stars like the Sun</a:t>
            </a:r>
            <a:br>
              <a:rPr lang="en-US" sz="3600" dirty="0">
                <a:solidFill>
                  <a:srgbClr val="4D4D73"/>
                </a:solidFill>
              </a:rPr>
            </a:br>
            <a:r>
              <a:rPr lang="en-US" sz="3600" dirty="0">
                <a:solidFill>
                  <a:srgbClr val="4D4D73"/>
                </a:solidFill>
              </a:rPr>
              <a:t>Step 1  </a:t>
            </a:r>
          </a:p>
        </p:txBody>
      </p:sp>
      <p:sp>
        <p:nvSpPr>
          <p:cNvPr id="52227" name="Oval 3"/>
          <p:cNvSpPr>
            <a:spLocks noChangeArrowheads="1"/>
          </p:cNvSpPr>
          <p:nvPr/>
        </p:nvSpPr>
        <p:spPr bwMode="auto">
          <a:xfrm>
            <a:off x="5715000" y="4419600"/>
            <a:ext cx="152400" cy="152400"/>
          </a:xfrm>
          <a:prstGeom prst="ellipse">
            <a:avLst/>
          </a:prstGeom>
          <a:solidFill>
            <a:srgbClr val="FFFF00"/>
          </a:solidFill>
          <a:ln w="9525">
            <a:solidFill>
              <a:schemeClr val="tx1"/>
            </a:solidFill>
            <a:round/>
            <a:headEnd/>
            <a:tailEnd/>
          </a:ln>
        </p:spPr>
        <p:txBody>
          <a:bodyPr wrap="none" anchor="ctr">
            <a:prstTxWarp prst="textNoShape">
              <a:avLst/>
            </a:prstTxWarp>
          </a:bodyPr>
          <a:lstStyle/>
          <a:p>
            <a:pPr algn="ctr"/>
            <a:endParaRPr lang="en-US">
              <a:solidFill>
                <a:srgbClr val="FFFF00"/>
              </a:solidFill>
            </a:endParaRPr>
          </a:p>
        </p:txBody>
      </p:sp>
      <p:sp>
        <p:nvSpPr>
          <p:cNvPr id="52228" name="Text Box 4"/>
          <p:cNvSpPr txBox="1">
            <a:spLocks noChangeArrowheads="1"/>
          </p:cNvSpPr>
          <p:nvPr/>
        </p:nvSpPr>
        <p:spPr bwMode="auto">
          <a:xfrm>
            <a:off x="6019800" y="4343400"/>
            <a:ext cx="12192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4D4D73"/>
                </a:solidFill>
              </a:rPr>
              <a:t>electron</a:t>
            </a:r>
          </a:p>
        </p:txBody>
      </p:sp>
      <p:sp>
        <p:nvSpPr>
          <p:cNvPr id="52229" name="Oval 5"/>
          <p:cNvSpPr>
            <a:spLocks noChangeArrowheads="1"/>
          </p:cNvSpPr>
          <p:nvPr/>
        </p:nvSpPr>
        <p:spPr bwMode="auto">
          <a:xfrm>
            <a:off x="2971800" y="41910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2230" name="Oval 6"/>
          <p:cNvSpPr>
            <a:spLocks noChangeArrowheads="1"/>
          </p:cNvSpPr>
          <p:nvPr/>
        </p:nvSpPr>
        <p:spPr bwMode="auto">
          <a:xfrm>
            <a:off x="2971800" y="34290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2231" name="Text Box 7"/>
          <p:cNvSpPr txBox="1">
            <a:spLocks noChangeArrowheads="1"/>
          </p:cNvSpPr>
          <p:nvPr/>
        </p:nvSpPr>
        <p:spPr bwMode="auto">
          <a:xfrm>
            <a:off x="1524000" y="3657600"/>
            <a:ext cx="1219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6666FF"/>
                </a:solidFill>
              </a:rPr>
              <a:t>neutron</a:t>
            </a:r>
          </a:p>
        </p:txBody>
      </p:sp>
      <p:sp>
        <p:nvSpPr>
          <p:cNvPr id="52232" name="Oval 8"/>
          <p:cNvSpPr>
            <a:spLocks noChangeArrowheads="1"/>
          </p:cNvSpPr>
          <p:nvPr/>
        </p:nvSpPr>
        <p:spPr bwMode="auto">
          <a:xfrm>
            <a:off x="5715000" y="4267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52233" name="Text Box 9"/>
          <p:cNvSpPr txBox="1">
            <a:spLocks noChangeArrowheads="1"/>
          </p:cNvSpPr>
          <p:nvPr/>
        </p:nvSpPr>
        <p:spPr bwMode="auto">
          <a:xfrm>
            <a:off x="6019800" y="3886200"/>
            <a:ext cx="1219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chemeClr val="accent1"/>
                </a:solidFill>
              </a:rPr>
              <a:t>positron</a:t>
            </a:r>
            <a:endParaRPr lang="en-US">
              <a:solidFill>
                <a:srgbClr val="6666FF"/>
              </a:solidFill>
            </a:endParaRPr>
          </a:p>
        </p:txBody>
      </p:sp>
      <p:sp>
        <p:nvSpPr>
          <p:cNvPr id="52234" name="Text Box 10"/>
          <p:cNvSpPr txBox="1">
            <a:spLocks noChangeArrowheads="1"/>
          </p:cNvSpPr>
          <p:nvPr/>
        </p:nvSpPr>
        <p:spPr bwMode="auto">
          <a:xfrm>
            <a:off x="4572000" y="2514600"/>
            <a:ext cx="12192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4D4D73"/>
                </a:solidFill>
              </a:rPr>
              <a:t>neutrino</a:t>
            </a:r>
          </a:p>
        </p:txBody>
      </p:sp>
      <p:sp>
        <p:nvSpPr>
          <p:cNvPr id="52235" name="Oval 11"/>
          <p:cNvSpPr>
            <a:spLocks noChangeArrowheads="1"/>
          </p:cNvSpPr>
          <p:nvPr/>
        </p:nvSpPr>
        <p:spPr bwMode="auto">
          <a:xfrm>
            <a:off x="4343400" y="2743200"/>
            <a:ext cx="76200" cy="76200"/>
          </a:xfrm>
          <a:prstGeom prst="ellipse">
            <a:avLst/>
          </a:prstGeom>
          <a:solidFill>
            <a:srgbClr val="CCECFF"/>
          </a:solidFill>
          <a:ln w="9525">
            <a:solidFill>
              <a:srgbClr val="663366"/>
            </a:solidFill>
            <a:round/>
            <a:headEnd/>
            <a:tailEnd/>
          </a:ln>
        </p:spPr>
        <p:txBody>
          <a:bodyPr wrap="none" anchor="ctr">
            <a:prstTxWarp prst="textNoShape">
              <a:avLst/>
            </a:prstTxWarp>
          </a:bodyPr>
          <a:lstStyle/>
          <a:p>
            <a:pPr algn="ctr"/>
            <a:endParaRPr lang="en-US">
              <a:solidFill>
                <a:schemeClr val="hlink"/>
              </a:solidFill>
            </a:endParaRPr>
          </a:p>
        </p:txBody>
      </p:sp>
      <p:sp>
        <p:nvSpPr>
          <p:cNvPr id="52236" name="Line 12"/>
          <p:cNvSpPr>
            <a:spLocks noChangeShapeType="1"/>
          </p:cNvSpPr>
          <p:nvPr/>
        </p:nvSpPr>
        <p:spPr bwMode="auto">
          <a:xfrm flipV="1">
            <a:off x="4419600" y="1752600"/>
            <a:ext cx="1143000" cy="990600"/>
          </a:xfrm>
          <a:prstGeom prst="line">
            <a:avLst/>
          </a:prstGeom>
          <a:noFill/>
          <a:ln w="9525">
            <a:solidFill>
              <a:srgbClr val="663366"/>
            </a:solidFill>
            <a:round/>
            <a:headEnd/>
            <a:tailEnd type="triangle" w="med" len="med"/>
          </a:ln>
        </p:spPr>
        <p:txBody>
          <a:bodyPr wrap="none" anchor="ctr">
            <a:prstTxWarp prst="textNoShape">
              <a:avLst/>
            </a:prstTxWarp>
          </a:bodyPr>
          <a:lstStyle/>
          <a:p>
            <a:endParaRPr lang="en-US"/>
          </a:p>
        </p:txBody>
      </p:sp>
      <p:sp>
        <p:nvSpPr>
          <p:cNvPr id="52237" name="Text Box 13"/>
          <p:cNvSpPr txBox="1">
            <a:spLocks noChangeArrowheads="1"/>
          </p:cNvSpPr>
          <p:nvPr/>
        </p:nvSpPr>
        <p:spPr bwMode="auto">
          <a:xfrm>
            <a:off x="1600200" y="4343400"/>
            <a:ext cx="1066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proton</a:t>
            </a:r>
            <a:endParaRPr lang="en-US">
              <a:solidFill>
                <a:srgbClr val="990000"/>
              </a:solidFill>
            </a:endParaRPr>
          </a:p>
        </p:txBody>
      </p:sp>
      <p:sp>
        <p:nvSpPr>
          <p:cNvPr id="15" name="TextBox 14"/>
          <p:cNvSpPr txBox="1"/>
          <p:nvPr/>
        </p:nvSpPr>
        <p:spPr>
          <a:xfrm>
            <a:off x="4076996" y="5049972"/>
            <a:ext cx="5067004" cy="1754327"/>
          </a:xfrm>
          <a:prstGeom prst="rect">
            <a:avLst/>
          </a:prstGeom>
          <a:noFill/>
        </p:spPr>
        <p:txBody>
          <a:bodyPr wrap="square" rtlCol="0">
            <a:spAutoFit/>
          </a:bodyPr>
          <a:lstStyle/>
          <a:p>
            <a:r>
              <a:rPr lang="en-US" dirty="0" smtClean="0"/>
              <a:t>Two protons combine, forming a deuteron (“heavy hydrogen,” proton and neutron) and releasing a positron and a neutrino</a:t>
            </a:r>
          </a:p>
          <a:p>
            <a:endParaRPr lang="en-US" dirty="0"/>
          </a:p>
          <a:p>
            <a:r>
              <a:rPr lang="en-US" dirty="0" smtClean="0"/>
              <a:t>The positron annihilates with an electron, producing gamma rays </a:t>
            </a:r>
            <a:endParaRPr lang="en-US" dirty="0"/>
          </a:p>
        </p:txBody>
      </p:sp>
    </p:spTree>
    <p:extLst>
      <p:ext uri="{BB962C8B-B14F-4D97-AF65-F5344CB8AC3E}">
        <p14:creationId xmlns:p14="http://schemas.microsoft.com/office/powerpoint/2010/main" val="2777172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94"/>
            <a:ext cx="8229600" cy="1481868"/>
          </a:xfrm>
        </p:spPr>
        <p:txBody>
          <a:bodyPr>
            <a:normAutofit/>
          </a:bodyPr>
          <a:lstStyle/>
          <a:p>
            <a:r>
              <a:rPr lang="en-US" dirty="0" smtClean="0"/>
              <a:t>Which part of the Sun rotates the fastest?</a:t>
            </a:r>
            <a:endParaRPr lang="en-US" dirty="0"/>
          </a:p>
        </p:txBody>
      </p:sp>
      <p:pic>
        <p:nvPicPr>
          <p:cNvPr id="5" name="Picture 4"/>
          <p:cNvPicPr>
            <a:picLocks noChangeAspect="1"/>
          </p:cNvPicPr>
          <p:nvPr/>
        </p:nvPicPr>
        <p:blipFill>
          <a:blip r:embed="rId2"/>
          <a:stretch>
            <a:fillRect/>
          </a:stretch>
        </p:blipFill>
        <p:spPr>
          <a:xfrm>
            <a:off x="941761" y="1596966"/>
            <a:ext cx="1220575" cy="913688"/>
          </a:xfrm>
          <a:prstGeom prst="rect">
            <a:avLst/>
          </a:prstGeom>
        </p:spPr>
      </p:pic>
      <p:sp>
        <p:nvSpPr>
          <p:cNvPr id="6" name="TextBox 5"/>
          <p:cNvSpPr txBox="1"/>
          <p:nvPr/>
        </p:nvSpPr>
        <p:spPr>
          <a:xfrm>
            <a:off x="2456223" y="1764086"/>
            <a:ext cx="6525755" cy="584776"/>
          </a:xfrm>
          <a:prstGeom prst="rect">
            <a:avLst/>
          </a:prstGeom>
          <a:noFill/>
        </p:spPr>
        <p:txBody>
          <a:bodyPr wrap="square" rtlCol="0">
            <a:spAutoFit/>
          </a:bodyPr>
          <a:lstStyle/>
          <a:p>
            <a:r>
              <a:rPr lang="en-US" sz="3200" dirty="0" smtClean="0"/>
              <a:t>The poles</a:t>
            </a:r>
            <a:endParaRPr lang="en-US" sz="3200" dirty="0"/>
          </a:p>
        </p:txBody>
      </p:sp>
      <p:pic>
        <p:nvPicPr>
          <p:cNvPr id="8" name="Picture 7"/>
          <p:cNvPicPr>
            <a:picLocks noChangeAspect="1"/>
          </p:cNvPicPr>
          <p:nvPr/>
        </p:nvPicPr>
        <p:blipFill>
          <a:blip r:embed="rId3"/>
          <a:stretch>
            <a:fillRect/>
          </a:stretch>
        </p:blipFill>
        <p:spPr>
          <a:xfrm>
            <a:off x="941761" y="2863801"/>
            <a:ext cx="1221983" cy="910360"/>
          </a:xfrm>
          <a:prstGeom prst="rect">
            <a:avLst/>
          </a:prstGeom>
        </p:spPr>
      </p:pic>
      <p:sp>
        <p:nvSpPr>
          <p:cNvPr id="9" name="TextBox 8"/>
          <p:cNvSpPr txBox="1"/>
          <p:nvPr/>
        </p:nvSpPr>
        <p:spPr>
          <a:xfrm>
            <a:off x="2456223" y="2959745"/>
            <a:ext cx="6711471" cy="584776"/>
          </a:xfrm>
          <a:prstGeom prst="rect">
            <a:avLst/>
          </a:prstGeom>
          <a:noFill/>
        </p:spPr>
        <p:txBody>
          <a:bodyPr wrap="square" rtlCol="0">
            <a:spAutoFit/>
          </a:bodyPr>
          <a:lstStyle/>
          <a:p>
            <a:r>
              <a:rPr lang="en-US" sz="3200" dirty="0" smtClean="0"/>
              <a:t>The equator</a:t>
            </a:r>
            <a:endParaRPr lang="en-US" sz="3200" dirty="0"/>
          </a:p>
        </p:txBody>
      </p:sp>
      <p:pic>
        <p:nvPicPr>
          <p:cNvPr id="11" name="Picture 10"/>
          <p:cNvPicPr>
            <a:picLocks noChangeAspect="1"/>
          </p:cNvPicPr>
          <p:nvPr/>
        </p:nvPicPr>
        <p:blipFill>
          <a:blip r:embed="rId4"/>
          <a:stretch>
            <a:fillRect/>
          </a:stretch>
        </p:blipFill>
        <p:spPr>
          <a:xfrm>
            <a:off x="941761" y="4238207"/>
            <a:ext cx="1225431" cy="905906"/>
          </a:xfrm>
          <a:prstGeom prst="rect">
            <a:avLst/>
          </a:prstGeom>
        </p:spPr>
      </p:pic>
      <p:sp>
        <p:nvSpPr>
          <p:cNvPr id="12" name="TextBox 11"/>
          <p:cNvSpPr txBox="1"/>
          <p:nvPr/>
        </p:nvSpPr>
        <p:spPr>
          <a:xfrm>
            <a:off x="2456223" y="4442353"/>
            <a:ext cx="6936365" cy="584776"/>
          </a:xfrm>
          <a:prstGeom prst="rect">
            <a:avLst/>
          </a:prstGeom>
          <a:noFill/>
        </p:spPr>
        <p:txBody>
          <a:bodyPr wrap="square" rtlCol="0">
            <a:spAutoFit/>
          </a:bodyPr>
          <a:lstStyle/>
          <a:p>
            <a:r>
              <a:rPr lang="en-US" sz="3200" dirty="0" smtClean="0"/>
              <a:t>The core</a:t>
            </a:r>
            <a:endParaRPr lang="en-US" sz="3200" dirty="0"/>
          </a:p>
        </p:txBody>
      </p:sp>
      <p:pic>
        <p:nvPicPr>
          <p:cNvPr id="10" name="Picture 9"/>
          <p:cNvPicPr>
            <a:picLocks noChangeAspect="1"/>
          </p:cNvPicPr>
          <p:nvPr/>
        </p:nvPicPr>
        <p:blipFill>
          <a:blip r:embed="rId5"/>
          <a:stretch>
            <a:fillRect/>
          </a:stretch>
        </p:blipFill>
        <p:spPr>
          <a:xfrm>
            <a:off x="946617" y="5525179"/>
            <a:ext cx="1220575" cy="907517"/>
          </a:xfrm>
          <a:prstGeom prst="rect">
            <a:avLst/>
          </a:prstGeom>
        </p:spPr>
      </p:pic>
      <p:sp>
        <p:nvSpPr>
          <p:cNvPr id="13" name="TextBox 12"/>
          <p:cNvSpPr txBox="1"/>
          <p:nvPr/>
        </p:nvSpPr>
        <p:spPr>
          <a:xfrm>
            <a:off x="2456223" y="5664292"/>
            <a:ext cx="6936365" cy="584776"/>
          </a:xfrm>
          <a:prstGeom prst="rect">
            <a:avLst/>
          </a:prstGeom>
          <a:noFill/>
        </p:spPr>
        <p:txBody>
          <a:bodyPr wrap="square" rtlCol="0">
            <a:spAutoFit/>
          </a:bodyPr>
          <a:lstStyle/>
          <a:p>
            <a:r>
              <a:rPr lang="en-US" sz="3200" dirty="0" smtClean="0"/>
              <a:t>All parts rotate at the same rate</a:t>
            </a:r>
            <a:endParaRPr lang="en-US" sz="3200" dirty="0"/>
          </a:p>
        </p:txBody>
      </p:sp>
      <p:sp>
        <p:nvSpPr>
          <p:cNvPr id="14" name="Oval 13"/>
          <p:cNvSpPr/>
          <p:nvPr/>
        </p:nvSpPr>
        <p:spPr>
          <a:xfrm>
            <a:off x="748634" y="2837065"/>
            <a:ext cx="4384842" cy="910360"/>
          </a:xfrm>
          <a:prstGeom prst="ellipse">
            <a:avLst/>
          </a:prstGeom>
          <a:noFill/>
          <a:ln w="76200" cmpd="sng">
            <a:solidFill>
              <a:srgbClr val="58AB3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26775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04800" y="304800"/>
            <a:ext cx="8382000" cy="11906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4D4D73"/>
                </a:solidFill>
              </a:rPr>
              <a:t>Fusion of H to He in stars like the Sun</a:t>
            </a:r>
            <a:br>
              <a:rPr lang="en-US" sz="3600" dirty="0">
                <a:solidFill>
                  <a:srgbClr val="4D4D73"/>
                </a:solidFill>
              </a:rPr>
            </a:br>
            <a:r>
              <a:rPr lang="en-US" sz="3600" dirty="0">
                <a:solidFill>
                  <a:srgbClr val="4D4D73"/>
                </a:solidFill>
              </a:rPr>
              <a:t>Step 1  </a:t>
            </a:r>
          </a:p>
        </p:txBody>
      </p:sp>
      <p:sp>
        <p:nvSpPr>
          <p:cNvPr id="53251" name="Oval 3"/>
          <p:cNvSpPr>
            <a:spLocks noChangeArrowheads="1"/>
          </p:cNvSpPr>
          <p:nvPr/>
        </p:nvSpPr>
        <p:spPr bwMode="auto">
          <a:xfrm>
            <a:off x="2971800" y="41910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3252" name="Oval 4"/>
          <p:cNvSpPr>
            <a:spLocks noChangeArrowheads="1"/>
          </p:cNvSpPr>
          <p:nvPr/>
        </p:nvSpPr>
        <p:spPr bwMode="auto">
          <a:xfrm>
            <a:off x="2971800" y="34290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3253" name="Text Box 5"/>
          <p:cNvSpPr txBox="1">
            <a:spLocks noChangeArrowheads="1"/>
          </p:cNvSpPr>
          <p:nvPr/>
        </p:nvSpPr>
        <p:spPr bwMode="auto">
          <a:xfrm>
            <a:off x="5484381" y="3697406"/>
            <a:ext cx="1905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99FF33"/>
                </a:solidFill>
              </a:rPr>
              <a:t>light</a:t>
            </a:r>
          </a:p>
        </p:txBody>
      </p:sp>
      <p:grpSp>
        <p:nvGrpSpPr>
          <p:cNvPr id="2" name="Group 6"/>
          <p:cNvGrpSpPr>
            <a:grpSpLocks/>
          </p:cNvGrpSpPr>
          <p:nvPr/>
        </p:nvGrpSpPr>
        <p:grpSpPr bwMode="auto">
          <a:xfrm flipV="1">
            <a:off x="4495800" y="4343400"/>
            <a:ext cx="1333500" cy="469900"/>
            <a:chOff x="1200" y="3600"/>
            <a:chExt cx="840" cy="296"/>
          </a:xfrm>
        </p:grpSpPr>
        <p:sp>
          <p:nvSpPr>
            <p:cNvPr id="53259" name="Freeform 7"/>
            <p:cNvSpPr>
              <a:spLocks/>
            </p:cNvSpPr>
            <p:nvPr/>
          </p:nvSpPr>
          <p:spPr bwMode="auto">
            <a:xfrm flipH="1">
              <a:off x="1296" y="3648"/>
              <a:ext cx="744" cy="248"/>
            </a:xfrm>
            <a:custGeom>
              <a:avLst/>
              <a:gdLst>
                <a:gd name="T0" fmla="*/ 24 w 744"/>
                <a:gd name="T1" fmla="*/ 248 h 248"/>
                <a:gd name="T2" fmla="*/ 24 w 744"/>
                <a:gd name="T3" fmla="*/ 104 h 248"/>
                <a:gd name="T4" fmla="*/ 168 w 744"/>
                <a:gd name="T5" fmla="*/ 200 h 248"/>
                <a:gd name="T6" fmla="*/ 216 w 744"/>
                <a:gd name="T7" fmla="*/ 56 h 248"/>
                <a:gd name="T8" fmla="*/ 360 w 744"/>
                <a:gd name="T9" fmla="*/ 152 h 248"/>
                <a:gd name="T10" fmla="*/ 408 w 744"/>
                <a:gd name="T11" fmla="*/ 8 h 248"/>
                <a:gd name="T12" fmla="*/ 504 w 744"/>
                <a:gd name="T13" fmla="*/ 104 h 248"/>
                <a:gd name="T14" fmla="*/ 744 w 744"/>
                <a:gd name="T15" fmla="*/ 8 h 248"/>
                <a:gd name="T16" fmla="*/ 0 60000 65536"/>
                <a:gd name="T17" fmla="*/ 0 60000 65536"/>
                <a:gd name="T18" fmla="*/ 0 60000 65536"/>
                <a:gd name="T19" fmla="*/ 0 60000 65536"/>
                <a:gd name="T20" fmla="*/ 0 60000 65536"/>
                <a:gd name="T21" fmla="*/ 0 60000 65536"/>
                <a:gd name="T22" fmla="*/ 0 60000 65536"/>
                <a:gd name="T23" fmla="*/ 0 60000 65536"/>
                <a:gd name="T24" fmla="*/ 0 w 744"/>
                <a:gd name="T25" fmla="*/ 0 h 248"/>
                <a:gd name="T26" fmla="*/ 744 w 744"/>
                <a:gd name="T27" fmla="*/ 248 h 2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4" h="248">
                  <a:moveTo>
                    <a:pt x="24" y="248"/>
                  </a:moveTo>
                  <a:cubicBezTo>
                    <a:pt x="12" y="180"/>
                    <a:pt x="0" y="112"/>
                    <a:pt x="24" y="104"/>
                  </a:cubicBezTo>
                  <a:cubicBezTo>
                    <a:pt x="48" y="96"/>
                    <a:pt x="136" y="208"/>
                    <a:pt x="168" y="200"/>
                  </a:cubicBezTo>
                  <a:cubicBezTo>
                    <a:pt x="200" y="192"/>
                    <a:pt x="184" y="64"/>
                    <a:pt x="216" y="56"/>
                  </a:cubicBezTo>
                  <a:cubicBezTo>
                    <a:pt x="248" y="48"/>
                    <a:pt x="328" y="160"/>
                    <a:pt x="360" y="152"/>
                  </a:cubicBezTo>
                  <a:cubicBezTo>
                    <a:pt x="392" y="144"/>
                    <a:pt x="384" y="16"/>
                    <a:pt x="408" y="8"/>
                  </a:cubicBezTo>
                  <a:cubicBezTo>
                    <a:pt x="432" y="0"/>
                    <a:pt x="448" y="104"/>
                    <a:pt x="504" y="104"/>
                  </a:cubicBezTo>
                  <a:cubicBezTo>
                    <a:pt x="560" y="104"/>
                    <a:pt x="704" y="24"/>
                    <a:pt x="744" y="8"/>
                  </a:cubicBezTo>
                </a:path>
              </a:pathLst>
            </a:custGeom>
            <a:noFill/>
            <a:ln w="38100">
              <a:solidFill>
                <a:srgbClr val="99FF33"/>
              </a:solidFill>
              <a:round/>
              <a:headEnd/>
              <a:tailEnd/>
            </a:ln>
          </p:spPr>
          <p:txBody>
            <a:bodyPr wrap="none" anchor="ctr">
              <a:prstTxWarp prst="textNoShape">
                <a:avLst/>
              </a:prstTxWarp>
            </a:bodyPr>
            <a:lstStyle/>
            <a:p>
              <a:endParaRPr lang="en-US"/>
            </a:p>
          </p:txBody>
        </p:sp>
        <p:sp>
          <p:nvSpPr>
            <p:cNvPr id="53260" name="Line 8"/>
            <p:cNvSpPr>
              <a:spLocks noChangeShapeType="1"/>
            </p:cNvSpPr>
            <p:nvPr/>
          </p:nvSpPr>
          <p:spPr bwMode="auto">
            <a:xfrm flipH="1" flipV="1">
              <a:off x="1200" y="3600"/>
              <a:ext cx="144" cy="96"/>
            </a:xfrm>
            <a:prstGeom prst="line">
              <a:avLst/>
            </a:prstGeom>
            <a:noFill/>
            <a:ln w="38100">
              <a:solidFill>
                <a:srgbClr val="99FF33"/>
              </a:solidFill>
              <a:round/>
              <a:headEnd/>
              <a:tailEnd type="triangle" w="med" len="med"/>
            </a:ln>
          </p:spPr>
          <p:txBody>
            <a:bodyPr wrap="none" anchor="ctr">
              <a:prstTxWarp prst="textNoShape">
                <a:avLst/>
              </a:prstTxWarp>
            </a:bodyPr>
            <a:lstStyle/>
            <a:p>
              <a:endParaRPr lang="en-US"/>
            </a:p>
          </p:txBody>
        </p:sp>
      </p:grpSp>
      <p:sp>
        <p:nvSpPr>
          <p:cNvPr id="53255" name="Freeform 9"/>
          <p:cNvSpPr>
            <a:spLocks/>
          </p:cNvSpPr>
          <p:nvPr/>
        </p:nvSpPr>
        <p:spPr bwMode="auto">
          <a:xfrm>
            <a:off x="6019800" y="3886200"/>
            <a:ext cx="1181100" cy="393700"/>
          </a:xfrm>
          <a:custGeom>
            <a:avLst/>
            <a:gdLst>
              <a:gd name="T0" fmla="*/ 60483755 w 744"/>
              <a:gd name="T1" fmla="*/ 624998795 h 248"/>
              <a:gd name="T2" fmla="*/ 60483755 w 744"/>
              <a:gd name="T3" fmla="*/ 262096285 h 248"/>
              <a:gd name="T4" fmla="*/ 423386310 w 744"/>
              <a:gd name="T5" fmla="*/ 504031324 h 248"/>
              <a:gd name="T6" fmla="*/ 544353770 w 744"/>
              <a:gd name="T7" fmla="*/ 141128765 h 248"/>
              <a:gd name="T8" fmla="*/ 907256349 w 744"/>
              <a:gd name="T9" fmla="*/ 383063755 h 248"/>
              <a:gd name="T10" fmla="*/ 1028223809 w 744"/>
              <a:gd name="T11" fmla="*/ 20161251 h 248"/>
              <a:gd name="T12" fmla="*/ 1270158730 w 744"/>
              <a:gd name="T13" fmla="*/ 262096285 h 248"/>
              <a:gd name="T14" fmla="*/ 1874996428 w 744"/>
              <a:gd name="T15" fmla="*/ 20161251 h 248"/>
              <a:gd name="T16" fmla="*/ 0 60000 65536"/>
              <a:gd name="T17" fmla="*/ 0 60000 65536"/>
              <a:gd name="T18" fmla="*/ 0 60000 65536"/>
              <a:gd name="T19" fmla="*/ 0 60000 65536"/>
              <a:gd name="T20" fmla="*/ 0 60000 65536"/>
              <a:gd name="T21" fmla="*/ 0 60000 65536"/>
              <a:gd name="T22" fmla="*/ 0 60000 65536"/>
              <a:gd name="T23" fmla="*/ 0 60000 65536"/>
              <a:gd name="T24" fmla="*/ 0 w 744"/>
              <a:gd name="T25" fmla="*/ 0 h 248"/>
              <a:gd name="T26" fmla="*/ 744 w 744"/>
              <a:gd name="T27" fmla="*/ 248 h 2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4" h="248">
                <a:moveTo>
                  <a:pt x="24" y="248"/>
                </a:moveTo>
                <a:cubicBezTo>
                  <a:pt x="12" y="180"/>
                  <a:pt x="0" y="112"/>
                  <a:pt x="24" y="104"/>
                </a:cubicBezTo>
                <a:cubicBezTo>
                  <a:pt x="48" y="96"/>
                  <a:pt x="136" y="208"/>
                  <a:pt x="168" y="200"/>
                </a:cubicBezTo>
                <a:cubicBezTo>
                  <a:pt x="200" y="192"/>
                  <a:pt x="184" y="64"/>
                  <a:pt x="216" y="56"/>
                </a:cubicBezTo>
                <a:cubicBezTo>
                  <a:pt x="248" y="48"/>
                  <a:pt x="328" y="160"/>
                  <a:pt x="360" y="152"/>
                </a:cubicBezTo>
                <a:cubicBezTo>
                  <a:pt x="392" y="144"/>
                  <a:pt x="384" y="16"/>
                  <a:pt x="408" y="8"/>
                </a:cubicBezTo>
                <a:cubicBezTo>
                  <a:pt x="432" y="0"/>
                  <a:pt x="448" y="104"/>
                  <a:pt x="504" y="104"/>
                </a:cubicBezTo>
                <a:cubicBezTo>
                  <a:pt x="560" y="104"/>
                  <a:pt x="704" y="24"/>
                  <a:pt x="744" y="8"/>
                </a:cubicBezTo>
              </a:path>
            </a:pathLst>
          </a:custGeom>
          <a:noFill/>
          <a:ln w="38100">
            <a:solidFill>
              <a:srgbClr val="99FF33"/>
            </a:solidFill>
            <a:round/>
            <a:headEnd/>
            <a:tailEnd/>
          </a:ln>
        </p:spPr>
        <p:txBody>
          <a:bodyPr wrap="none" anchor="ctr">
            <a:prstTxWarp prst="textNoShape">
              <a:avLst/>
            </a:prstTxWarp>
          </a:bodyPr>
          <a:lstStyle/>
          <a:p>
            <a:endParaRPr lang="en-US"/>
          </a:p>
        </p:txBody>
      </p:sp>
      <p:sp>
        <p:nvSpPr>
          <p:cNvPr id="53256" name="Line 10"/>
          <p:cNvSpPr>
            <a:spLocks noChangeShapeType="1"/>
          </p:cNvSpPr>
          <p:nvPr/>
        </p:nvSpPr>
        <p:spPr bwMode="auto">
          <a:xfrm flipV="1">
            <a:off x="7162800" y="3733800"/>
            <a:ext cx="381000" cy="152400"/>
          </a:xfrm>
          <a:prstGeom prst="line">
            <a:avLst/>
          </a:prstGeom>
          <a:noFill/>
          <a:ln w="38100">
            <a:solidFill>
              <a:srgbClr val="99FF33"/>
            </a:solidFill>
            <a:round/>
            <a:headEnd/>
            <a:tailEnd type="triangle" w="med" len="med"/>
          </a:ln>
        </p:spPr>
        <p:txBody>
          <a:bodyPr wrap="none" anchor="ctr">
            <a:prstTxWarp prst="textNoShape">
              <a:avLst/>
            </a:prstTxWarp>
          </a:bodyPr>
          <a:lstStyle/>
          <a:p>
            <a:endParaRPr lang="en-US"/>
          </a:p>
        </p:txBody>
      </p:sp>
      <p:sp>
        <p:nvSpPr>
          <p:cNvPr id="53257" name="Text Box 11"/>
          <p:cNvSpPr txBox="1">
            <a:spLocks noChangeArrowheads="1"/>
          </p:cNvSpPr>
          <p:nvPr/>
        </p:nvSpPr>
        <p:spPr bwMode="auto">
          <a:xfrm>
            <a:off x="1600200" y="4343400"/>
            <a:ext cx="1066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proton</a:t>
            </a:r>
            <a:endParaRPr lang="en-US">
              <a:solidFill>
                <a:srgbClr val="990000"/>
              </a:solidFill>
            </a:endParaRPr>
          </a:p>
        </p:txBody>
      </p:sp>
      <p:sp>
        <p:nvSpPr>
          <p:cNvPr id="53258" name="Text Box 12"/>
          <p:cNvSpPr txBox="1">
            <a:spLocks noChangeArrowheads="1"/>
          </p:cNvSpPr>
          <p:nvPr/>
        </p:nvSpPr>
        <p:spPr bwMode="auto">
          <a:xfrm>
            <a:off x="1524000" y="3657600"/>
            <a:ext cx="1219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6666FF"/>
                </a:solidFill>
              </a:rPr>
              <a:t>neutron</a:t>
            </a:r>
          </a:p>
        </p:txBody>
      </p:sp>
      <p:sp>
        <p:nvSpPr>
          <p:cNvPr id="15" name="TextBox 14"/>
          <p:cNvSpPr txBox="1"/>
          <p:nvPr/>
        </p:nvSpPr>
        <p:spPr>
          <a:xfrm>
            <a:off x="4076996" y="5049972"/>
            <a:ext cx="5067004" cy="1754327"/>
          </a:xfrm>
          <a:prstGeom prst="rect">
            <a:avLst/>
          </a:prstGeom>
          <a:noFill/>
        </p:spPr>
        <p:txBody>
          <a:bodyPr wrap="square" rtlCol="0">
            <a:spAutoFit/>
          </a:bodyPr>
          <a:lstStyle/>
          <a:p>
            <a:r>
              <a:rPr lang="en-US" dirty="0" smtClean="0"/>
              <a:t>Two protons combine, forming a deuteron (“heavy hydrogen,” proton and neutron) and releasing a positron and a neutrino</a:t>
            </a:r>
          </a:p>
          <a:p>
            <a:endParaRPr lang="en-US" dirty="0"/>
          </a:p>
          <a:p>
            <a:r>
              <a:rPr lang="en-US" dirty="0" smtClean="0"/>
              <a:t>The positron annihilates with an electron, producing gamma rays </a:t>
            </a:r>
            <a:endParaRPr lang="en-US" dirty="0"/>
          </a:p>
        </p:txBody>
      </p:sp>
    </p:spTree>
    <p:extLst>
      <p:ext uri="{BB962C8B-B14F-4D97-AF65-F5344CB8AC3E}">
        <p14:creationId xmlns:p14="http://schemas.microsoft.com/office/powerpoint/2010/main" val="378169693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04800" y="304800"/>
            <a:ext cx="8382000" cy="11906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4D4D73"/>
                </a:solidFill>
              </a:rPr>
              <a:t>Fusion of H to He in stars like the Sun</a:t>
            </a:r>
            <a:br>
              <a:rPr lang="en-US" sz="3600" dirty="0">
                <a:solidFill>
                  <a:srgbClr val="4D4D73"/>
                </a:solidFill>
              </a:rPr>
            </a:br>
            <a:r>
              <a:rPr lang="en-US" sz="3600" dirty="0">
                <a:solidFill>
                  <a:srgbClr val="4D4D73"/>
                </a:solidFill>
              </a:rPr>
              <a:t>Step 1  </a:t>
            </a:r>
          </a:p>
        </p:txBody>
      </p:sp>
      <p:sp>
        <p:nvSpPr>
          <p:cNvPr id="54275" name="Oval 3"/>
          <p:cNvSpPr>
            <a:spLocks noChangeArrowheads="1"/>
          </p:cNvSpPr>
          <p:nvPr/>
        </p:nvSpPr>
        <p:spPr bwMode="auto">
          <a:xfrm>
            <a:off x="2971800" y="41910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4276" name="Oval 4"/>
          <p:cNvSpPr>
            <a:spLocks noChangeArrowheads="1"/>
          </p:cNvSpPr>
          <p:nvPr/>
        </p:nvSpPr>
        <p:spPr bwMode="auto">
          <a:xfrm>
            <a:off x="2971800" y="34290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4277" name="Text Box 5"/>
          <p:cNvSpPr txBox="1">
            <a:spLocks noChangeArrowheads="1"/>
          </p:cNvSpPr>
          <p:nvPr/>
        </p:nvSpPr>
        <p:spPr bwMode="auto">
          <a:xfrm>
            <a:off x="2133600" y="3962400"/>
            <a:ext cx="5334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4D4D73"/>
                </a:solidFill>
              </a:rPr>
              <a:t>H</a:t>
            </a:r>
            <a:r>
              <a:rPr lang="en-US" sz="2400" baseline="30000" dirty="0">
                <a:solidFill>
                  <a:srgbClr val="4D4D73"/>
                </a:solidFill>
              </a:rPr>
              <a:t>2</a:t>
            </a:r>
            <a:endParaRPr lang="en-US" sz="2400" dirty="0">
              <a:solidFill>
                <a:srgbClr val="4D4D73"/>
              </a:solidFill>
            </a:endParaRPr>
          </a:p>
        </p:txBody>
      </p:sp>
      <p:sp>
        <p:nvSpPr>
          <p:cNvPr id="6" name="TextBox 5"/>
          <p:cNvSpPr txBox="1"/>
          <p:nvPr/>
        </p:nvSpPr>
        <p:spPr>
          <a:xfrm>
            <a:off x="4076996" y="5049972"/>
            <a:ext cx="5067004" cy="1754327"/>
          </a:xfrm>
          <a:prstGeom prst="rect">
            <a:avLst/>
          </a:prstGeom>
          <a:noFill/>
        </p:spPr>
        <p:txBody>
          <a:bodyPr wrap="square" rtlCol="0">
            <a:spAutoFit/>
          </a:bodyPr>
          <a:lstStyle/>
          <a:p>
            <a:r>
              <a:rPr lang="en-US" dirty="0" smtClean="0"/>
              <a:t>Two protons combine, forming a deuteron (“heavy hydrogen,” proton and neutron) and releasing a positron and a neutrino</a:t>
            </a:r>
          </a:p>
          <a:p>
            <a:endParaRPr lang="en-US" dirty="0"/>
          </a:p>
          <a:p>
            <a:r>
              <a:rPr lang="en-US" dirty="0" smtClean="0"/>
              <a:t>The positron annihilates with an electron, producing gamma rays </a:t>
            </a:r>
            <a:endParaRPr lang="en-US" dirty="0"/>
          </a:p>
        </p:txBody>
      </p:sp>
    </p:spTree>
    <p:extLst>
      <p:ext uri="{BB962C8B-B14F-4D97-AF65-F5344CB8AC3E}">
        <p14:creationId xmlns:p14="http://schemas.microsoft.com/office/powerpoint/2010/main" val="75107590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Oval 2"/>
          <p:cNvSpPr>
            <a:spLocks noChangeArrowheads="1"/>
          </p:cNvSpPr>
          <p:nvPr/>
        </p:nvSpPr>
        <p:spPr bwMode="auto">
          <a:xfrm>
            <a:off x="762000" y="20574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5299" name="Oval 3"/>
          <p:cNvSpPr>
            <a:spLocks noChangeArrowheads="1"/>
          </p:cNvSpPr>
          <p:nvPr/>
        </p:nvSpPr>
        <p:spPr bwMode="auto">
          <a:xfrm>
            <a:off x="762000" y="12954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5300" name="Oval 4"/>
          <p:cNvSpPr>
            <a:spLocks noChangeArrowheads="1"/>
          </p:cNvSpPr>
          <p:nvPr/>
        </p:nvSpPr>
        <p:spPr bwMode="auto">
          <a:xfrm>
            <a:off x="914400" y="49530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5301" name="Text Box 5"/>
          <p:cNvSpPr txBox="1">
            <a:spLocks noChangeArrowheads="1"/>
          </p:cNvSpPr>
          <p:nvPr/>
        </p:nvSpPr>
        <p:spPr bwMode="auto">
          <a:xfrm>
            <a:off x="304800" y="304800"/>
            <a:ext cx="8382000" cy="22891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4D4D73"/>
                </a:solidFill>
              </a:rPr>
              <a:t>Fusion of H to He in stars like the Sun</a:t>
            </a:r>
          </a:p>
          <a:p>
            <a:pPr algn="ctr">
              <a:spcBef>
                <a:spcPct val="50000"/>
              </a:spcBef>
            </a:pPr>
            <a:r>
              <a:rPr lang="en-US" sz="3600" dirty="0">
                <a:solidFill>
                  <a:srgbClr val="4D4D73"/>
                </a:solidFill>
              </a:rPr>
              <a:t>Step 2 </a:t>
            </a:r>
          </a:p>
          <a:p>
            <a:pPr algn="ctr">
              <a:spcBef>
                <a:spcPct val="50000"/>
              </a:spcBef>
            </a:pPr>
            <a:r>
              <a:rPr lang="en-US" sz="3600" dirty="0">
                <a:solidFill>
                  <a:srgbClr val="4D4D73"/>
                </a:solidFill>
              </a:rPr>
              <a:t> </a:t>
            </a:r>
          </a:p>
        </p:txBody>
      </p:sp>
      <p:sp>
        <p:nvSpPr>
          <p:cNvPr id="55302" name="Text Box 6"/>
          <p:cNvSpPr txBox="1">
            <a:spLocks noChangeArrowheads="1"/>
          </p:cNvSpPr>
          <p:nvPr/>
        </p:nvSpPr>
        <p:spPr bwMode="auto">
          <a:xfrm>
            <a:off x="0" y="1752600"/>
            <a:ext cx="5334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4D4D73"/>
                </a:solidFill>
              </a:rPr>
              <a:t>H</a:t>
            </a:r>
            <a:r>
              <a:rPr lang="en-US" sz="2400" baseline="30000" dirty="0">
                <a:solidFill>
                  <a:srgbClr val="4D4D73"/>
                </a:solidFill>
              </a:rPr>
              <a:t>2</a:t>
            </a:r>
            <a:endParaRPr lang="en-US" sz="2400" dirty="0">
              <a:solidFill>
                <a:srgbClr val="4D4D73"/>
              </a:solidFill>
            </a:endParaRPr>
          </a:p>
        </p:txBody>
      </p:sp>
      <p:sp>
        <p:nvSpPr>
          <p:cNvPr id="55303" name="Text Box 7"/>
          <p:cNvSpPr txBox="1">
            <a:spLocks noChangeArrowheads="1"/>
          </p:cNvSpPr>
          <p:nvPr/>
        </p:nvSpPr>
        <p:spPr bwMode="auto">
          <a:xfrm>
            <a:off x="-76200" y="5105400"/>
            <a:ext cx="1066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FF0000"/>
                </a:solidFill>
              </a:rPr>
              <a:t>proton</a:t>
            </a:r>
            <a:endParaRPr lang="en-US" sz="2400" dirty="0">
              <a:solidFill>
                <a:srgbClr val="990000"/>
              </a:solidFill>
            </a:endParaRPr>
          </a:p>
        </p:txBody>
      </p:sp>
      <p:sp>
        <p:nvSpPr>
          <p:cNvPr id="8" name="TextBox 7"/>
          <p:cNvSpPr txBox="1"/>
          <p:nvPr/>
        </p:nvSpPr>
        <p:spPr>
          <a:xfrm>
            <a:off x="4076996" y="6061265"/>
            <a:ext cx="5067004" cy="646331"/>
          </a:xfrm>
          <a:prstGeom prst="rect">
            <a:avLst/>
          </a:prstGeom>
          <a:noFill/>
        </p:spPr>
        <p:txBody>
          <a:bodyPr wrap="square" rtlCol="0">
            <a:spAutoFit/>
          </a:bodyPr>
          <a:lstStyle/>
          <a:p>
            <a:r>
              <a:rPr lang="en-US" dirty="0" smtClean="0"/>
              <a:t>Deuteron then combines with another proton to produce helium-3 (two protons, one neutron)</a:t>
            </a:r>
            <a:endParaRPr lang="en-US" dirty="0"/>
          </a:p>
        </p:txBody>
      </p:sp>
    </p:spTree>
    <p:extLst>
      <p:ext uri="{BB962C8B-B14F-4D97-AF65-F5344CB8AC3E}">
        <p14:creationId xmlns:p14="http://schemas.microsoft.com/office/powerpoint/2010/main" val="16393915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Oval 2"/>
          <p:cNvSpPr>
            <a:spLocks noChangeArrowheads="1"/>
          </p:cNvSpPr>
          <p:nvPr/>
        </p:nvSpPr>
        <p:spPr bwMode="auto">
          <a:xfrm>
            <a:off x="2133600" y="30480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6323" name="Oval 3"/>
          <p:cNvSpPr>
            <a:spLocks noChangeArrowheads="1"/>
          </p:cNvSpPr>
          <p:nvPr/>
        </p:nvSpPr>
        <p:spPr bwMode="auto">
          <a:xfrm>
            <a:off x="2133600" y="22860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6324" name="Oval 4"/>
          <p:cNvSpPr>
            <a:spLocks noChangeArrowheads="1"/>
          </p:cNvSpPr>
          <p:nvPr/>
        </p:nvSpPr>
        <p:spPr bwMode="auto">
          <a:xfrm>
            <a:off x="1371600" y="38862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6325" name="Text Box 5"/>
          <p:cNvSpPr txBox="1">
            <a:spLocks noChangeArrowheads="1"/>
          </p:cNvSpPr>
          <p:nvPr/>
        </p:nvSpPr>
        <p:spPr bwMode="auto">
          <a:xfrm>
            <a:off x="304800" y="304800"/>
            <a:ext cx="8382000" cy="146526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4D4D73"/>
                </a:solidFill>
              </a:rPr>
              <a:t>Fusion of H to He in stars like the Sun</a:t>
            </a:r>
          </a:p>
          <a:p>
            <a:pPr algn="ctr">
              <a:spcBef>
                <a:spcPct val="50000"/>
              </a:spcBef>
            </a:pPr>
            <a:r>
              <a:rPr lang="en-US" sz="3600" dirty="0">
                <a:solidFill>
                  <a:srgbClr val="4D4D73"/>
                </a:solidFill>
              </a:rPr>
              <a:t>Step 2 </a:t>
            </a:r>
          </a:p>
        </p:txBody>
      </p:sp>
      <p:sp>
        <p:nvSpPr>
          <p:cNvPr id="6" name="TextBox 5"/>
          <p:cNvSpPr txBox="1"/>
          <p:nvPr/>
        </p:nvSpPr>
        <p:spPr>
          <a:xfrm>
            <a:off x="4076996" y="6061265"/>
            <a:ext cx="5067004" cy="646331"/>
          </a:xfrm>
          <a:prstGeom prst="rect">
            <a:avLst/>
          </a:prstGeom>
          <a:noFill/>
        </p:spPr>
        <p:txBody>
          <a:bodyPr wrap="square" rtlCol="0">
            <a:spAutoFit/>
          </a:bodyPr>
          <a:lstStyle/>
          <a:p>
            <a:r>
              <a:rPr lang="en-US" dirty="0" smtClean="0"/>
              <a:t>Deuteron then combines with another proton to produce helium-3 (two protons, one neutron)</a:t>
            </a:r>
            <a:endParaRPr lang="en-US" dirty="0"/>
          </a:p>
        </p:txBody>
      </p:sp>
    </p:spTree>
    <p:extLst>
      <p:ext uri="{BB962C8B-B14F-4D97-AF65-F5344CB8AC3E}">
        <p14:creationId xmlns:p14="http://schemas.microsoft.com/office/powerpoint/2010/main" val="218915430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Oval 2"/>
          <p:cNvSpPr>
            <a:spLocks noChangeArrowheads="1"/>
          </p:cNvSpPr>
          <p:nvPr/>
        </p:nvSpPr>
        <p:spPr bwMode="auto">
          <a:xfrm>
            <a:off x="3581400" y="35052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7347" name="Oval 3"/>
          <p:cNvSpPr>
            <a:spLocks noChangeArrowheads="1"/>
          </p:cNvSpPr>
          <p:nvPr/>
        </p:nvSpPr>
        <p:spPr bwMode="auto">
          <a:xfrm>
            <a:off x="3581400" y="27432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7348" name="Oval 4"/>
          <p:cNvSpPr>
            <a:spLocks noChangeArrowheads="1"/>
          </p:cNvSpPr>
          <p:nvPr/>
        </p:nvSpPr>
        <p:spPr bwMode="auto">
          <a:xfrm>
            <a:off x="2895600" y="31242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7349" name="Text Box 5"/>
          <p:cNvSpPr txBox="1">
            <a:spLocks noChangeArrowheads="1"/>
          </p:cNvSpPr>
          <p:nvPr/>
        </p:nvSpPr>
        <p:spPr bwMode="auto">
          <a:xfrm>
            <a:off x="5181600" y="3581400"/>
            <a:ext cx="1600200" cy="457200"/>
          </a:xfrm>
          <a:prstGeom prst="rect">
            <a:avLst/>
          </a:prstGeom>
          <a:solidFill>
            <a:srgbClr val="333333"/>
          </a:solidFill>
          <a:ln w="9525">
            <a:noFill/>
            <a:miter lim="800000"/>
            <a:headEnd/>
            <a:tailEnd/>
          </a:ln>
        </p:spPr>
        <p:txBody>
          <a:bodyPr>
            <a:prstTxWarp prst="textNoShape">
              <a:avLst/>
            </a:prstTxWarp>
            <a:spAutoFit/>
          </a:bodyPr>
          <a:lstStyle/>
          <a:p>
            <a:pPr>
              <a:spcBef>
                <a:spcPct val="50000"/>
              </a:spcBef>
            </a:pPr>
            <a:r>
              <a:rPr lang="en-US">
                <a:solidFill>
                  <a:srgbClr val="99FF33"/>
                </a:solidFill>
              </a:rPr>
              <a:t>light</a:t>
            </a:r>
          </a:p>
        </p:txBody>
      </p:sp>
      <p:sp>
        <p:nvSpPr>
          <p:cNvPr id="57350" name="Freeform 6"/>
          <p:cNvSpPr>
            <a:spLocks/>
          </p:cNvSpPr>
          <p:nvPr/>
        </p:nvSpPr>
        <p:spPr bwMode="auto">
          <a:xfrm>
            <a:off x="5257800" y="2971800"/>
            <a:ext cx="1181100" cy="393700"/>
          </a:xfrm>
          <a:custGeom>
            <a:avLst/>
            <a:gdLst>
              <a:gd name="T0" fmla="*/ 60483755 w 744"/>
              <a:gd name="T1" fmla="*/ 624998795 h 248"/>
              <a:gd name="T2" fmla="*/ 60483755 w 744"/>
              <a:gd name="T3" fmla="*/ 262096285 h 248"/>
              <a:gd name="T4" fmla="*/ 423386310 w 744"/>
              <a:gd name="T5" fmla="*/ 504031324 h 248"/>
              <a:gd name="T6" fmla="*/ 544353770 w 744"/>
              <a:gd name="T7" fmla="*/ 141128765 h 248"/>
              <a:gd name="T8" fmla="*/ 907256349 w 744"/>
              <a:gd name="T9" fmla="*/ 383063755 h 248"/>
              <a:gd name="T10" fmla="*/ 1028223809 w 744"/>
              <a:gd name="T11" fmla="*/ 20161251 h 248"/>
              <a:gd name="T12" fmla="*/ 1270158730 w 744"/>
              <a:gd name="T13" fmla="*/ 262096285 h 248"/>
              <a:gd name="T14" fmla="*/ 1874996428 w 744"/>
              <a:gd name="T15" fmla="*/ 20161251 h 248"/>
              <a:gd name="T16" fmla="*/ 0 60000 65536"/>
              <a:gd name="T17" fmla="*/ 0 60000 65536"/>
              <a:gd name="T18" fmla="*/ 0 60000 65536"/>
              <a:gd name="T19" fmla="*/ 0 60000 65536"/>
              <a:gd name="T20" fmla="*/ 0 60000 65536"/>
              <a:gd name="T21" fmla="*/ 0 60000 65536"/>
              <a:gd name="T22" fmla="*/ 0 60000 65536"/>
              <a:gd name="T23" fmla="*/ 0 60000 65536"/>
              <a:gd name="T24" fmla="*/ 0 w 744"/>
              <a:gd name="T25" fmla="*/ 0 h 248"/>
              <a:gd name="T26" fmla="*/ 744 w 744"/>
              <a:gd name="T27" fmla="*/ 248 h 2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4" h="248">
                <a:moveTo>
                  <a:pt x="24" y="248"/>
                </a:moveTo>
                <a:cubicBezTo>
                  <a:pt x="12" y="180"/>
                  <a:pt x="0" y="112"/>
                  <a:pt x="24" y="104"/>
                </a:cubicBezTo>
                <a:cubicBezTo>
                  <a:pt x="48" y="96"/>
                  <a:pt x="136" y="208"/>
                  <a:pt x="168" y="200"/>
                </a:cubicBezTo>
                <a:cubicBezTo>
                  <a:pt x="200" y="192"/>
                  <a:pt x="184" y="64"/>
                  <a:pt x="216" y="56"/>
                </a:cubicBezTo>
                <a:cubicBezTo>
                  <a:pt x="248" y="48"/>
                  <a:pt x="328" y="160"/>
                  <a:pt x="360" y="152"/>
                </a:cubicBezTo>
                <a:cubicBezTo>
                  <a:pt x="392" y="144"/>
                  <a:pt x="384" y="16"/>
                  <a:pt x="408" y="8"/>
                </a:cubicBezTo>
                <a:cubicBezTo>
                  <a:pt x="432" y="0"/>
                  <a:pt x="448" y="104"/>
                  <a:pt x="504" y="104"/>
                </a:cubicBezTo>
                <a:cubicBezTo>
                  <a:pt x="560" y="104"/>
                  <a:pt x="704" y="24"/>
                  <a:pt x="744" y="8"/>
                </a:cubicBezTo>
              </a:path>
            </a:pathLst>
          </a:custGeom>
          <a:noFill/>
          <a:ln w="38100">
            <a:solidFill>
              <a:srgbClr val="99FF33"/>
            </a:solidFill>
            <a:round/>
            <a:headEnd/>
            <a:tailEnd/>
          </a:ln>
        </p:spPr>
        <p:txBody>
          <a:bodyPr wrap="none" anchor="ctr">
            <a:prstTxWarp prst="textNoShape">
              <a:avLst/>
            </a:prstTxWarp>
          </a:bodyPr>
          <a:lstStyle/>
          <a:p>
            <a:endParaRPr lang="en-US"/>
          </a:p>
        </p:txBody>
      </p:sp>
      <p:sp>
        <p:nvSpPr>
          <p:cNvPr id="57351" name="Line 7"/>
          <p:cNvSpPr>
            <a:spLocks noChangeShapeType="1"/>
          </p:cNvSpPr>
          <p:nvPr/>
        </p:nvSpPr>
        <p:spPr bwMode="auto">
          <a:xfrm flipV="1">
            <a:off x="6400800" y="2819400"/>
            <a:ext cx="381000" cy="152400"/>
          </a:xfrm>
          <a:prstGeom prst="line">
            <a:avLst/>
          </a:prstGeom>
          <a:noFill/>
          <a:ln w="38100">
            <a:solidFill>
              <a:srgbClr val="99FF33"/>
            </a:solidFill>
            <a:round/>
            <a:headEnd/>
            <a:tailEnd type="triangle" w="med" len="med"/>
          </a:ln>
        </p:spPr>
        <p:txBody>
          <a:bodyPr wrap="none" anchor="ctr">
            <a:prstTxWarp prst="textNoShape">
              <a:avLst/>
            </a:prstTxWarp>
          </a:bodyPr>
          <a:lstStyle/>
          <a:p>
            <a:endParaRPr lang="en-US"/>
          </a:p>
        </p:txBody>
      </p:sp>
      <p:sp>
        <p:nvSpPr>
          <p:cNvPr id="57352" name="Text Box 8"/>
          <p:cNvSpPr txBox="1">
            <a:spLocks noChangeArrowheads="1"/>
          </p:cNvSpPr>
          <p:nvPr/>
        </p:nvSpPr>
        <p:spPr bwMode="auto">
          <a:xfrm>
            <a:off x="1752600" y="3276600"/>
            <a:ext cx="6858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4D4D73"/>
                </a:solidFill>
              </a:rPr>
              <a:t>He</a:t>
            </a:r>
            <a:r>
              <a:rPr lang="en-US" sz="2400" baseline="30000" dirty="0">
                <a:solidFill>
                  <a:srgbClr val="4D4D73"/>
                </a:solidFill>
              </a:rPr>
              <a:t>3</a:t>
            </a:r>
            <a:endParaRPr lang="en-US" sz="2400" dirty="0">
              <a:solidFill>
                <a:srgbClr val="4D4D73"/>
              </a:solidFill>
            </a:endParaRPr>
          </a:p>
        </p:txBody>
      </p:sp>
      <p:sp>
        <p:nvSpPr>
          <p:cNvPr id="57353" name="Text Box 9"/>
          <p:cNvSpPr txBox="1">
            <a:spLocks noChangeArrowheads="1"/>
          </p:cNvSpPr>
          <p:nvPr/>
        </p:nvSpPr>
        <p:spPr bwMode="auto">
          <a:xfrm>
            <a:off x="304800" y="304800"/>
            <a:ext cx="8382000" cy="146526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a:solidFill>
                  <a:srgbClr val="4D4D73"/>
                </a:solidFill>
              </a:rPr>
              <a:t>Fusion of H to He in stars like the Sun</a:t>
            </a:r>
          </a:p>
          <a:p>
            <a:pPr algn="ctr">
              <a:spcBef>
                <a:spcPct val="50000"/>
              </a:spcBef>
            </a:pPr>
            <a:r>
              <a:rPr lang="en-US" sz="3600">
                <a:solidFill>
                  <a:srgbClr val="4D4D73"/>
                </a:solidFill>
              </a:rPr>
              <a:t>Step 2 </a:t>
            </a:r>
          </a:p>
        </p:txBody>
      </p:sp>
      <p:sp>
        <p:nvSpPr>
          <p:cNvPr id="10" name="TextBox 9"/>
          <p:cNvSpPr txBox="1"/>
          <p:nvPr/>
        </p:nvSpPr>
        <p:spPr>
          <a:xfrm>
            <a:off x="4076996" y="6061265"/>
            <a:ext cx="5067004" cy="646331"/>
          </a:xfrm>
          <a:prstGeom prst="rect">
            <a:avLst/>
          </a:prstGeom>
          <a:noFill/>
        </p:spPr>
        <p:txBody>
          <a:bodyPr wrap="square" rtlCol="0">
            <a:spAutoFit/>
          </a:bodyPr>
          <a:lstStyle/>
          <a:p>
            <a:r>
              <a:rPr lang="en-US" dirty="0" smtClean="0"/>
              <a:t>Deuteron then combines with another proton to produce helium-3 (two protons, one neutron)</a:t>
            </a:r>
            <a:endParaRPr lang="en-US" dirty="0"/>
          </a:p>
        </p:txBody>
      </p:sp>
    </p:spTree>
    <p:extLst>
      <p:ext uri="{BB962C8B-B14F-4D97-AF65-F5344CB8AC3E}">
        <p14:creationId xmlns:p14="http://schemas.microsoft.com/office/powerpoint/2010/main" val="139118641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Oval 2"/>
          <p:cNvSpPr>
            <a:spLocks noChangeArrowheads="1"/>
          </p:cNvSpPr>
          <p:nvPr/>
        </p:nvSpPr>
        <p:spPr bwMode="auto">
          <a:xfrm>
            <a:off x="2438400" y="29718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8371" name="Oval 3"/>
          <p:cNvSpPr>
            <a:spLocks noChangeArrowheads="1"/>
          </p:cNvSpPr>
          <p:nvPr/>
        </p:nvSpPr>
        <p:spPr bwMode="auto">
          <a:xfrm>
            <a:off x="2438400" y="22098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8372" name="Oval 4"/>
          <p:cNvSpPr>
            <a:spLocks noChangeArrowheads="1"/>
          </p:cNvSpPr>
          <p:nvPr/>
        </p:nvSpPr>
        <p:spPr bwMode="auto">
          <a:xfrm>
            <a:off x="1752600" y="25908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8373" name="Text Box 5"/>
          <p:cNvSpPr txBox="1">
            <a:spLocks noChangeArrowheads="1"/>
          </p:cNvSpPr>
          <p:nvPr/>
        </p:nvSpPr>
        <p:spPr bwMode="auto">
          <a:xfrm>
            <a:off x="609600" y="2743200"/>
            <a:ext cx="6858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a:solidFill>
                  <a:srgbClr val="4D4D73"/>
                </a:solidFill>
              </a:rPr>
              <a:t>He</a:t>
            </a:r>
            <a:r>
              <a:rPr lang="en-US" sz="2400" baseline="30000">
                <a:solidFill>
                  <a:srgbClr val="4D4D73"/>
                </a:solidFill>
              </a:rPr>
              <a:t>3</a:t>
            </a:r>
            <a:endParaRPr lang="en-US" sz="2400">
              <a:solidFill>
                <a:srgbClr val="4D4D73"/>
              </a:solidFill>
            </a:endParaRPr>
          </a:p>
        </p:txBody>
      </p:sp>
      <p:sp>
        <p:nvSpPr>
          <p:cNvPr id="58374" name="Text Box 6"/>
          <p:cNvSpPr txBox="1">
            <a:spLocks noChangeArrowheads="1"/>
          </p:cNvSpPr>
          <p:nvPr/>
        </p:nvSpPr>
        <p:spPr bwMode="auto">
          <a:xfrm>
            <a:off x="304800" y="304800"/>
            <a:ext cx="8382000" cy="146526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4D4D73"/>
                </a:solidFill>
              </a:rPr>
              <a:t>Fusion of H to He in stars like the Sun</a:t>
            </a:r>
          </a:p>
          <a:p>
            <a:pPr algn="ctr">
              <a:spcBef>
                <a:spcPct val="50000"/>
              </a:spcBef>
            </a:pPr>
            <a:r>
              <a:rPr lang="en-US" sz="3600" dirty="0">
                <a:solidFill>
                  <a:srgbClr val="4D4D73"/>
                </a:solidFill>
              </a:rPr>
              <a:t>Step 3 </a:t>
            </a:r>
          </a:p>
        </p:txBody>
      </p:sp>
      <p:sp>
        <p:nvSpPr>
          <p:cNvPr id="58375" name="Oval 7"/>
          <p:cNvSpPr>
            <a:spLocks noChangeArrowheads="1"/>
          </p:cNvSpPr>
          <p:nvPr/>
        </p:nvSpPr>
        <p:spPr bwMode="auto">
          <a:xfrm>
            <a:off x="2514600" y="58674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8376" name="Oval 8"/>
          <p:cNvSpPr>
            <a:spLocks noChangeArrowheads="1"/>
          </p:cNvSpPr>
          <p:nvPr/>
        </p:nvSpPr>
        <p:spPr bwMode="auto">
          <a:xfrm>
            <a:off x="2514600" y="51054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8377" name="Oval 9"/>
          <p:cNvSpPr>
            <a:spLocks noChangeArrowheads="1"/>
          </p:cNvSpPr>
          <p:nvPr/>
        </p:nvSpPr>
        <p:spPr bwMode="auto">
          <a:xfrm>
            <a:off x="1828800" y="54864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8378" name="Text Box 10"/>
          <p:cNvSpPr txBox="1">
            <a:spLocks noChangeArrowheads="1"/>
          </p:cNvSpPr>
          <p:nvPr/>
        </p:nvSpPr>
        <p:spPr bwMode="auto">
          <a:xfrm>
            <a:off x="685800" y="5638800"/>
            <a:ext cx="6858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a:solidFill>
                  <a:srgbClr val="4D4D73"/>
                </a:solidFill>
              </a:rPr>
              <a:t>He</a:t>
            </a:r>
            <a:r>
              <a:rPr lang="en-US" sz="2400" baseline="30000">
                <a:solidFill>
                  <a:srgbClr val="4D4D73"/>
                </a:solidFill>
              </a:rPr>
              <a:t>3</a:t>
            </a:r>
            <a:endParaRPr lang="en-US" sz="2400">
              <a:solidFill>
                <a:srgbClr val="4D4D73"/>
              </a:solidFill>
            </a:endParaRPr>
          </a:p>
        </p:txBody>
      </p:sp>
      <p:sp>
        <p:nvSpPr>
          <p:cNvPr id="11" name="TextBox 10"/>
          <p:cNvSpPr txBox="1"/>
          <p:nvPr/>
        </p:nvSpPr>
        <p:spPr>
          <a:xfrm>
            <a:off x="4076996" y="6061265"/>
            <a:ext cx="5067004" cy="646331"/>
          </a:xfrm>
          <a:prstGeom prst="rect">
            <a:avLst/>
          </a:prstGeom>
          <a:noFill/>
        </p:spPr>
        <p:txBody>
          <a:bodyPr wrap="square" rtlCol="0">
            <a:spAutoFit/>
          </a:bodyPr>
          <a:lstStyle/>
          <a:p>
            <a:r>
              <a:rPr lang="en-US" dirty="0" smtClean="0"/>
              <a:t>Two helium-3 nuclei combine to form helium-4 (two protons, two neutrons) and two protons</a:t>
            </a:r>
            <a:endParaRPr lang="en-US" dirty="0"/>
          </a:p>
        </p:txBody>
      </p:sp>
    </p:spTree>
    <p:extLst>
      <p:ext uri="{BB962C8B-B14F-4D97-AF65-F5344CB8AC3E}">
        <p14:creationId xmlns:p14="http://schemas.microsoft.com/office/powerpoint/2010/main" val="1862368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Oval 2"/>
          <p:cNvSpPr>
            <a:spLocks noChangeArrowheads="1"/>
          </p:cNvSpPr>
          <p:nvPr/>
        </p:nvSpPr>
        <p:spPr bwMode="auto">
          <a:xfrm>
            <a:off x="3429000" y="36576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9395" name="Oval 3"/>
          <p:cNvSpPr>
            <a:spLocks noChangeArrowheads="1"/>
          </p:cNvSpPr>
          <p:nvPr/>
        </p:nvSpPr>
        <p:spPr bwMode="auto">
          <a:xfrm>
            <a:off x="3429000" y="28956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9396" name="Oval 4"/>
          <p:cNvSpPr>
            <a:spLocks noChangeArrowheads="1"/>
          </p:cNvSpPr>
          <p:nvPr/>
        </p:nvSpPr>
        <p:spPr bwMode="auto">
          <a:xfrm>
            <a:off x="2743200" y="32766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9397" name="Text Box 5"/>
          <p:cNvSpPr txBox="1">
            <a:spLocks noChangeArrowheads="1"/>
          </p:cNvSpPr>
          <p:nvPr/>
        </p:nvSpPr>
        <p:spPr bwMode="auto">
          <a:xfrm>
            <a:off x="1219200" y="3352800"/>
            <a:ext cx="6858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a:solidFill>
                  <a:srgbClr val="4D4D73"/>
                </a:solidFill>
              </a:rPr>
              <a:t>He</a:t>
            </a:r>
            <a:r>
              <a:rPr lang="en-US" sz="2400" baseline="30000">
                <a:solidFill>
                  <a:srgbClr val="4D4D73"/>
                </a:solidFill>
              </a:rPr>
              <a:t>3</a:t>
            </a:r>
            <a:endParaRPr lang="en-US" sz="2400">
              <a:solidFill>
                <a:srgbClr val="4D4D73"/>
              </a:solidFill>
            </a:endParaRPr>
          </a:p>
        </p:txBody>
      </p:sp>
      <p:sp>
        <p:nvSpPr>
          <p:cNvPr id="59398" name="Text Box 6"/>
          <p:cNvSpPr txBox="1">
            <a:spLocks noChangeArrowheads="1"/>
          </p:cNvSpPr>
          <p:nvPr/>
        </p:nvSpPr>
        <p:spPr bwMode="auto">
          <a:xfrm>
            <a:off x="304800" y="304800"/>
            <a:ext cx="8382000" cy="146526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4D4D73"/>
                </a:solidFill>
              </a:rPr>
              <a:t>Fusion of H to He in stars like the Sun</a:t>
            </a:r>
          </a:p>
          <a:p>
            <a:pPr algn="ctr">
              <a:spcBef>
                <a:spcPct val="50000"/>
              </a:spcBef>
            </a:pPr>
            <a:r>
              <a:rPr lang="en-US" sz="3600" dirty="0">
                <a:solidFill>
                  <a:srgbClr val="4D4D73"/>
                </a:solidFill>
              </a:rPr>
              <a:t>Step 3 </a:t>
            </a:r>
          </a:p>
        </p:txBody>
      </p:sp>
      <p:sp>
        <p:nvSpPr>
          <p:cNvPr id="59399" name="Oval 7"/>
          <p:cNvSpPr>
            <a:spLocks noChangeArrowheads="1"/>
          </p:cNvSpPr>
          <p:nvPr/>
        </p:nvSpPr>
        <p:spPr bwMode="auto">
          <a:xfrm>
            <a:off x="2667000" y="49530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9400" name="Oval 8"/>
          <p:cNvSpPr>
            <a:spLocks noChangeArrowheads="1"/>
          </p:cNvSpPr>
          <p:nvPr/>
        </p:nvSpPr>
        <p:spPr bwMode="auto">
          <a:xfrm>
            <a:off x="2667000" y="41910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9401" name="Oval 9"/>
          <p:cNvSpPr>
            <a:spLocks noChangeArrowheads="1"/>
          </p:cNvSpPr>
          <p:nvPr/>
        </p:nvSpPr>
        <p:spPr bwMode="auto">
          <a:xfrm>
            <a:off x="1981200" y="45720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9402" name="Text Box 10"/>
          <p:cNvSpPr txBox="1">
            <a:spLocks noChangeArrowheads="1"/>
          </p:cNvSpPr>
          <p:nvPr/>
        </p:nvSpPr>
        <p:spPr bwMode="auto">
          <a:xfrm>
            <a:off x="1143000" y="4800600"/>
            <a:ext cx="6858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a:solidFill>
                  <a:srgbClr val="4D4D73"/>
                </a:solidFill>
              </a:rPr>
              <a:t>He</a:t>
            </a:r>
            <a:r>
              <a:rPr lang="en-US" sz="2400" baseline="30000">
                <a:solidFill>
                  <a:srgbClr val="4D4D73"/>
                </a:solidFill>
              </a:rPr>
              <a:t>3</a:t>
            </a:r>
            <a:endParaRPr lang="en-US" sz="2400">
              <a:solidFill>
                <a:srgbClr val="4D4D73"/>
              </a:solidFill>
            </a:endParaRPr>
          </a:p>
        </p:txBody>
      </p:sp>
      <p:sp>
        <p:nvSpPr>
          <p:cNvPr id="11" name="TextBox 10"/>
          <p:cNvSpPr txBox="1"/>
          <p:nvPr/>
        </p:nvSpPr>
        <p:spPr>
          <a:xfrm>
            <a:off x="4076996" y="6061265"/>
            <a:ext cx="5067004" cy="646331"/>
          </a:xfrm>
          <a:prstGeom prst="rect">
            <a:avLst/>
          </a:prstGeom>
          <a:noFill/>
        </p:spPr>
        <p:txBody>
          <a:bodyPr wrap="square" rtlCol="0">
            <a:spAutoFit/>
          </a:bodyPr>
          <a:lstStyle/>
          <a:p>
            <a:r>
              <a:rPr lang="en-US" dirty="0" smtClean="0"/>
              <a:t>Two helium-3 nuclei combine to form helium-4 (two protons, two neutrons) and two protons</a:t>
            </a:r>
            <a:endParaRPr lang="en-US" dirty="0"/>
          </a:p>
        </p:txBody>
      </p:sp>
    </p:spTree>
    <p:extLst>
      <p:ext uri="{BB962C8B-B14F-4D97-AF65-F5344CB8AC3E}">
        <p14:creationId xmlns:p14="http://schemas.microsoft.com/office/powerpoint/2010/main" val="212234254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Oval 2"/>
          <p:cNvSpPr>
            <a:spLocks noChangeArrowheads="1"/>
          </p:cNvSpPr>
          <p:nvPr/>
        </p:nvSpPr>
        <p:spPr bwMode="auto">
          <a:xfrm>
            <a:off x="3429000" y="36576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0419" name="Oval 3"/>
          <p:cNvSpPr>
            <a:spLocks noChangeArrowheads="1"/>
          </p:cNvSpPr>
          <p:nvPr/>
        </p:nvSpPr>
        <p:spPr bwMode="auto">
          <a:xfrm>
            <a:off x="3429000" y="28956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60420" name="Oval 4"/>
          <p:cNvSpPr>
            <a:spLocks noChangeArrowheads="1"/>
          </p:cNvSpPr>
          <p:nvPr/>
        </p:nvSpPr>
        <p:spPr bwMode="auto">
          <a:xfrm>
            <a:off x="2743200" y="32766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0421" name="Text Box 5"/>
          <p:cNvSpPr txBox="1">
            <a:spLocks noChangeArrowheads="1"/>
          </p:cNvSpPr>
          <p:nvPr/>
        </p:nvSpPr>
        <p:spPr bwMode="auto">
          <a:xfrm>
            <a:off x="304800" y="304800"/>
            <a:ext cx="8382000" cy="146526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4D4D73"/>
                </a:solidFill>
              </a:rPr>
              <a:t>Fusion of H to He in stars like the Sun</a:t>
            </a:r>
          </a:p>
          <a:p>
            <a:pPr algn="ctr">
              <a:spcBef>
                <a:spcPct val="50000"/>
              </a:spcBef>
            </a:pPr>
            <a:r>
              <a:rPr lang="en-US" sz="3600" dirty="0">
                <a:solidFill>
                  <a:srgbClr val="4D4D73"/>
                </a:solidFill>
              </a:rPr>
              <a:t>Step 3 </a:t>
            </a:r>
          </a:p>
        </p:txBody>
      </p:sp>
      <p:sp>
        <p:nvSpPr>
          <p:cNvPr id="60422" name="Oval 6"/>
          <p:cNvSpPr>
            <a:spLocks noChangeArrowheads="1"/>
          </p:cNvSpPr>
          <p:nvPr/>
        </p:nvSpPr>
        <p:spPr bwMode="auto">
          <a:xfrm>
            <a:off x="2743200" y="49530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0423" name="Oval 7"/>
          <p:cNvSpPr>
            <a:spLocks noChangeArrowheads="1"/>
          </p:cNvSpPr>
          <p:nvPr/>
        </p:nvSpPr>
        <p:spPr bwMode="auto">
          <a:xfrm>
            <a:off x="2743200" y="40386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60424" name="Oval 8"/>
          <p:cNvSpPr>
            <a:spLocks noChangeArrowheads="1"/>
          </p:cNvSpPr>
          <p:nvPr/>
        </p:nvSpPr>
        <p:spPr bwMode="auto">
          <a:xfrm>
            <a:off x="1905000" y="46482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9" name="TextBox 8"/>
          <p:cNvSpPr txBox="1"/>
          <p:nvPr/>
        </p:nvSpPr>
        <p:spPr>
          <a:xfrm>
            <a:off x="4076996" y="6061265"/>
            <a:ext cx="5067004" cy="646331"/>
          </a:xfrm>
          <a:prstGeom prst="rect">
            <a:avLst/>
          </a:prstGeom>
          <a:noFill/>
        </p:spPr>
        <p:txBody>
          <a:bodyPr wrap="square" rtlCol="0">
            <a:spAutoFit/>
          </a:bodyPr>
          <a:lstStyle/>
          <a:p>
            <a:r>
              <a:rPr lang="en-US" dirty="0" smtClean="0"/>
              <a:t>Two helium-3 nuclei combine to form helium-4 (two protons, two neutrons) and two protons</a:t>
            </a:r>
            <a:endParaRPr lang="en-US" dirty="0"/>
          </a:p>
        </p:txBody>
      </p:sp>
    </p:spTree>
    <p:extLst>
      <p:ext uri="{BB962C8B-B14F-4D97-AF65-F5344CB8AC3E}">
        <p14:creationId xmlns:p14="http://schemas.microsoft.com/office/powerpoint/2010/main" val="395938327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Oval 2"/>
          <p:cNvSpPr>
            <a:spLocks noChangeArrowheads="1"/>
          </p:cNvSpPr>
          <p:nvPr/>
        </p:nvSpPr>
        <p:spPr bwMode="auto">
          <a:xfrm>
            <a:off x="3429000" y="36576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43" name="Oval 3"/>
          <p:cNvSpPr>
            <a:spLocks noChangeArrowheads="1"/>
          </p:cNvSpPr>
          <p:nvPr/>
        </p:nvSpPr>
        <p:spPr bwMode="auto">
          <a:xfrm>
            <a:off x="3352800" y="29718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61444" name="Oval 4"/>
          <p:cNvSpPr>
            <a:spLocks noChangeArrowheads="1"/>
          </p:cNvSpPr>
          <p:nvPr/>
        </p:nvSpPr>
        <p:spPr bwMode="auto">
          <a:xfrm>
            <a:off x="2819400" y="32766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45" name="Text Box 5"/>
          <p:cNvSpPr txBox="1">
            <a:spLocks noChangeArrowheads="1"/>
          </p:cNvSpPr>
          <p:nvPr/>
        </p:nvSpPr>
        <p:spPr bwMode="auto">
          <a:xfrm>
            <a:off x="304800" y="304800"/>
            <a:ext cx="8382000" cy="146526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4D4D73"/>
                </a:solidFill>
              </a:rPr>
              <a:t>Fusion of H to He in stars like the Sun</a:t>
            </a:r>
          </a:p>
          <a:p>
            <a:pPr algn="ctr">
              <a:spcBef>
                <a:spcPct val="50000"/>
              </a:spcBef>
            </a:pPr>
            <a:r>
              <a:rPr lang="en-US" sz="3600" dirty="0">
                <a:solidFill>
                  <a:srgbClr val="4D4D73"/>
                </a:solidFill>
              </a:rPr>
              <a:t>Step 3 </a:t>
            </a:r>
          </a:p>
        </p:txBody>
      </p:sp>
      <p:sp>
        <p:nvSpPr>
          <p:cNvPr id="61446" name="Oval 6"/>
          <p:cNvSpPr>
            <a:spLocks noChangeArrowheads="1"/>
          </p:cNvSpPr>
          <p:nvPr/>
        </p:nvSpPr>
        <p:spPr bwMode="auto">
          <a:xfrm>
            <a:off x="3124200" y="50292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1447" name="Oval 7"/>
          <p:cNvSpPr>
            <a:spLocks noChangeArrowheads="1"/>
          </p:cNvSpPr>
          <p:nvPr/>
        </p:nvSpPr>
        <p:spPr bwMode="auto">
          <a:xfrm>
            <a:off x="2819400" y="39624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61448" name="Oval 8"/>
          <p:cNvSpPr>
            <a:spLocks noChangeArrowheads="1"/>
          </p:cNvSpPr>
          <p:nvPr/>
        </p:nvSpPr>
        <p:spPr bwMode="auto">
          <a:xfrm>
            <a:off x="1752600" y="48006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9" name="TextBox 8"/>
          <p:cNvSpPr txBox="1"/>
          <p:nvPr/>
        </p:nvSpPr>
        <p:spPr>
          <a:xfrm>
            <a:off x="4076996" y="6061265"/>
            <a:ext cx="5067004" cy="646331"/>
          </a:xfrm>
          <a:prstGeom prst="rect">
            <a:avLst/>
          </a:prstGeom>
          <a:noFill/>
        </p:spPr>
        <p:txBody>
          <a:bodyPr wrap="square" rtlCol="0">
            <a:spAutoFit/>
          </a:bodyPr>
          <a:lstStyle/>
          <a:p>
            <a:r>
              <a:rPr lang="en-US" dirty="0" smtClean="0"/>
              <a:t>Two helium-3 nuclei combine to form helium-4 (two protons, two neutrons) and two protons</a:t>
            </a:r>
            <a:endParaRPr lang="en-US" dirty="0"/>
          </a:p>
        </p:txBody>
      </p:sp>
    </p:spTree>
    <p:extLst>
      <p:ext uri="{BB962C8B-B14F-4D97-AF65-F5344CB8AC3E}">
        <p14:creationId xmlns:p14="http://schemas.microsoft.com/office/powerpoint/2010/main" val="388124442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Oval 2"/>
          <p:cNvSpPr>
            <a:spLocks noChangeArrowheads="1"/>
          </p:cNvSpPr>
          <p:nvPr/>
        </p:nvSpPr>
        <p:spPr bwMode="auto">
          <a:xfrm>
            <a:off x="3733800" y="35814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2467" name="Oval 3"/>
          <p:cNvSpPr>
            <a:spLocks noChangeArrowheads="1"/>
          </p:cNvSpPr>
          <p:nvPr/>
        </p:nvSpPr>
        <p:spPr bwMode="auto">
          <a:xfrm>
            <a:off x="3657600" y="31242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62468" name="Oval 4"/>
          <p:cNvSpPr>
            <a:spLocks noChangeArrowheads="1"/>
          </p:cNvSpPr>
          <p:nvPr/>
        </p:nvSpPr>
        <p:spPr bwMode="auto">
          <a:xfrm>
            <a:off x="3200400" y="32766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2469" name="Text Box 5"/>
          <p:cNvSpPr txBox="1">
            <a:spLocks noChangeArrowheads="1"/>
          </p:cNvSpPr>
          <p:nvPr/>
        </p:nvSpPr>
        <p:spPr bwMode="auto">
          <a:xfrm>
            <a:off x="304800" y="304800"/>
            <a:ext cx="8382000" cy="146526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4D4D73"/>
                </a:solidFill>
              </a:rPr>
              <a:t>Fusion of H to He in stars like the Sun</a:t>
            </a:r>
          </a:p>
          <a:p>
            <a:pPr algn="ctr">
              <a:spcBef>
                <a:spcPct val="50000"/>
              </a:spcBef>
            </a:pPr>
            <a:r>
              <a:rPr lang="en-US" sz="3600" dirty="0">
                <a:solidFill>
                  <a:srgbClr val="4D4D73"/>
                </a:solidFill>
              </a:rPr>
              <a:t>Step 3 </a:t>
            </a:r>
          </a:p>
        </p:txBody>
      </p:sp>
      <p:sp>
        <p:nvSpPr>
          <p:cNvPr id="62470" name="Oval 6"/>
          <p:cNvSpPr>
            <a:spLocks noChangeArrowheads="1"/>
          </p:cNvSpPr>
          <p:nvPr/>
        </p:nvSpPr>
        <p:spPr bwMode="auto">
          <a:xfrm>
            <a:off x="5867400" y="49530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2471" name="Oval 7"/>
          <p:cNvSpPr>
            <a:spLocks noChangeArrowheads="1"/>
          </p:cNvSpPr>
          <p:nvPr/>
        </p:nvSpPr>
        <p:spPr bwMode="auto">
          <a:xfrm>
            <a:off x="3276600" y="37338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62472" name="Oval 8"/>
          <p:cNvSpPr>
            <a:spLocks noChangeArrowheads="1"/>
          </p:cNvSpPr>
          <p:nvPr/>
        </p:nvSpPr>
        <p:spPr bwMode="auto">
          <a:xfrm>
            <a:off x="1676400" y="57150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2473" name="Text Box 9"/>
          <p:cNvSpPr txBox="1">
            <a:spLocks noChangeArrowheads="1"/>
          </p:cNvSpPr>
          <p:nvPr/>
        </p:nvSpPr>
        <p:spPr bwMode="auto">
          <a:xfrm>
            <a:off x="1981200" y="3505200"/>
            <a:ext cx="9144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4D4D73"/>
                </a:solidFill>
              </a:rPr>
              <a:t>He</a:t>
            </a:r>
            <a:r>
              <a:rPr lang="en-US" sz="2400" baseline="30000" dirty="0">
                <a:solidFill>
                  <a:srgbClr val="4D4D73"/>
                </a:solidFill>
              </a:rPr>
              <a:t>4</a:t>
            </a:r>
            <a:endParaRPr lang="en-US" sz="2400" dirty="0">
              <a:solidFill>
                <a:srgbClr val="4D4D73"/>
              </a:solidFill>
            </a:endParaRPr>
          </a:p>
        </p:txBody>
      </p:sp>
      <p:sp>
        <p:nvSpPr>
          <p:cNvPr id="62474" name="Text Box 10"/>
          <p:cNvSpPr txBox="1">
            <a:spLocks noChangeArrowheads="1"/>
          </p:cNvSpPr>
          <p:nvPr/>
        </p:nvSpPr>
        <p:spPr bwMode="auto">
          <a:xfrm>
            <a:off x="5181600" y="3581400"/>
            <a:ext cx="1600200" cy="457200"/>
          </a:xfrm>
          <a:prstGeom prst="rect">
            <a:avLst/>
          </a:prstGeom>
          <a:solidFill>
            <a:srgbClr val="333333"/>
          </a:solidFill>
          <a:ln w="9525">
            <a:noFill/>
            <a:miter lim="800000"/>
            <a:headEnd/>
            <a:tailEnd/>
          </a:ln>
        </p:spPr>
        <p:txBody>
          <a:bodyPr>
            <a:prstTxWarp prst="textNoShape">
              <a:avLst/>
            </a:prstTxWarp>
            <a:spAutoFit/>
          </a:bodyPr>
          <a:lstStyle/>
          <a:p>
            <a:pPr>
              <a:spcBef>
                <a:spcPct val="50000"/>
              </a:spcBef>
            </a:pPr>
            <a:r>
              <a:rPr lang="en-US">
                <a:solidFill>
                  <a:srgbClr val="99FF33"/>
                </a:solidFill>
              </a:rPr>
              <a:t>light</a:t>
            </a:r>
          </a:p>
        </p:txBody>
      </p:sp>
      <p:sp>
        <p:nvSpPr>
          <p:cNvPr id="62475" name="Freeform 11"/>
          <p:cNvSpPr>
            <a:spLocks/>
          </p:cNvSpPr>
          <p:nvPr/>
        </p:nvSpPr>
        <p:spPr bwMode="auto">
          <a:xfrm>
            <a:off x="5257800" y="2971800"/>
            <a:ext cx="1181100" cy="393700"/>
          </a:xfrm>
          <a:custGeom>
            <a:avLst/>
            <a:gdLst>
              <a:gd name="T0" fmla="*/ 60483755 w 744"/>
              <a:gd name="T1" fmla="*/ 624998795 h 248"/>
              <a:gd name="T2" fmla="*/ 60483755 w 744"/>
              <a:gd name="T3" fmla="*/ 262096285 h 248"/>
              <a:gd name="T4" fmla="*/ 423386310 w 744"/>
              <a:gd name="T5" fmla="*/ 504031324 h 248"/>
              <a:gd name="T6" fmla="*/ 544353770 w 744"/>
              <a:gd name="T7" fmla="*/ 141128765 h 248"/>
              <a:gd name="T8" fmla="*/ 907256349 w 744"/>
              <a:gd name="T9" fmla="*/ 383063755 h 248"/>
              <a:gd name="T10" fmla="*/ 1028223809 w 744"/>
              <a:gd name="T11" fmla="*/ 20161251 h 248"/>
              <a:gd name="T12" fmla="*/ 1270158730 w 744"/>
              <a:gd name="T13" fmla="*/ 262096285 h 248"/>
              <a:gd name="T14" fmla="*/ 1874996428 w 744"/>
              <a:gd name="T15" fmla="*/ 20161251 h 248"/>
              <a:gd name="T16" fmla="*/ 0 60000 65536"/>
              <a:gd name="T17" fmla="*/ 0 60000 65536"/>
              <a:gd name="T18" fmla="*/ 0 60000 65536"/>
              <a:gd name="T19" fmla="*/ 0 60000 65536"/>
              <a:gd name="T20" fmla="*/ 0 60000 65536"/>
              <a:gd name="T21" fmla="*/ 0 60000 65536"/>
              <a:gd name="T22" fmla="*/ 0 60000 65536"/>
              <a:gd name="T23" fmla="*/ 0 60000 65536"/>
              <a:gd name="T24" fmla="*/ 0 w 744"/>
              <a:gd name="T25" fmla="*/ 0 h 248"/>
              <a:gd name="T26" fmla="*/ 744 w 744"/>
              <a:gd name="T27" fmla="*/ 248 h 2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4" h="248">
                <a:moveTo>
                  <a:pt x="24" y="248"/>
                </a:moveTo>
                <a:cubicBezTo>
                  <a:pt x="12" y="180"/>
                  <a:pt x="0" y="112"/>
                  <a:pt x="24" y="104"/>
                </a:cubicBezTo>
                <a:cubicBezTo>
                  <a:pt x="48" y="96"/>
                  <a:pt x="136" y="208"/>
                  <a:pt x="168" y="200"/>
                </a:cubicBezTo>
                <a:cubicBezTo>
                  <a:pt x="200" y="192"/>
                  <a:pt x="184" y="64"/>
                  <a:pt x="216" y="56"/>
                </a:cubicBezTo>
                <a:cubicBezTo>
                  <a:pt x="248" y="48"/>
                  <a:pt x="328" y="160"/>
                  <a:pt x="360" y="152"/>
                </a:cubicBezTo>
                <a:cubicBezTo>
                  <a:pt x="392" y="144"/>
                  <a:pt x="384" y="16"/>
                  <a:pt x="408" y="8"/>
                </a:cubicBezTo>
                <a:cubicBezTo>
                  <a:pt x="432" y="0"/>
                  <a:pt x="448" y="104"/>
                  <a:pt x="504" y="104"/>
                </a:cubicBezTo>
                <a:cubicBezTo>
                  <a:pt x="560" y="104"/>
                  <a:pt x="704" y="24"/>
                  <a:pt x="744" y="8"/>
                </a:cubicBezTo>
              </a:path>
            </a:pathLst>
          </a:custGeom>
          <a:noFill/>
          <a:ln w="38100">
            <a:solidFill>
              <a:srgbClr val="99FF33"/>
            </a:solidFill>
            <a:round/>
            <a:headEnd/>
            <a:tailEnd/>
          </a:ln>
        </p:spPr>
        <p:txBody>
          <a:bodyPr wrap="none" anchor="ctr">
            <a:prstTxWarp prst="textNoShape">
              <a:avLst/>
            </a:prstTxWarp>
          </a:bodyPr>
          <a:lstStyle/>
          <a:p>
            <a:endParaRPr lang="en-US"/>
          </a:p>
        </p:txBody>
      </p:sp>
      <p:sp>
        <p:nvSpPr>
          <p:cNvPr id="62476" name="Line 12"/>
          <p:cNvSpPr>
            <a:spLocks noChangeShapeType="1"/>
          </p:cNvSpPr>
          <p:nvPr/>
        </p:nvSpPr>
        <p:spPr bwMode="auto">
          <a:xfrm flipV="1">
            <a:off x="6400800" y="2819400"/>
            <a:ext cx="381000" cy="152400"/>
          </a:xfrm>
          <a:prstGeom prst="line">
            <a:avLst/>
          </a:prstGeom>
          <a:noFill/>
          <a:ln w="38100">
            <a:solidFill>
              <a:srgbClr val="99FF33"/>
            </a:solidFill>
            <a:round/>
            <a:headEnd/>
            <a:tailEnd type="triangle" w="med" len="med"/>
          </a:ln>
        </p:spPr>
        <p:txBody>
          <a:bodyPr wrap="none" anchor="ctr">
            <a:prstTxWarp prst="textNoShape">
              <a:avLst/>
            </a:prstTxWarp>
          </a:bodyPr>
          <a:lstStyle/>
          <a:p>
            <a:endParaRPr lang="en-US"/>
          </a:p>
        </p:txBody>
      </p:sp>
      <p:sp>
        <p:nvSpPr>
          <p:cNvPr id="13" name="TextBox 12"/>
          <p:cNvSpPr txBox="1"/>
          <p:nvPr/>
        </p:nvSpPr>
        <p:spPr>
          <a:xfrm>
            <a:off x="4076996" y="6061265"/>
            <a:ext cx="5067004" cy="646331"/>
          </a:xfrm>
          <a:prstGeom prst="rect">
            <a:avLst/>
          </a:prstGeom>
          <a:noFill/>
        </p:spPr>
        <p:txBody>
          <a:bodyPr wrap="square" rtlCol="0">
            <a:spAutoFit/>
          </a:bodyPr>
          <a:lstStyle/>
          <a:p>
            <a:r>
              <a:rPr lang="en-US" dirty="0" smtClean="0"/>
              <a:t>Two helium-3 nuclei combine to form helium-4 (two protons, two neutrons) and two protons</a:t>
            </a:r>
            <a:endParaRPr lang="en-US" dirty="0"/>
          </a:p>
        </p:txBody>
      </p:sp>
    </p:spTree>
    <p:extLst>
      <p:ext uri="{BB962C8B-B14F-4D97-AF65-F5344CB8AC3E}">
        <p14:creationId xmlns:p14="http://schemas.microsoft.com/office/powerpoint/2010/main" val="12009641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405F"/>
        </a:solidFill>
        <a:effectLst/>
      </p:bgPr>
    </p:bg>
    <p:spTree>
      <p:nvGrpSpPr>
        <p:cNvPr id="1" name=""/>
        <p:cNvGrpSpPr/>
        <p:nvPr/>
      </p:nvGrpSpPr>
      <p:grpSpPr>
        <a:xfrm>
          <a:off x="0" y="0"/>
          <a:ext cx="0" cy="0"/>
          <a:chOff x="0" y="0"/>
          <a:chExt cx="0" cy="0"/>
        </a:xfrm>
      </p:grpSpPr>
      <p:pic>
        <p:nvPicPr>
          <p:cNvPr id="21506" name="Picture 1026" descr=" 0714a.jpg                                                      0002EB4BCasper                         BA5763D6:"/>
          <p:cNvPicPr>
            <a:picLocks noChangeAspect="1" noChangeArrowheads="1"/>
          </p:cNvPicPr>
          <p:nvPr/>
        </p:nvPicPr>
        <p:blipFill rotWithShape="1">
          <a:blip r:embed="rId3"/>
          <a:srcRect l="2280" t="12917" r="44595" b="5283"/>
          <a:stretch/>
        </p:blipFill>
        <p:spPr bwMode="auto">
          <a:xfrm>
            <a:off x="-24902" y="0"/>
            <a:ext cx="4519859" cy="3384291"/>
          </a:xfrm>
          <a:prstGeom prst="rect">
            <a:avLst/>
          </a:prstGeom>
          <a:noFill/>
          <a:ln w="9525">
            <a:noFill/>
            <a:miter lim="800000"/>
            <a:headEnd/>
            <a:tailEnd/>
          </a:ln>
        </p:spPr>
      </p:pic>
      <p:pic>
        <p:nvPicPr>
          <p:cNvPr id="5" name="Picture 1026" descr=" 0714b.jpg                                                      0002EB4BCasper                         BA5763D6:"/>
          <p:cNvPicPr>
            <a:picLocks noChangeAspect="1" noChangeArrowheads="1"/>
          </p:cNvPicPr>
          <p:nvPr/>
        </p:nvPicPr>
        <p:blipFill rotWithShape="1">
          <a:blip r:embed="rId4"/>
          <a:srcRect l="13996" r="47182" b="5744"/>
          <a:stretch/>
        </p:blipFill>
        <p:spPr bwMode="auto">
          <a:xfrm>
            <a:off x="5324795" y="0"/>
            <a:ext cx="3266676" cy="3384291"/>
          </a:xfrm>
          <a:prstGeom prst="rect">
            <a:avLst/>
          </a:prstGeom>
          <a:noFill/>
          <a:ln w="9525">
            <a:noFill/>
            <a:miter lim="800000"/>
            <a:headEnd/>
            <a:tailEnd/>
          </a:ln>
        </p:spPr>
      </p:pic>
      <p:pic>
        <p:nvPicPr>
          <p:cNvPr id="6" name="Picture 1026" descr=" 0714c.jpg                                                      0002EB4BCasper                         BA5763D6:"/>
          <p:cNvPicPr>
            <a:picLocks noChangeAspect="1" noChangeArrowheads="1"/>
          </p:cNvPicPr>
          <p:nvPr/>
        </p:nvPicPr>
        <p:blipFill rotWithShape="1">
          <a:blip r:embed="rId5"/>
          <a:srcRect l="13349" r="47147" b="5909"/>
          <a:stretch/>
        </p:blipFill>
        <p:spPr bwMode="auto">
          <a:xfrm>
            <a:off x="1008567" y="3465644"/>
            <a:ext cx="3424135" cy="3392356"/>
          </a:xfrm>
          <a:prstGeom prst="rect">
            <a:avLst/>
          </a:prstGeom>
          <a:noFill/>
          <a:ln w="9525">
            <a:noFill/>
            <a:miter lim="800000"/>
            <a:headEnd/>
            <a:tailEnd/>
          </a:ln>
        </p:spPr>
      </p:pic>
      <p:pic>
        <p:nvPicPr>
          <p:cNvPr id="7" name="Picture 2" descr=" 0714d.jpg                                                      0002EB4BCasper                         BA5763D6:"/>
          <p:cNvPicPr>
            <a:picLocks noChangeAspect="1" noChangeArrowheads="1"/>
          </p:cNvPicPr>
          <p:nvPr/>
        </p:nvPicPr>
        <p:blipFill rotWithShape="1">
          <a:blip r:embed="rId6"/>
          <a:srcRect l="13451" r="48272" b="5719"/>
          <a:stretch/>
        </p:blipFill>
        <p:spPr bwMode="auto">
          <a:xfrm>
            <a:off x="5324795" y="3403384"/>
            <a:ext cx="3350344" cy="3392356"/>
          </a:xfrm>
          <a:prstGeom prst="rect">
            <a:avLst/>
          </a:prstGeom>
          <a:noFill/>
          <a:ln w="9525">
            <a:noFill/>
            <a:miter lim="800000"/>
            <a:headEnd/>
            <a:tailEnd/>
          </a:ln>
        </p:spPr>
      </p:pic>
      <p:sp>
        <p:nvSpPr>
          <p:cNvPr id="2" name="TextBox 1"/>
          <p:cNvSpPr txBox="1"/>
          <p:nvPr/>
        </p:nvSpPr>
        <p:spPr>
          <a:xfrm>
            <a:off x="647473" y="1393700"/>
            <a:ext cx="535648" cy="923330"/>
          </a:xfrm>
          <a:prstGeom prst="rect">
            <a:avLst/>
          </a:prstGeom>
          <a:noFill/>
        </p:spPr>
        <p:txBody>
          <a:bodyPr wrap="none" rtlCol="0">
            <a:spAutoFit/>
          </a:bodyPr>
          <a:lstStyle/>
          <a:p>
            <a:r>
              <a:rPr lang="en-US" sz="5400" b="1" dirty="0" smtClean="0">
                <a:solidFill>
                  <a:schemeClr val="bg1"/>
                </a:solidFill>
              </a:rPr>
              <a:t>1</a:t>
            </a:r>
            <a:endParaRPr lang="en-US" sz="5400" b="1" dirty="0">
              <a:solidFill>
                <a:schemeClr val="bg1"/>
              </a:solidFill>
            </a:endParaRPr>
          </a:p>
        </p:txBody>
      </p:sp>
      <p:sp>
        <p:nvSpPr>
          <p:cNvPr id="9" name="TextBox 8"/>
          <p:cNvSpPr txBox="1"/>
          <p:nvPr/>
        </p:nvSpPr>
        <p:spPr>
          <a:xfrm>
            <a:off x="4921288" y="1393700"/>
            <a:ext cx="535648" cy="923330"/>
          </a:xfrm>
          <a:prstGeom prst="rect">
            <a:avLst/>
          </a:prstGeom>
          <a:noFill/>
        </p:spPr>
        <p:txBody>
          <a:bodyPr wrap="none" rtlCol="0">
            <a:spAutoFit/>
          </a:bodyPr>
          <a:lstStyle/>
          <a:p>
            <a:r>
              <a:rPr lang="en-US" sz="5400" b="1" dirty="0" smtClean="0">
                <a:solidFill>
                  <a:schemeClr val="bg1"/>
                </a:solidFill>
              </a:rPr>
              <a:t>2</a:t>
            </a:r>
            <a:endParaRPr lang="en-US" sz="5400" b="1" dirty="0">
              <a:solidFill>
                <a:schemeClr val="bg1"/>
              </a:solidFill>
            </a:endParaRPr>
          </a:p>
        </p:txBody>
      </p:sp>
      <p:sp>
        <p:nvSpPr>
          <p:cNvPr id="10" name="TextBox 9"/>
          <p:cNvSpPr txBox="1"/>
          <p:nvPr/>
        </p:nvSpPr>
        <p:spPr>
          <a:xfrm>
            <a:off x="647473" y="4733840"/>
            <a:ext cx="535648" cy="923330"/>
          </a:xfrm>
          <a:prstGeom prst="rect">
            <a:avLst/>
          </a:prstGeom>
          <a:noFill/>
        </p:spPr>
        <p:txBody>
          <a:bodyPr wrap="none" rtlCol="0">
            <a:spAutoFit/>
          </a:bodyPr>
          <a:lstStyle/>
          <a:p>
            <a:r>
              <a:rPr lang="en-US" sz="5400" b="1" dirty="0" smtClean="0">
                <a:solidFill>
                  <a:schemeClr val="bg1"/>
                </a:solidFill>
              </a:rPr>
              <a:t>3</a:t>
            </a:r>
            <a:endParaRPr lang="en-US" sz="5400" b="1" dirty="0">
              <a:solidFill>
                <a:schemeClr val="bg1"/>
              </a:solidFill>
            </a:endParaRPr>
          </a:p>
        </p:txBody>
      </p:sp>
      <p:sp>
        <p:nvSpPr>
          <p:cNvPr id="11" name="TextBox 10"/>
          <p:cNvSpPr txBox="1"/>
          <p:nvPr/>
        </p:nvSpPr>
        <p:spPr>
          <a:xfrm>
            <a:off x="4944912" y="4733840"/>
            <a:ext cx="535648" cy="923330"/>
          </a:xfrm>
          <a:prstGeom prst="rect">
            <a:avLst/>
          </a:prstGeom>
          <a:noFill/>
        </p:spPr>
        <p:txBody>
          <a:bodyPr wrap="none" rtlCol="0">
            <a:spAutoFit/>
          </a:bodyPr>
          <a:lstStyle/>
          <a:p>
            <a:r>
              <a:rPr lang="en-US" sz="5400" b="1" dirty="0" smtClean="0">
                <a:solidFill>
                  <a:schemeClr val="bg1"/>
                </a:solidFill>
              </a:rPr>
              <a:t>4</a:t>
            </a:r>
            <a:endParaRPr lang="en-US" sz="5400" b="1" dirty="0">
              <a:solidFill>
                <a:schemeClr val="bg1"/>
              </a:solidFill>
            </a:endParaRPr>
          </a:p>
        </p:txBody>
      </p:sp>
    </p:spTree>
    <p:extLst>
      <p:ext uri="{BB962C8B-B14F-4D97-AF65-F5344CB8AC3E}">
        <p14:creationId xmlns:p14="http://schemas.microsoft.com/office/powerpoint/2010/main" val="355140665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Text Box 5"/>
          <p:cNvSpPr txBox="1">
            <a:spLocks noChangeArrowheads="1"/>
          </p:cNvSpPr>
          <p:nvPr/>
        </p:nvSpPr>
        <p:spPr bwMode="auto">
          <a:xfrm>
            <a:off x="304799" y="304800"/>
            <a:ext cx="8601097" cy="230832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600" dirty="0">
                <a:solidFill>
                  <a:srgbClr val="4D4D73"/>
                </a:solidFill>
              </a:rPr>
              <a:t>Fusion of H to He in stars like the Sun</a:t>
            </a:r>
          </a:p>
          <a:p>
            <a:pPr algn="ctr">
              <a:spcBef>
                <a:spcPct val="50000"/>
              </a:spcBef>
            </a:pPr>
            <a:r>
              <a:rPr lang="en-US" sz="3600" dirty="0" smtClean="0">
                <a:solidFill>
                  <a:srgbClr val="4D4D73"/>
                </a:solidFill>
              </a:rPr>
              <a:t>Basic process, neglecting intermediate steps:</a:t>
            </a:r>
          </a:p>
          <a:p>
            <a:pPr algn="ctr">
              <a:spcBef>
                <a:spcPct val="50000"/>
              </a:spcBef>
            </a:pPr>
            <a:r>
              <a:rPr lang="en-US" sz="3600" dirty="0" smtClean="0">
                <a:solidFill>
                  <a:srgbClr val="800000"/>
                </a:solidFill>
              </a:rPr>
              <a:t>4 protons </a:t>
            </a:r>
            <a:r>
              <a:rPr lang="en-US" sz="3600" dirty="0" smtClean="0">
                <a:solidFill>
                  <a:srgbClr val="800000"/>
                </a:solidFill>
                <a:latin typeface="Wingdings"/>
                <a:ea typeface="Wingdings"/>
                <a:cs typeface="Wingdings"/>
                <a:sym typeface="Wingdings"/>
              </a:rPr>
              <a:t></a:t>
            </a:r>
            <a:r>
              <a:rPr lang="en-US" sz="3600" dirty="0">
                <a:solidFill>
                  <a:srgbClr val="800000"/>
                </a:solidFill>
              </a:rPr>
              <a:t> </a:t>
            </a:r>
            <a:r>
              <a:rPr lang="en-US" sz="3600" dirty="0" smtClean="0">
                <a:solidFill>
                  <a:srgbClr val="800000"/>
                </a:solidFill>
                <a:sym typeface="Wingdings"/>
              </a:rPr>
              <a:t>helium-4 + 2 neutrinos + energy</a:t>
            </a:r>
            <a:endParaRPr lang="en-US" sz="3600" dirty="0">
              <a:solidFill>
                <a:srgbClr val="800000"/>
              </a:solidFill>
            </a:endParaRPr>
          </a:p>
        </p:txBody>
      </p:sp>
      <p:grpSp>
        <p:nvGrpSpPr>
          <p:cNvPr id="2" name="Group 1"/>
          <p:cNvGrpSpPr/>
          <p:nvPr/>
        </p:nvGrpSpPr>
        <p:grpSpPr>
          <a:xfrm>
            <a:off x="4565386" y="3048000"/>
            <a:ext cx="1295400" cy="1371600"/>
            <a:chOff x="3200400" y="3124200"/>
            <a:chExt cx="1295400" cy="1371600"/>
          </a:xfrm>
        </p:grpSpPr>
        <p:sp>
          <p:nvSpPr>
            <p:cNvPr id="62466" name="Oval 2"/>
            <p:cNvSpPr>
              <a:spLocks noChangeArrowheads="1"/>
            </p:cNvSpPr>
            <p:nvPr/>
          </p:nvSpPr>
          <p:spPr bwMode="auto">
            <a:xfrm>
              <a:off x="3733800" y="35814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2467" name="Oval 3"/>
            <p:cNvSpPr>
              <a:spLocks noChangeArrowheads="1"/>
            </p:cNvSpPr>
            <p:nvPr/>
          </p:nvSpPr>
          <p:spPr bwMode="auto">
            <a:xfrm>
              <a:off x="3657600" y="31242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62468" name="Oval 4"/>
            <p:cNvSpPr>
              <a:spLocks noChangeArrowheads="1"/>
            </p:cNvSpPr>
            <p:nvPr/>
          </p:nvSpPr>
          <p:spPr bwMode="auto">
            <a:xfrm>
              <a:off x="3200400" y="32766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2471" name="Oval 7"/>
            <p:cNvSpPr>
              <a:spLocks noChangeArrowheads="1"/>
            </p:cNvSpPr>
            <p:nvPr/>
          </p:nvSpPr>
          <p:spPr bwMode="auto">
            <a:xfrm>
              <a:off x="3276600" y="37338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grpSp>
      <p:sp>
        <p:nvSpPr>
          <p:cNvPr id="62473" name="Text Box 9"/>
          <p:cNvSpPr txBox="1">
            <a:spLocks noChangeArrowheads="1"/>
          </p:cNvSpPr>
          <p:nvPr/>
        </p:nvSpPr>
        <p:spPr bwMode="auto">
          <a:xfrm>
            <a:off x="5005529" y="4535452"/>
            <a:ext cx="9144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4D4D73"/>
                </a:solidFill>
              </a:rPr>
              <a:t>He</a:t>
            </a:r>
            <a:r>
              <a:rPr lang="en-US" sz="2400" baseline="30000" dirty="0">
                <a:solidFill>
                  <a:srgbClr val="4D4D73"/>
                </a:solidFill>
              </a:rPr>
              <a:t>4</a:t>
            </a:r>
            <a:endParaRPr lang="en-US" sz="2400" dirty="0">
              <a:solidFill>
                <a:srgbClr val="4D4D73"/>
              </a:solidFill>
            </a:endParaRPr>
          </a:p>
        </p:txBody>
      </p:sp>
      <p:grpSp>
        <p:nvGrpSpPr>
          <p:cNvPr id="4" name="Group 3"/>
          <p:cNvGrpSpPr/>
          <p:nvPr/>
        </p:nvGrpSpPr>
        <p:grpSpPr>
          <a:xfrm>
            <a:off x="304799" y="4191317"/>
            <a:ext cx="2133600" cy="1524000"/>
            <a:chOff x="304799" y="3581400"/>
            <a:chExt cx="2133600" cy="1524000"/>
          </a:xfrm>
        </p:grpSpPr>
        <p:sp>
          <p:nvSpPr>
            <p:cNvPr id="15" name="Oval 1027"/>
            <p:cNvSpPr>
              <a:spLocks noChangeArrowheads="1"/>
            </p:cNvSpPr>
            <p:nvPr/>
          </p:nvSpPr>
          <p:spPr bwMode="auto">
            <a:xfrm>
              <a:off x="1676399" y="43434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6" name="Oval 1028"/>
            <p:cNvSpPr>
              <a:spLocks noChangeArrowheads="1"/>
            </p:cNvSpPr>
            <p:nvPr/>
          </p:nvSpPr>
          <p:spPr bwMode="auto">
            <a:xfrm>
              <a:off x="1676399" y="35814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7" name="Text Box 1031"/>
            <p:cNvSpPr txBox="1">
              <a:spLocks noChangeArrowheads="1"/>
            </p:cNvSpPr>
            <p:nvPr/>
          </p:nvSpPr>
          <p:spPr bwMode="auto">
            <a:xfrm>
              <a:off x="304799" y="4495800"/>
              <a:ext cx="1066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proton</a:t>
              </a:r>
              <a:endParaRPr lang="en-US">
                <a:solidFill>
                  <a:srgbClr val="990000"/>
                </a:solidFill>
              </a:endParaRPr>
            </a:p>
          </p:txBody>
        </p:sp>
        <p:sp>
          <p:nvSpPr>
            <p:cNvPr id="18" name="Text Box 1032"/>
            <p:cNvSpPr txBox="1">
              <a:spLocks noChangeArrowheads="1"/>
            </p:cNvSpPr>
            <p:nvPr/>
          </p:nvSpPr>
          <p:spPr bwMode="auto">
            <a:xfrm>
              <a:off x="304799" y="3733800"/>
              <a:ext cx="1066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proton</a:t>
              </a:r>
              <a:endParaRPr lang="en-US">
                <a:solidFill>
                  <a:srgbClr val="990000"/>
                </a:solidFill>
              </a:endParaRPr>
            </a:p>
          </p:txBody>
        </p:sp>
      </p:grpSp>
      <p:grpSp>
        <p:nvGrpSpPr>
          <p:cNvPr id="3" name="Group 2"/>
          <p:cNvGrpSpPr/>
          <p:nvPr/>
        </p:nvGrpSpPr>
        <p:grpSpPr>
          <a:xfrm>
            <a:off x="6365189" y="2678668"/>
            <a:ext cx="1447800" cy="1131332"/>
            <a:chOff x="4343400" y="1752600"/>
            <a:chExt cx="1447800" cy="1131332"/>
          </a:xfrm>
        </p:grpSpPr>
        <p:sp>
          <p:nvSpPr>
            <p:cNvPr id="19" name="Text Box 10"/>
            <p:cNvSpPr txBox="1">
              <a:spLocks noChangeArrowheads="1"/>
            </p:cNvSpPr>
            <p:nvPr/>
          </p:nvSpPr>
          <p:spPr bwMode="auto">
            <a:xfrm>
              <a:off x="4572000" y="2514600"/>
              <a:ext cx="12192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4D4D73"/>
                  </a:solidFill>
                </a:rPr>
                <a:t>neutrino</a:t>
              </a:r>
            </a:p>
          </p:txBody>
        </p:sp>
        <p:sp>
          <p:nvSpPr>
            <p:cNvPr id="20" name="Oval 11"/>
            <p:cNvSpPr>
              <a:spLocks noChangeArrowheads="1"/>
            </p:cNvSpPr>
            <p:nvPr/>
          </p:nvSpPr>
          <p:spPr bwMode="auto">
            <a:xfrm>
              <a:off x="4343400" y="2743200"/>
              <a:ext cx="76200" cy="76200"/>
            </a:xfrm>
            <a:prstGeom prst="ellipse">
              <a:avLst/>
            </a:prstGeom>
            <a:solidFill>
              <a:srgbClr val="CCECFF"/>
            </a:solidFill>
            <a:ln w="9525">
              <a:solidFill>
                <a:srgbClr val="663366"/>
              </a:solidFill>
              <a:round/>
              <a:headEnd/>
              <a:tailEnd/>
            </a:ln>
          </p:spPr>
          <p:txBody>
            <a:bodyPr wrap="none" anchor="ctr">
              <a:prstTxWarp prst="textNoShape">
                <a:avLst/>
              </a:prstTxWarp>
            </a:bodyPr>
            <a:lstStyle/>
            <a:p>
              <a:pPr algn="ctr"/>
              <a:endParaRPr lang="en-US">
                <a:solidFill>
                  <a:schemeClr val="hlink"/>
                </a:solidFill>
              </a:endParaRPr>
            </a:p>
          </p:txBody>
        </p:sp>
        <p:sp>
          <p:nvSpPr>
            <p:cNvPr id="21" name="Line 12"/>
            <p:cNvSpPr>
              <a:spLocks noChangeShapeType="1"/>
            </p:cNvSpPr>
            <p:nvPr/>
          </p:nvSpPr>
          <p:spPr bwMode="auto">
            <a:xfrm flipV="1">
              <a:off x="4419600" y="1752600"/>
              <a:ext cx="1143000" cy="990600"/>
            </a:xfrm>
            <a:prstGeom prst="line">
              <a:avLst/>
            </a:prstGeom>
            <a:noFill/>
            <a:ln w="9525">
              <a:solidFill>
                <a:srgbClr val="663366"/>
              </a:solidFill>
              <a:round/>
              <a:headEnd/>
              <a:tailEnd type="triangle" w="med" len="med"/>
            </a:ln>
          </p:spPr>
          <p:txBody>
            <a:bodyPr wrap="none" anchor="ctr">
              <a:prstTxWarp prst="textNoShape">
                <a:avLst/>
              </a:prstTxWarp>
            </a:bodyPr>
            <a:lstStyle/>
            <a:p>
              <a:endParaRPr lang="en-US"/>
            </a:p>
          </p:txBody>
        </p:sp>
      </p:grpSp>
      <p:grpSp>
        <p:nvGrpSpPr>
          <p:cNvPr id="23" name="Group 22"/>
          <p:cNvGrpSpPr/>
          <p:nvPr/>
        </p:nvGrpSpPr>
        <p:grpSpPr>
          <a:xfrm>
            <a:off x="7112290" y="3440668"/>
            <a:ext cx="1447800" cy="1131332"/>
            <a:chOff x="4343400" y="1752600"/>
            <a:chExt cx="1447800" cy="1131332"/>
          </a:xfrm>
        </p:grpSpPr>
        <p:sp>
          <p:nvSpPr>
            <p:cNvPr id="24" name="Text Box 10"/>
            <p:cNvSpPr txBox="1">
              <a:spLocks noChangeArrowheads="1"/>
            </p:cNvSpPr>
            <p:nvPr/>
          </p:nvSpPr>
          <p:spPr bwMode="auto">
            <a:xfrm>
              <a:off x="4572000" y="2514600"/>
              <a:ext cx="12192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4D4D73"/>
                  </a:solidFill>
                </a:rPr>
                <a:t>neutrino</a:t>
              </a:r>
            </a:p>
          </p:txBody>
        </p:sp>
        <p:sp>
          <p:nvSpPr>
            <p:cNvPr id="25" name="Oval 11"/>
            <p:cNvSpPr>
              <a:spLocks noChangeArrowheads="1"/>
            </p:cNvSpPr>
            <p:nvPr/>
          </p:nvSpPr>
          <p:spPr bwMode="auto">
            <a:xfrm>
              <a:off x="4343400" y="2743200"/>
              <a:ext cx="76200" cy="76200"/>
            </a:xfrm>
            <a:prstGeom prst="ellipse">
              <a:avLst/>
            </a:prstGeom>
            <a:solidFill>
              <a:srgbClr val="CCECFF"/>
            </a:solidFill>
            <a:ln w="9525">
              <a:solidFill>
                <a:srgbClr val="663366"/>
              </a:solidFill>
              <a:round/>
              <a:headEnd/>
              <a:tailEnd/>
            </a:ln>
          </p:spPr>
          <p:txBody>
            <a:bodyPr wrap="none" anchor="ctr">
              <a:prstTxWarp prst="textNoShape">
                <a:avLst/>
              </a:prstTxWarp>
            </a:bodyPr>
            <a:lstStyle/>
            <a:p>
              <a:pPr algn="ctr"/>
              <a:endParaRPr lang="en-US">
                <a:solidFill>
                  <a:schemeClr val="hlink"/>
                </a:solidFill>
              </a:endParaRPr>
            </a:p>
          </p:txBody>
        </p:sp>
        <p:sp>
          <p:nvSpPr>
            <p:cNvPr id="26" name="Line 12"/>
            <p:cNvSpPr>
              <a:spLocks noChangeShapeType="1"/>
            </p:cNvSpPr>
            <p:nvPr/>
          </p:nvSpPr>
          <p:spPr bwMode="auto">
            <a:xfrm flipV="1">
              <a:off x="4419600" y="1752600"/>
              <a:ext cx="1143000" cy="990600"/>
            </a:xfrm>
            <a:prstGeom prst="line">
              <a:avLst/>
            </a:prstGeom>
            <a:noFill/>
            <a:ln w="9525">
              <a:solidFill>
                <a:srgbClr val="663366"/>
              </a:solidFill>
              <a:round/>
              <a:headEnd/>
              <a:tailEnd type="triangle" w="med" len="med"/>
            </a:ln>
          </p:spPr>
          <p:txBody>
            <a:bodyPr wrap="none" anchor="ctr">
              <a:prstTxWarp prst="textNoShape">
                <a:avLst/>
              </a:prstTxWarp>
            </a:bodyPr>
            <a:lstStyle/>
            <a:p>
              <a:endParaRPr lang="en-US"/>
            </a:p>
          </p:txBody>
        </p:sp>
      </p:grpSp>
      <p:sp>
        <p:nvSpPr>
          <p:cNvPr id="27" name="Text Box 5"/>
          <p:cNvSpPr txBox="1">
            <a:spLocks noChangeArrowheads="1"/>
          </p:cNvSpPr>
          <p:nvPr/>
        </p:nvSpPr>
        <p:spPr bwMode="auto">
          <a:xfrm>
            <a:off x="5806212" y="5003500"/>
            <a:ext cx="19050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smtClean="0">
                <a:solidFill>
                  <a:srgbClr val="99FF33"/>
                </a:solidFill>
              </a:rPr>
              <a:t>Gamma rays</a:t>
            </a:r>
            <a:endParaRPr lang="en-US" dirty="0">
              <a:solidFill>
                <a:srgbClr val="99FF33"/>
              </a:solidFill>
            </a:endParaRPr>
          </a:p>
        </p:txBody>
      </p:sp>
      <p:grpSp>
        <p:nvGrpSpPr>
          <p:cNvPr id="28" name="Group 6"/>
          <p:cNvGrpSpPr>
            <a:grpSpLocks/>
          </p:cNvGrpSpPr>
          <p:nvPr/>
        </p:nvGrpSpPr>
        <p:grpSpPr bwMode="auto">
          <a:xfrm flipV="1">
            <a:off x="5484381" y="5397817"/>
            <a:ext cx="1333500" cy="469900"/>
            <a:chOff x="1200" y="3600"/>
            <a:chExt cx="840" cy="296"/>
          </a:xfrm>
        </p:grpSpPr>
        <p:sp>
          <p:nvSpPr>
            <p:cNvPr id="29" name="Freeform 7"/>
            <p:cNvSpPr>
              <a:spLocks/>
            </p:cNvSpPr>
            <p:nvPr/>
          </p:nvSpPr>
          <p:spPr bwMode="auto">
            <a:xfrm flipH="1">
              <a:off x="1296" y="3648"/>
              <a:ext cx="744" cy="248"/>
            </a:xfrm>
            <a:custGeom>
              <a:avLst/>
              <a:gdLst>
                <a:gd name="T0" fmla="*/ 24 w 744"/>
                <a:gd name="T1" fmla="*/ 248 h 248"/>
                <a:gd name="T2" fmla="*/ 24 w 744"/>
                <a:gd name="T3" fmla="*/ 104 h 248"/>
                <a:gd name="T4" fmla="*/ 168 w 744"/>
                <a:gd name="T5" fmla="*/ 200 h 248"/>
                <a:gd name="T6" fmla="*/ 216 w 744"/>
                <a:gd name="T7" fmla="*/ 56 h 248"/>
                <a:gd name="T8" fmla="*/ 360 w 744"/>
                <a:gd name="T9" fmla="*/ 152 h 248"/>
                <a:gd name="T10" fmla="*/ 408 w 744"/>
                <a:gd name="T11" fmla="*/ 8 h 248"/>
                <a:gd name="T12" fmla="*/ 504 w 744"/>
                <a:gd name="T13" fmla="*/ 104 h 248"/>
                <a:gd name="T14" fmla="*/ 744 w 744"/>
                <a:gd name="T15" fmla="*/ 8 h 248"/>
                <a:gd name="T16" fmla="*/ 0 60000 65536"/>
                <a:gd name="T17" fmla="*/ 0 60000 65536"/>
                <a:gd name="T18" fmla="*/ 0 60000 65536"/>
                <a:gd name="T19" fmla="*/ 0 60000 65536"/>
                <a:gd name="T20" fmla="*/ 0 60000 65536"/>
                <a:gd name="T21" fmla="*/ 0 60000 65536"/>
                <a:gd name="T22" fmla="*/ 0 60000 65536"/>
                <a:gd name="T23" fmla="*/ 0 60000 65536"/>
                <a:gd name="T24" fmla="*/ 0 w 744"/>
                <a:gd name="T25" fmla="*/ 0 h 248"/>
                <a:gd name="T26" fmla="*/ 744 w 744"/>
                <a:gd name="T27" fmla="*/ 248 h 2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4" h="248">
                  <a:moveTo>
                    <a:pt x="24" y="248"/>
                  </a:moveTo>
                  <a:cubicBezTo>
                    <a:pt x="12" y="180"/>
                    <a:pt x="0" y="112"/>
                    <a:pt x="24" y="104"/>
                  </a:cubicBezTo>
                  <a:cubicBezTo>
                    <a:pt x="48" y="96"/>
                    <a:pt x="136" y="208"/>
                    <a:pt x="168" y="200"/>
                  </a:cubicBezTo>
                  <a:cubicBezTo>
                    <a:pt x="200" y="192"/>
                    <a:pt x="184" y="64"/>
                    <a:pt x="216" y="56"/>
                  </a:cubicBezTo>
                  <a:cubicBezTo>
                    <a:pt x="248" y="48"/>
                    <a:pt x="328" y="160"/>
                    <a:pt x="360" y="152"/>
                  </a:cubicBezTo>
                  <a:cubicBezTo>
                    <a:pt x="392" y="144"/>
                    <a:pt x="384" y="16"/>
                    <a:pt x="408" y="8"/>
                  </a:cubicBezTo>
                  <a:cubicBezTo>
                    <a:pt x="432" y="0"/>
                    <a:pt x="448" y="104"/>
                    <a:pt x="504" y="104"/>
                  </a:cubicBezTo>
                  <a:cubicBezTo>
                    <a:pt x="560" y="104"/>
                    <a:pt x="704" y="24"/>
                    <a:pt x="744" y="8"/>
                  </a:cubicBezTo>
                </a:path>
              </a:pathLst>
            </a:custGeom>
            <a:noFill/>
            <a:ln w="38100">
              <a:solidFill>
                <a:srgbClr val="99FF33"/>
              </a:solidFill>
              <a:round/>
              <a:headEnd/>
              <a:tailEnd/>
            </a:ln>
          </p:spPr>
          <p:txBody>
            <a:bodyPr wrap="none" anchor="ctr">
              <a:prstTxWarp prst="textNoShape">
                <a:avLst/>
              </a:prstTxWarp>
            </a:bodyPr>
            <a:lstStyle/>
            <a:p>
              <a:endParaRPr lang="en-US"/>
            </a:p>
          </p:txBody>
        </p:sp>
        <p:sp>
          <p:nvSpPr>
            <p:cNvPr id="30" name="Line 8"/>
            <p:cNvSpPr>
              <a:spLocks noChangeShapeType="1"/>
            </p:cNvSpPr>
            <p:nvPr/>
          </p:nvSpPr>
          <p:spPr bwMode="auto">
            <a:xfrm flipH="1" flipV="1">
              <a:off x="1200" y="3600"/>
              <a:ext cx="144" cy="96"/>
            </a:xfrm>
            <a:prstGeom prst="line">
              <a:avLst/>
            </a:prstGeom>
            <a:noFill/>
            <a:ln w="38100">
              <a:solidFill>
                <a:srgbClr val="99FF33"/>
              </a:solidFill>
              <a:round/>
              <a:headEnd/>
              <a:tailEnd type="triangle" w="med" len="med"/>
            </a:ln>
          </p:spPr>
          <p:txBody>
            <a:bodyPr wrap="none" anchor="ctr">
              <a:prstTxWarp prst="textNoShape">
                <a:avLst/>
              </a:prstTxWarp>
            </a:bodyPr>
            <a:lstStyle/>
            <a:p>
              <a:endParaRPr lang="en-US"/>
            </a:p>
          </p:txBody>
        </p:sp>
      </p:grpSp>
      <p:sp>
        <p:nvSpPr>
          <p:cNvPr id="5" name="Right Arrow 4"/>
          <p:cNvSpPr/>
          <p:nvPr/>
        </p:nvSpPr>
        <p:spPr>
          <a:xfrm rot="20232286">
            <a:off x="2873948" y="4074770"/>
            <a:ext cx="1370138" cy="798548"/>
          </a:xfrm>
          <a:prstGeom prst="rightArrow">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8798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Powering the Sun</a:t>
            </a:r>
            <a:endParaRPr lang="en-US" dirty="0"/>
          </a:p>
        </p:txBody>
      </p:sp>
      <p:sp>
        <p:nvSpPr>
          <p:cNvPr id="3" name="Content Placeholder 2"/>
          <p:cNvSpPr>
            <a:spLocks noGrp="1"/>
          </p:cNvSpPr>
          <p:nvPr>
            <p:ph idx="1"/>
          </p:nvPr>
        </p:nvSpPr>
        <p:spPr/>
        <p:txBody>
          <a:bodyPr/>
          <a:lstStyle/>
          <a:p>
            <a:r>
              <a:rPr lang="en-US" dirty="0" smtClean="0"/>
              <a:t>Current energy output of Sun requires 600 million tons of hydrogen fused into helium every second</a:t>
            </a:r>
          </a:p>
          <a:p>
            <a:r>
              <a:rPr lang="en-US" dirty="0" smtClean="0"/>
              <a:t>That’s a lot, but only a very tiny fraction of the total mass available</a:t>
            </a:r>
          </a:p>
          <a:p>
            <a:r>
              <a:rPr lang="en-US" dirty="0" smtClean="0"/>
              <a:t>Sun can sustain this rate of fusion for another 5 billion years</a:t>
            </a:r>
            <a:endParaRPr lang="en-US" dirty="0"/>
          </a:p>
        </p:txBody>
      </p:sp>
    </p:spTree>
    <p:extLst>
      <p:ext uri="{BB962C8B-B14F-4D97-AF65-F5344CB8AC3E}">
        <p14:creationId xmlns:p14="http://schemas.microsoft.com/office/powerpoint/2010/main" val="63629184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 of fusion in the Sun</a:t>
            </a:r>
            <a:endParaRPr lang="en-US" dirty="0"/>
          </a:p>
        </p:txBody>
      </p:sp>
      <p:sp>
        <p:nvSpPr>
          <p:cNvPr id="3" name="Content Placeholder 2"/>
          <p:cNvSpPr>
            <a:spLocks noGrp="1"/>
          </p:cNvSpPr>
          <p:nvPr>
            <p:ph idx="1"/>
          </p:nvPr>
        </p:nvSpPr>
        <p:spPr>
          <a:xfrm>
            <a:off x="457200" y="1417638"/>
            <a:ext cx="8229600" cy="4932550"/>
          </a:xfrm>
        </p:spPr>
        <p:txBody>
          <a:bodyPr>
            <a:normAutofit/>
          </a:bodyPr>
          <a:lstStyle/>
          <a:p>
            <a:r>
              <a:rPr lang="en-US" dirty="0" smtClean="0"/>
              <a:t>Light</a:t>
            </a:r>
          </a:p>
          <a:p>
            <a:pPr lvl="1"/>
            <a:r>
              <a:rPr lang="en-US" dirty="0" smtClean="0"/>
              <a:t>Gamma rays produced in the center are absorbed and re-emitted many many times before they reach the surface of the Sun, more than 10,000 years later</a:t>
            </a:r>
          </a:p>
          <a:p>
            <a:pPr lvl="1"/>
            <a:r>
              <a:rPr lang="en-US" dirty="0" smtClean="0"/>
              <a:t>As they pass through cooler outer layers blackbody spectrum shifts to lower temperatures</a:t>
            </a:r>
          </a:p>
          <a:p>
            <a:pPr lvl="1"/>
            <a:r>
              <a:rPr lang="en-US" dirty="0" smtClean="0"/>
              <a:t>We finally see visible radiation from the photosphere – this is not direct evidence of fusion</a:t>
            </a:r>
          </a:p>
          <a:p>
            <a:r>
              <a:rPr lang="en-US" b="1" dirty="0" smtClean="0"/>
              <a:t>Neutrinos</a:t>
            </a:r>
            <a:endParaRPr lang="en-US" b="1" dirty="0"/>
          </a:p>
        </p:txBody>
      </p:sp>
    </p:spTree>
    <p:extLst>
      <p:ext uri="{BB962C8B-B14F-4D97-AF65-F5344CB8AC3E}">
        <p14:creationId xmlns:p14="http://schemas.microsoft.com/office/powerpoint/2010/main" val="5024629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304800" y="304800"/>
            <a:ext cx="8382000" cy="64633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b="1" dirty="0" smtClean="0">
                <a:solidFill>
                  <a:srgbClr val="000000"/>
                </a:solidFill>
              </a:rPr>
              <a:t>Solar Neutrinos</a:t>
            </a:r>
            <a:endParaRPr lang="en-US" sz="3600" b="1" dirty="0">
              <a:solidFill>
                <a:srgbClr val="000000"/>
              </a:solidFill>
            </a:endParaRPr>
          </a:p>
        </p:txBody>
      </p:sp>
      <p:grpSp>
        <p:nvGrpSpPr>
          <p:cNvPr id="3" name="Group 2"/>
          <p:cNvGrpSpPr/>
          <p:nvPr/>
        </p:nvGrpSpPr>
        <p:grpSpPr>
          <a:xfrm>
            <a:off x="7361759" y="5288417"/>
            <a:ext cx="1447800" cy="1131332"/>
            <a:chOff x="4343400" y="1752600"/>
            <a:chExt cx="1447800" cy="1131332"/>
          </a:xfrm>
        </p:grpSpPr>
        <p:sp>
          <p:nvSpPr>
            <p:cNvPr id="51210" name="Text Box 10"/>
            <p:cNvSpPr txBox="1">
              <a:spLocks noChangeArrowheads="1"/>
            </p:cNvSpPr>
            <p:nvPr/>
          </p:nvSpPr>
          <p:spPr bwMode="auto">
            <a:xfrm>
              <a:off x="4572000" y="2514600"/>
              <a:ext cx="12192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chemeClr val="accent3">
                      <a:lumMod val="75000"/>
                    </a:schemeClr>
                  </a:solidFill>
                </a:rPr>
                <a:t>neutrino</a:t>
              </a:r>
            </a:p>
          </p:txBody>
        </p:sp>
        <p:sp>
          <p:nvSpPr>
            <p:cNvPr id="51211" name="Oval 11"/>
            <p:cNvSpPr>
              <a:spLocks noChangeArrowheads="1"/>
            </p:cNvSpPr>
            <p:nvPr/>
          </p:nvSpPr>
          <p:spPr bwMode="auto">
            <a:xfrm>
              <a:off x="4343400" y="2743200"/>
              <a:ext cx="76200" cy="76200"/>
            </a:xfrm>
            <a:prstGeom prst="ellipse">
              <a:avLst/>
            </a:prstGeom>
            <a:solidFill>
              <a:srgbClr val="CCECFF"/>
            </a:solidFill>
            <a:ln w="9525">
              <a:solidFill>
                <a:srgbClr val="663366"/>
              </a:solidFill>
              <a:round/>
              <a:headEnd/>
              <a:tailEnd/>
            </a:ln>
          </p:spPr>
          <p:txBody>
            <a:bodyPr wrap="none" anchor="ctr">
              <a:prstTxWarp prst="textNoShape">
                <a:avLst/>
              </a:prstTxWarp>
            </a:bodyPr>
            <a:lstStyle/>
            <a:p>
              <a:pPr algn="ctr"/>
              <a:endParaRPr lang="en-US">
                <a:solidFill>
                  <a:schemeClr val="hlink"/>
                </a:solidFill>
              </a:endParaRPr>
            </a:p>
          </p:txBody>
        </p:sp>
        <p:sp>
          <p:nvSpPr>
            <p:cNvPr id="51212" name="Line 12"/>
            <p:cNvSpPr>
              <a:spLocks noChangeShapeType="1"/>
            </p:cNvSpPr>
            <p:nvPr/>
          </p:nvSpPr>
          <p:spPr bwMode="auto">
            <a:xfrm flipV="1">
              <a:off x="4419600" y="1752600"/>
              <a:ext cx="1143000" cy="990600"/>
            </a:xfrm>
            <a:prstGeom prst="line">
              <a:avLst/>
            </a:prstGeom>
            <a:noFill/>
            <a:ln w="9525">
              <a:solidFill>
                <a:srgbClr val="663366"/>
              </a:solidFill>
              <a:round/>
              <a:headEnd/>
              <a:tailEnd type="triangle" w="med" len="med"/>
            </a:ln>
          </p:spPr>
          <p:txBody>
            <a:bodyPr wrap="none" anchor="ctr">
              <a:prstTxWarp prst="textNoShape">
                <a:avLst/>
              </a:prstTxWarp>
            </a:bodyPr>
            <a:lstStyle/>
            <a:p>
              <a:endParaRPr lang="en-US"/>
            </a:p>
          </p:txBody>
        </p:sp>
      </p:grpSp>
      <p:sp>
        <p:nvSpPr>
          <p:cNvPr id="2" name="TextBox 1"/>
          <p:cNvSpPr txBox="1"/>
          <p:nvPr/>
        </p:nvSpPr>
        <p:spPr>
          <a:xfrm>
            <a:off x="509814" y="1147511"/>
            <a:ext cx="8124371" cy="5016757"/>
          </a:xfrm>
          <a:prstGeom prst="rect">
            <a:avLst/>
          </a:prstGeom>
          <a:noFill/>
        </p:spPr>
        <p:txBody>
          <a:bodyPr wrap="square" rtlCol="0">
            <a:spAutoFit/>
          </a:bodyPr>
          <a:lstStyle/>
          <a:p>
            <a:r>
              <a:rPr lang="en-US" sz="3200" dirty="0" smtClean="0"/>
              <a:t>Fusion in the Sun produces a lot of neutrinos!</a:t>
            </a:r>
          </a:p>
          <a:p>
            <a:endParaRPr lang="en-US" sz="3200" dirty="0" smtClean="0"/>
          </a:p>
          <a:p>
            <a:r>
              <a:rPr lang="en-US" sz="3200" dirty="0" smtClean="0"/>
              <a:t>Flux at Earth is about 7x10</a:t>
            </a:r>
            <a:r>
              <a:rPr lang="en-US" sz="3200" baseline="30000" dirty="0" smtClean="0"/>
              <a:t>10</a:t>
            </a:r>
            <a:r>
              <a:rPr lang="en-US" sz="3200" dirty="0" smtClean="0"/>
              <a:t> neutrinos per square centimeter per second – that’s about 70 billion neutrinos passing through your little fingernail every second!</a:t>
            </a:r>
          </a:p>
          <a:p>
            <a:endParaRPr lang="en-US" sz="3200" dirty="0"/>
          </a:p>
          <a:p>
            <a:r>
              <a:rPr lang="en-US" sz="3200" dirty="0" smtClean="0"/>
              <a:t>But they interact with almost nothing and are very difficult to detect… need a very big, specialized detector.</a:t>
            </a:r>
          </a:p>
        </p:txBody>
      </p:sp>
    </p:spTree>
    <p:extLst>
      <p:ext uri="{BB962C8B-B14F-4D97-AF65-F5344CB8AC3E}">
        <p14:creationId xmlns:p14="http://schemas.microsoft.com/office/powerpoint/2010/main" val="73263172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Text Box 5"/>
          <p:cNvSpPr txBox="1">
            <a:spLocks noChangeArrowheads="1"/>
          </p:cNvSpPr>
          <p:nvPr/>
        </p:nvSpPr>
        <p:spPr bwMode="auto">
          <a:xfrm>
            <a:off x="304800" y="304800"/>
            <a:ext cx="8382000" cy="221599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b="1" dirty="0" smtClean="0">
                <a:solidFill>
                  <a:srgbClr val="4D4D73"/>
                </a:solidFill>
              </a:rPr>
              <a:t>Solar Neutrinos</a:t>
            </a:r>
          </a:p>
          <a:p>
            <a:pPr>
              <a:spcBef>
                <a:spcPct val="50000"/>
              </a:spcBef>
            </a:pPr>
            <a:r>
              <a:rPr lang="en-US" sz="3200" dirty="0" smtClean="0">
                <a:solidFill>
                  <a:srgbClr val="4D4D73"/>
                </a:solidFill>
              </a:rPr>
              <a:t>Super </a:t>
            </a:r>
            <a:r>
              <a:rPr lang="en-US" sz="3200" dirty="0" err="1" smtClean="0">
                <a:solidFill>
                  <a:srgbClr val="4D4D73"/>
                </a:solidFill>
              </a:rPr>
              <a:t>Kamionkande</a:t>
            </a:r>
            <a:r>
              <a:rPr lang="en-US" sz="3200" dirty="0" smtClean="0">
                <a:solidFill>
                  <a:srgbClr val="4D4D73"/>
                </a:solidFill>
              </a:rPr>
              <a:t> or Super K in Japan</a:t>
            </a:r>
            <a:endParaRPr lang="en-US" sz="3200" dirty="0">
              <a:solidFill>
                <a:srgbClr val="4D4D73"/>
              </a:solidFill>
            </a:endParaRPr>
          </a:p>
          <a:p>
            <a:pPr algn="ctr">
              <a:spcBef>
                <a:spcPct val="50000"/>
              </a:spcBef>
            </a:pPr>
            <a:r>
              <a:rPr lang="en-US" sz="3600" dirty="0" smtClean="0">
                <a:solidFill>
                  <a:srgbClr val="4D4D73"/>
                </a:solidFill>
              </a:rPr>
              <a:t> </a:t>
            </a:r>
            <a:endParaRPr lang="en-US" sz="3600" dirty="0">
              <a:solidFill>
                <a:srgbClr val="4D4D73"/>
              </a:solidFill>
            </a:endParaRPr>
          </a:p>
        </p:txBody>
      </p:sp>
      <p:pic>
        <p:nvPicPr>
          <p:cNvPr id="3" name="Picture 2"/>
          <p:cNvPicPr>
            <a:picLocks noChangeAspect="1"/>
          </p:cNvPicPr>
          <p:nvPr/>
        </p:nvPicPr>
        <p:blipFill>
          <a:blip r:embed="rId2"/>
          <a:stretch>
            <a:fillRect/>
          </a:stretch>
        </p:blipFill>
        <p:spPr>
          <a:xfrm>
            <a:off x="571500" y="1922085"/>
            <a:ext cx="8001000" cy="4495800"/>
          </a:xfrm>
          <a:prstGeom prst="rect">
            <a:avLst/>
          </a:prstGeom>
        </p:spPr>
      </p:pic>
    </p:spTree>
    <p:extLst>
      <p:ext uri="{BB962C8B-B14F-4D97-AF65-F5344CB8AC3E}">
        <p14:creationId xmlns:p14="http://schemas.microsoft.com/office/powerpoint/2010/main" val="263803426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Text Box 5"/>
          <p:cNvSpPr txBox="1">
            <a:spLocks noChangeArrowheads="1"/>
          </p:cNvSpPr>
          <p:nvPr/>
        </p:nvSpPr>
        <p:spPr bwMode="auto">
          <a:xfrm>
            <a:off x="304800" y="304800"/>
            <a:ext cx="8382000" cy="458587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b="1" dirty="0" smtClean="0">
                <a:solidFill>
                  <a:srgbClr val="4D4D73"/>
                </a:solidFill>
              </a:rPr>
              <a:t>Solar Neutrinos</a:t>
            </a:r>
          </a:p>
          <a:p>
            <a:pPr>
              <a:spcBef>
                <a:spcPct val="50000"/>
              </a:spcBef>
            </a:pPr>
            <a:r>
              <a:rPr lang="en-US" sz="3200" dirty="0" smtClean="0">
                <a:solidFill>
                  <a:srgbClr val="4D4D73"/>
                </a:solidFill>
              </a:rPr>
              <a:t>For many years there was a puzzle: we detected only about 1/3 of the number of neutrinos we expected to see from the Sun – the </a:t>
            </a:r>
            <a:r>
              <a:rPr lang="en-US" sz="3200" b="1" dirty="0" smtClean="0">
                <a:solidFill>
                  <a:srgbClr val="4D4D73"/>
                </a:solidFill>
              </a:rPr>
              <a:t>solar neutrino problem.</a:t>
            </a:r>
          </a:p>
          <a:p>
            <a:pPr>
              <a:spcBef>
                <a:spcPct val="50000"/>
              </a:spcBef>
            </a:pPr>
            <a:r>
              <a:rPr lang="en-US" sz="3200" dirty="0" smtClean="0">
                <a:solidFill>
                  <a:srgbClr val="4D4D73"/>
                </a:solidFill>
              </a:rPr>
              <a:t>This was a conflict between reliable experimental results and the very well understood model of the Sun.</a:t>
            </a:r>
            <a:endParaRPr lang="en-US" sz="3200" dirty="0">
              <a:solidFill>
                <a:srgbClr val="4D4D73"/>
              </a:solidFill>
            </a:endParaRPr>
          </a:p>
        </p:txBody>
      </p:sp>
    </p:spTree>
    <p:extLst>
      <p:ext uri="{BB962C8B-B14F-4D97-AF65-F5344CB8AC3E}">
        <p14:creationId xmlns:p14="http://schemas.microsoft.com/office/powerpoint/2010/main" val="149565610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Text Box 5"/>
          <p:cNvSpPr txBox="1">
            <a:spLocks noChangeArrowheads="1"/>
          </p:cNvSpPr>
          <p:nvPr/>
        </p:nvSpPr>
        <p:spPr bwMode="auto">
          <a:xfrm>
            <a:off x="304800" y="171104"/>
            <a:ext cx="8550970" cy="714041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600" b="1" dirty="0" smtClean="0">
                <a:solidFill>
                  <a:srgbClr val="4D4D73"/>
                </a:solidFill>
              </a:rPr>
              <a:t>Solar Neutrinos</a:t>
            </a:r>
          </a:p>
          <a:p>
            <a:pPr>
              <a:spcBef>
                <a:spcPct val="50000"/>
              </a:spcBef>
            </a:pPr>
            <a:r>
              <a:rPr lang="en-US" sz="3200" dirty="0" smtClean="0">
                <a:solidFill>
                  <a:srgbClr val="4D4D73"/>
                </a:solidFill>
              </a:rPr>
              <a:t>Resolution of the problem: There are 3 kinds of neutrinos – electron neutrino, </a:t>
            </a:r>
            <a:r>
              <a:rPr lang="en-US" sz="3200" dirty="0" err="1" smtClean="0">
                <a:solidFill>
                  <a:srgbClr val="4D4D73"/>
                </a:solidFill>
              </a:rPr>
              <a:t>muon</a:t>
            </a:r>
            <a:r>
              <a:rPr lang="en-US" sz="3200" dirty="0" smtClean="0">
                <a:solidFill>
                  <a:srgbClr val="4D4D73"/>
                </a:solidFill>
              </a:rPr>
              <a:t> neutrino, tau neutrino.</a:t>
            </a:r>
          </a:p>
          <a:p>
            <a:pPr>
              <a:spcBef>
                <a:spcPct val="50000"/>
              </a:spcBef>
            </a:pPr>
            <a:r>
              <a:rPr lang="en-US" sz="3200" dirty="0" smtClean="0">
                <a:solidFill>
                  <a:srgbClr val="4D4D73"/>
                </a:solidFill>
              </a:rPr>
              <a:t>The sun only produces electron neutrinos, but they can change into other kinds of neutrinos on their way to us – they “change flavor” or “oscillate.”</a:t>
            </a:r>
          </a:p>
          <a:p>
            <a:pPr>
              <a:spcBef>
                <a:spcPct val="50000"/>
              </a:spcBef>
            </a:pPr>
            <a:r>
              <a:rPr lang="en-US" sz="3200" dirty="0" smtClean="0">
                <a:solidFill>
                  <a:srgbClr val="4D4D73"/>
                </a:solidFill>
              </a:rPr>
              <a:t>These other neutrinos were not detected in early experiments, resulting in solar neutrino problem – but now we have seen them, problem is resolved!</a:t>
            </a:r>
            <a:endParaRPr lang="en-US" sz="3200" dirty="0">
              <a:solidFill>
                <a:srgbClr val="4D4D73"/>
              </a:solidFill>
            </a:endParaRPr>
          </a:p>
          <a:p>
            <a:pPr algn="ctr">
              <a:spcBef>
                <a:spcPct val="50000"/>
              </a:spcBef>
            </a:pPr>
            <a:r>
              <a:rPr lang="en-US" sz="3600" dirty="0" smtClean="0">
                <a:solidFill>
                  <a:srgbClr val="4D4D73"/>
                </a:solidFill>
              </a:rPr>
              <a:t> </a:t>
            </a:r>
            <a:endParaRPr lang="en-US" sz="3600" dirty="0">
              <a:solidFill>
                <a:srgbClr val="4D4D73"/>
              </a:solidFill>
            </a:endParaRPr>
          </a:p>
        </p:txBody>
      </p:sp>
    </p:spTree>
    <p:extLst>
      <p:ext uri="{BB962C8B-B14F-4D97-AF65-F5344CB8AC3E}">
        <p14:creationId xmlns:p14="http://schemas.microsoft.com/office/powerpoint/2010/main" val="102555807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882" y="-223442"/>
            <a:ext cx="8561294" cy="1481868"/>
          </a:xfrm>
        </p:spPr>
        <p:txBody>
          <a:bodyPr>
            <a:normAutofit/>
          </a:bodyPr>
          <a:lstStyle/>
          <a:p>
            <a:r>
              <a:rPr lang="en-US" dirty="0" smtClean="0"/>
              <a:t>How is energy generated in the Sun?</a:t>
            </a:r>
            <a:endParaRPr lang="en-US" dirty="0"/>
          </a:p>
        </p:txBody>
      </p:sp>
      <p:pic>
        <p:nvPicPr>
          <p:cNvPr id="5" name="Picture 4"/>
          <p:cNvPicPr>
            <a:picLocks noChangeAspect="1"/>
          </p:cNvPicPr>
          <p:nvPr/>
        </p:nvPicPr>
        <p:blipFill>
          <a:blip r:embed="rId2"/>
          <a:stretch>
            <a:fillRect/>
          </a:stretch>
        </p:blipFill>
        <p:spPr>
          <a:xfrm>
            <a:off x="941761" y="1419718"/>
            <a:ext cx="1220575" cy="913688"/>
          </a:xfrm>
          <a:prstGeom prst="rect">
            <a:avLst/>
          </a:prstGeom>
        </p:spPr>
      </p:pic>
      <p:sp>
        <p:nvSpPr>
          <p:cNvPr id="6" name="TextBox 5"/>
          <p:cNvSpPr txBox="1"/>
          <p:nvPr/>
        </p:nvSpPr>
        <p:spPr>
          <a:xfrm>
            <a:off x="2456223" y="1586838"/>
            <a:ext cx="6525755" cy="584776"/>
          </a:xfrm>
          <a:prstGeom prst="rect">
            <a:avLst/>
          </a:prstGeom>
          <a:noFill/>
        </p:spPr>
        <p:txBody>
          <a:bodyPr wrap="square" rtlCol="0">
            <a:spAutoFit/>
          </a:bodyPr>
          <a:lstStyle/>
          <a:p>
            <a:r>
              <a:rPr lang="en-US" sz="3200" dirty="0" smtClean="0"/>
              <a:t>Gravitational collapse</a:t>
            </a:r>
            <a:endParaRPr lang="en-US" sz="3200" dirty="0"/>
          </a:p>
        </p:txBody>
      </p:sp>
      <p:pic>
        <p:nvPicPr>
          <p:cNvPr id="8" name="Picture 7"/>
          <p:cNvPicPr>
            <a:picLocks noChangeAspect="1"/>
          </p:cNvPicPr>
          <p:nvPr/>
        </p:nvPicPr>
        <p:blipFill>
          <a:blip r:embed="rId3"/>
          <a:stretch>
            <a:fillRect/>
          </a:stretch>
        </p:blipFill>
        <p:spPr>
          <a:xfrm>
            <a:off x="941761" y="2686553"/>
            <a:ext cx="1221983" cy="910360"/>
          </a:xfrm>
          <a:prstGeom prst="rect">
            <a:avLst/>
          </a:prstGeom>
        </p:spPr>
      </p:pic>
      <p:sp>
        <p:nvSpPr>
          <p:cNvPr id="9" name="TextBox 8"/>
          <p:cNvSpPr txBox="1"/>
          <p:nvPr/>
        </p:nvSpPr>
        <p:spPr>
          <a:xfrm>
            <a:off x="2456223" y="2782497"/>
            <a:ext cx="6711471" cy="584776"/>
          </a:xfrm>
          <a:prstGeom prst="rect">
            <a:avLst/>
          </a:prstGeom>
          <a:noFill/>
        </p:spPr>
        <p:txBody>
          <a:bodyPr wrap="square" rtlCol="0">
            <a:spAutoFit/>
          </a:bodyPr>
          <a:lstStyle/>
          <a:p>
            <a:r>
              <a:rPr lang="en-US" sz="3200" dirty="0" smtClean="0"/>
              <a:t>Nuclear fission</a:t>
            </a:r>
            <a:endParaRPr lang="en-US" sz="3200" dirty="0"/>
          </a:p>
        </p:txBody>
      </p:sp>
      <p:pic>
        <p:nvPicPr>
          <p:cNvPr id="11" name="Picture 10"/>
          <p:cNvPicPr>
            <a:picLocks noChangeAspect="1"/>
          </p:cNvPicPr>
          <p:nvPr/>
        </p:nvPicPr>
        <p:blipFill>
          <a:blip r:embed="rId4"/>
          <a:stretch>
            <a:fillRect/>
          </a:stretch>
        </p:blipFill>
        <p:spPr>
          <a:xfrm>
            <a:off x="941761" y="4060959"/>
            <a:ext cx="1225431" cy="905906"/>
          </a:xfrm>
          <a:prstGeom prst="rect">
            <a:avLst/>
          </a:prstGeom>
        </p:spPr>
      </p:pic>
      <p:sp>
        <p:nvSpPr>
          <p:cNvPr id="12" name="TextBox 11"/>
          <p:cNvSpPr txBox="1"/>
          <p:nvPr/>
        </p:nvSpPr>
        <p:spPr>
          <a:xfrm>
            <a:off x="2456223" y="4265105"/>
            <a:ext cx="6936365" cy="584776"/>
          </a:xfrm>
          <a:prstGeom prst="rect">
            <a:avLst/>
          </a:prstGeom>
          <a:noFill/>
        </p:spPr>
        <p:txBody>
          <a:bodyPr wrap="square" rtlCol="0">
            <a:spAutoFit/>
          </a:bodyPr>
          <a:lstStyle/>
          <a:p>
            <a:r>
              <a:rPr lang="en-US" sz="3200" dirty="0" smtClean="0"/>
              <a:t>Nuclear fusion</a:t>
            </a:r>
            <a:endParaRPr lang="en-US" sz="3200" dirty="0"/>
          </a:p>
        </p:txBody>
      </p:sp>
      <p:pic>
        <p:nvPicPr>
          <p:cNvPr id="10" name="Picture 9"/>
          <p:cNvPicPr>
            <a:picLocks noChangeAspect="1"/>
          </p:cNvPicPr>
          <p:nvPr/>
        </p:nvPicPr>
        <p:blipFill>
          <a:blip r:embed="rId5"/>
          <a:stretch>
            <a:fillRect/>
          </a:stretch>
        </p:blipFill>
        <p:spPr>
          <a:xfrm>
            <a:off x="946617" y="5347931"/>
            <a:ext cx="1220575" cy="907517"/>
          </a:xfrm>
          <a:prstGeom prst="rect">
            <a:avLst/>
          </a:prstGeom>
        </p:spPr>
      </p:pic>
      <p:sp>
        <p:nvSpPr>
          <p:cNvPr id="13" name="TextBox 12"/>
          <p:cNvSpPr txBox="1"/>
          <p:nvPr/>
        </p:nvSpPr>
        <p:spPr>
          <a:xfrm>
            <a:off x="2456223" y="5487044"/>
            <a:ext cx="6936365" cy="584776"/>
          </a:xfrm>
          <a:prstGeom prst="rect">
            <a:avLst/>
          </a:prstGeom>
          <a:noFill/>
        </p:spPr>
        <p:txBody>
          <a:bodyPr wrap="square" rtlCol="0">
            <a:spAutoFit/>
          </a:bodyPr>
          <a:lstStyle/>
          <a:p>
            <a:r>
              <a:rPr lang="en-US" sz="3200" dirty="0" smtClean="0"/>
              <a:t>Solar wind power</a:t>
            </a:r>
            <a:endParaRPr lang="en-US" sz="3200" dirty="0"/>
          </a:p>
        </p:txBody>
      </p:sp>
    </p:spTree>
    <p:extLst>
      <p:ext uri="{BB962C8B-B14F-4D97-AF65-F5344CB8AC3E}">
        <p14:creationId xmlns:p14="http://schemas.microsoft.com/office/powerpoint/2010/main" val="370517129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882" y="-223442"/>
            <a:ext cx="8561294" cy="1481868"/>
          </a:xfrm>
        </p:spPr>
        <p:txBody>
          <a:bodyPr>
            <a:normAutofit/>
          </a:bodyPr>
          <a:lstStyle/>
          <a:p>
            <a:r>
              <a:rPr lang="en-US" dirty="0" smtClean="0"/>
              <a:t>How is energy generated in the Sun?</a:t>
            </a:r>
            <a:endParaRPr lang="en-US" dirty="0"/>
          </a:p>
        </p:txBody>
      </p:sp>
      <p:pic>
        <p:nvPicPr>
          <p:cNvPr id="5" name="Picture 4"/>
          <p:cNvPicPr>
            <a:picLocks noChangeAspect="1"/>
          </p:cNvPicPr>
          <p:nvPr/>
        </p:nvPicPr>
        <p:blipFill>
          <a:blip r:embed="rId2"/>
          <a:stretch>
            <a:fillRect/>
          </a:stretch>
        </p:blipFill>
        <p:spPr>
          <a:xfrm>
            <a:off x="941761" y="1419718"/>
            <a:ext cx="1220575" cy="913688"/>
          </a:xfrm>
          <a:prstGeom prst="rect">
            <a:avLst/>
          </a:prstGeom>
        </p:spPr>
      </p:pic>
      <p:sp>
        <p:nvSpPr>
          <p:cNvPr id="6" name="TextBox 5"/>
          <p:cNvSpPr txBox="1"/>
          <p:nvPr/>
        </p:nvSpPr>
        <p:spPr>
          <a:xfrm>
            <a:off x="2456223" y="1586838"/>
            <a:ext cx="6525755" cy="584776"/>
          </a:xfrm>
          <a:prstGeom prst="rect">
            <a:avLst/>
          </a:prstGeom>
          <a:noFill/>
        </p:spPr>
        <p:txBody>
          <a:bodyPr wrap="square" rtlCol="0">
            <a:spAutoFit/>
          </a:bodyPr>
          <a:lstStyle/>
          <a:p>
            <a:r>
              <a:rPr lang="en-US" sz="3200" dirty="0" smtClean="0"/>
              <a:t>Gravitational collapse</a:t>
            </a:r>
            <a:endParaRPr lang="en-US" sz="3200" dirty="0"/>
          </a:p>
        </p:txBody>
      </p:sp>
      <p:pic>
        <p:nvPicPr>
          <p:cNvPr id="8" name="Picture 7"/>
          <p:cNvPicPr>
            <a:picLocks noChangeAspect="1"/>
          </p:cNvPicPr>
          <p:nvPr/>
        </p:nvPicPr>
        <p:blipFill>
          <a:blip r:embed="rId3"/>
          <a:stretch>
            <a:fillRect/>
          </a:stretch>
        </p:blipFill>
        <p:spPr>
          <a:xfrm>
            <a:off x="941761" y="2686553"/>
            <a:ext cx="1221983" cy="910360"/>
          </a:xfrm>
          <a:prstGeom prst="rect">
            <a:avLst/>
          </a:prstGeom>
        </p:spPr>
      </p:pic>
      <p:sp>
        <p:nvSpPr>
          <p:cNvPr id="9" name="TextBox 8"/>
          <p:cNvSpPr txBox="1"/>
          <p:nvPr/>
        </p:nvSpPr>
        <p:spPr>
          <a:xfrm>
            <a:off x="2456223" y="2782497"/>
            <a:ext cx="6711471" cy="584776"/>
          </a:xfrm>
          <a:prstGeom prst="rect">
            <a:avLst/>
          </a:prstGeom>
          <a:noFill/>
        </p:spPr>
        <p:txBody>
          <a:bodyPr wrap="square" rtlCol="0">
            <a:spAutoFit/>
          </a:bodyPr>
          <a:lstStyle/>
          <a:p>
            <a:r>
              <a:rPr lang="en-US" sz="3200" dirty="0" smtClean="0"/>
              <a:t>Nuclear fission</a:t>
            </a:r>
            <a:endParaRPr lang="en-US" sz="3200" dirty="0"/>
          </a:p>
        </p:txBody>
      </p:sp>
      <p:pic>
        <p:nvPicPr>
          <p:cNvPr id="11" name="Picture 10"/>
          <p:cNvPicPr>
            <a:picLocks noChangeAspect="1"/>
          </p:cNvPicPr>
          <p:nvPr/>
        </p:nvPicPr>
        <p:blipFill>
          <a:blip r:embed="rId4"/>
          <a:stretch>
            <a:fillRect/>
          </a:stretch>
        </p:blipFill>
        <p:spPr>
          <a:xfrm>
            <a:off x="941761" y="4060959"/>
            <a:ext cx="1225431" cy="905906"/>
          </a:xfrm>
          <a:prstGeom prst="rect">
            <a:avLst/>
          </a:prstGeom>
        </p:spPr>
      </p:pic>
      <p:sp>
        <p:nvSpPr>
          <p:cNvPr id="12" name="TextBox 11"/>
          <p:cNvSpPr txBox="1"/>
          <p:nvPr/>
        </p:nvSpPr>
        <p:spPr>
          <a:xfrm>
            <a:off x="2456223" y="4265105"/>
            <a:ext cx="6936365" cy="584776"/>
          </a:xfrm>
          <a:prstGeom prst="rect">
            <a:avLst/>
          </a:prstGeom>
          <a:noFill/>
        </p:spPr>
        <p:txBody>
          <a:bodyPr wrap="square" rtlCol="0">
            <a:spAutoFit/>
          </a:bodyPr>
          <a:lstStyle/>
          <a:p>
            <a:r>
              <a:rPr lang="en-US" sz="3200" dirty="0" smtClean="0"/>
              <a:t>Nuclear fusion</a:t>
            </a:r>
            <a:endParaRPr lang="en-US" sz="3200" dirty="0"/>
          </a:p>
        </p:txBody>
      </p:sp>
      <p:pic>
        <p:nvPicPr>
          <p:cNvPr id="10" name="Picture 9"/>
          <p:cNvPicPr>
            <a:picLocks noChangeAspect="1"/>
          </p:cNvPicPr>
          <p:nvPr/>
        </p:nvPicPr>
        <p:blipFill>
          <a:blip r:embed="rId5"/>
          <a:stretch>
            <a:fillRect/>
          </a:stretch>
        </p:blipFill>
        <p:spPr>
          <a:xfrm>
            <a:off x="946617" y="5347931"/>
            <a:ext cx="1220575" cy="907517"/>
          </a:xfrm>
          <a:prstGeom prst="rect">
            <a:avLst/>
          </a:prstGeom>
        </p:spPr>
      </p:pic>
      <p:sp>
        <p:nvSpPr>
          <p:cNvPr id="13" name="TextBox 12"/>
          <p:cNvSpPr txBox="1"/>
          <p:nvPr/>
        </p:nvSpPr>
        <p:spPr>
          <a:xfrm>
            <a:off x="2456223" y="5487044"/>
            <a:ext cx="6936365" cy="584776"/>
          </a:xfrm>
          <a:prstGeom prst="rect">
            <a:avLst/>
          </a:prstGeom>
          <a:noFill/>
        </p:spPr>
        <p:txBody>
          <a:bodyPr wrap="square" rtlCol="0">
            <a:spAutoFit/>
          </a:bodyPr>
          <a:lstStyle/>
          <a:p>
            <a:r>
              <a:rPr lang="en-US" sz="3200" dirty="0" smtClean="0"/>
              <a:t>Solar wind power</a:t>
            </a:r>
            <a:endParaRPr lang="en-US" sz="3200" dirty="0"/>
          </a:p>
        </p:txBody>
      </p:sp>
      <p:sp>
        <p:nvSpPr>
          <p:cNvPr id="14" name="Oval 13"/>
          <p:cNvSpPr/>
          <p:nvPr/>
        </p:nvSpPr>
        <p:spPr>
          <a:xfrm>
            <a:off x="2162336" y="3977432"/>
            <a:ext cx="3428998" cy="1091761"/>
          </a:xfrm>
          <a:prstGeom prst="ellipse">
            <a:avLst/>
          </a:prstGeom>
          <a:noFill/>
          <a:ln w="101600">
            <a:solidFill>
              <a:srgbClr val="FADE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56498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mazing Solar Videos - The Sun Song [SaveYouTube.com].mp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38137" y="439784"/>
            <a:ext cx="8180829" cy="6135622"/>
          </a:xfrm>
          <a:prstGeom prst="rect">
            <a:avLst/>
          </a:prstGeom>
        </p:spPr>
      </p:pic>
    </p:spTree>
    <p:extLst>
      <p:ext uri="{BB962C8B-B14F-4D97-AF65-F5344CB8AC3E}">
        <p14:creationId xmlns:p14="http://schemas.microsoft.com/office/powerpoint/2010/main" val="14940142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2405F"/>
        </a:solidFill>
        <a:effectLst/>
      </p:bgPr>
    </p:bg>
    <p:spTree>
      <p:nvGrpSpPr>
        <p:cNvPr id="1" name=""/>
        <p:cNvGrpSpPr/>
        <p:nvPr/>
      </p:nvGrpSpPr>
      <p:grpSpPr>
        <a:xfrm>
          <a:off x="0" y="0"/>
          <a:ext cx="0" cy="0"/>
          <a:chOff x="0" y="0"/>
          <a:chExt cx="0" cy="0"/>
        </a:xfrm>
      </p:grpSpPr>
      <p:pic>
        <p:nvPicPr>
          <p:cNvPr id="25602" name="Picture 2" descr=" 0714e.jpg                                                      0002EB4BCasper                         BA5763D6:"/>
          <p:cNvPicPr>
            <a:picLocks noChangeAspect="1" noChangeArrowheads="1"/>
          </p:cNvPicPr>
          <p:nvPr/>
        </p:nvPicPr>
        <p:blipFill rotWithShape="1">
          <a:blip r:embed="rId3"/>
          <a:srcRect r="47863" b="5355"/>
          <a:stretch/>
        </p:blipFill>
        <p:spPr bwMode="auto">
          <a:xfrm>
            <a:off x="426523" y="1640668"/>
            <a:ext cx="5002290" cy="3813357"/>
          </a:xfrm>
          <a:prstGeom prst="rect">
            <a:avLst/>
          </a:prstGeom>
          <a:noFill/>
          <a:ln w="9525">
            <a:noFill/>
            <a:miter lim="800000"/>
            <a:headEnd/>
            <a:tailEnd/>
          </a:ln>
        </p:spPr>
      </p:pic>
      <p:pic>
        <p:nvPicPr>
          <p:cNvPr id="4" name="Picture 2" descr=" 0714e.jpg                                                      0002EB4BCasper                         BA5763D6:"/>
          <p:cNvPicPr>
            <a:picLocks noChangeAspect="1" noChangeArrowheads="1"/>
          </p:cNvPicPr>
          <p:nvPr/>
        </p:nvPicPr>
        <p:blipFill rotWithShape="1">
          <a:blip r:embed="rId3"/>
          <a:srcRect l="61298" t="6246" b="47690"/>
          <a:stretch/>
        </p:blipFill>
        <p:spPr bwMode="auto">
          <a:xfrm>
            <a:off x="5242041" y="756568"/>
            <a:ext cx="3537694" cy="1768199"/>
          </a:xfrm>
          <a:prstGeom prst="roundRect">
            <a:avLst/>
          </a:prstGeom>
          <a:noFill/>
          <a:ln w="9525">
            <a:noFill/>
            <a:miter lim="800000"/>
            <a:headEnd/>
            <a:tailEnd/>
          </a:ln>
        </p:spPr>
      </p:pic>
    </p:spTree>
    <p:extLst>
      <p:ext uri="{BB962C8B-B14F-4D97-AF65-F5344CB8AC3E}">
        <p14:creationId xmlns:p14="http://schemas.microsoft.com/office/powerpoint/2010/main" val="1139038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99610" y="0"/>
            <a:ext cx="9044389" cy="3581400"/>
          </a:xfrm>
        </p:spPr>
        <p:txBody>
          <a:bodyPr>
            <a:normAutofit/>
          </a:bodyPr>
          <a:lstStyle/>
          <a:p>
            <a:pPr marL="0" indent="0">
              <a:buClr>
                <a:srgbClr val="A50021"/>
              </a:buClr>
              <a:buNone/>
            </a:pPr>
            <a:r>
              <a:rPr lang="en-US" dirty="0"/>
              <a:t>The direction of the Sun’s magnetic field changes with a </a:t>
            </a:r>
            <a:r>
              <a:rPr lang="en-US" dirty="0">
                <a:solidFill>
                  <a:srgbClr val="A50021"/>
                </a:solidFill>
              </a:rPr>
              <a:t>22-year cycle</a:t>
            </a:r>
            <a:r>
              <a:rPr lang="en-US" dirty="0"/>
              <a:t>, as if it were a rotating magnet.  North and south magnetic poles exchange positions every 11 </a:t>
            </a:r>
            <a:r>
              <a:rPr lang="en-US" dirty="0" smtClean="0"/>
              <a:t>years.</a:t>
            </a:r>
            <a:endParaRPr lang="en-US" dirty="0"/>
          </a:p>
          <a:p>
            <a:pPr marL="0" indent="0">
              <a:buClr>
                <a:srgbClr val="A50021"/>
              </a:buClr>
              <a:buNone/>
            </a:pPr>
            <a:r>
              <a:rPr lang="en-US" dirty="0"/>
              <a:t>Sunspots follow this cycle, with the largest number of sunspots (sunspot maxima) occurring </a:t>
            </a:r>
            <a:r>
              <a:rPr lang="en-US" b="1" dirty="0"/>
              <a:t>every 11 years</a:t>
            </a:r>
            <a:r>
              <a:rPr lang="en-US" dirty="0"/>
              <a:t>.  </a:t>
            </a:r>
          </a:p>
          <a:p>
            <a:pPr>
              <a:buClr>
                <a:srgbClr val="A50021"/>
              </a:buClr>
              <a:buFontTx/>
              <a:buChar char=""/>
            </a:pPr>
            <a:endParaRPr lang="en-US" dirty="0"/>
          </a:p>
          <a:p>
            <a:endParaRPr lang="en-US" dirty="0"/>
          </a:p>
        </p:txBody>
      </p:sp>
      <p:grpSp>
        <p:nvGrpSpPr>
          <p:cNvPr id="2" name="Group 7"/>
          <p:cNvGrpSpPr>
            <a:grpSpLocks/>
          </p:cNvGrpSpPr>
          <p:nvPr/>
        </p:nvGrpSpPr>
        <p:grpSpPr bwMode="auto">
          <a:xfrm>
            <a:off x="391055" y="3320402"/>
            <a:ext cx="8305800" cy="3251200"/>
            <a:chOff x="288" y="2272"/>
            <a:chExt cx="5232" cy="2048"/>
          </a:xfrm>
        </p:grpSpPr>
        <p:pic>
          <p:nvPicPr>
            <p:cNvPr id="27652" name="Picture 4" descr="D:\ART\CH18\F18_18.JPG"/>
            <p:cNvPicPr>
              <a:picLocks noChangeAspect="1" noChangeArrowheads="1"/>
            </p:cNvPicPr>
            <p:nvPr/>
          </p:nvPicPr>
          <p:blipFill>
            <a:blip r:embed="rId2"/>
            <a:srcRect/>
            <a:stretch>
              <a:fillRect/>
            </a:stretch>
          </p:blipFill>
          <p:spPr bwMode="auto">
            <a:xfrm>
              <a:off x="288" y="2272"/>
              <a:ext cx="5057" cy="2048"/>
            </a:xfrm>
            <a:prstGeom prst="rect">
              <a:avLst/>
            </a:prstGeom>
            <a:noFill/>
            <a:ln w="9525">
              <a:noFill/>
              <a:miter lim="800000"/>
              <a:headEnd/>
              <a:tailEnd/>
            </a:ln>
          </p:spPr>
        </p:pic>
        <p:sp>
          <p:nvSpPr>
            <p:cNvPr id="27653" name="Freeform 6"/>
            <p:cNvSpPr>
              <a:spLocks/>
            </p:cNvSpPr>
            <p:nvPr/>
          </p:nvSpPr>
          <p:spPr bwMode="auto">
            <a:xfrm>
              <a:off x="5328" y="3360"/>
              <a:ext cx="192" cy="496"/>
            </a:xfrm>
            <a:custGeom>
              <a:avLst/>
              <a:gdLst>
                <a:gd name="T0" fmla="*/ 0 w 192"/>
                <a:gd name="T1" fmla="*/ 144 h 496"/>
                <a:gd name="T2" fmla="*/ 48 w 192"/>
                <a:gd name="T3" fmla="*/ 384 h 496"/>
                <a:gd name="T4" fmla="*/ 96 w 192"/>
                <a:gd name="T5" fmla="*/ 432 h 496"/>
                <a:gd name="T6" fmla="*/ 192 w 192"/>
                <a:gd name="T7" fmla="*/ 0 h 496"/>
                <a:gd name="T8" fmla="*/ 0 60000 65536"/>
                <a:gd name="T9" fmla="*/ 0 60000 65536"/>
                <a:gd name="T10" fmla="*/ 0 60000 65536"/>
                <a:gd name="T11" fmla="*/ 0 60000 65536"/>
                <a:gd name="T12" fmla="*/ 0 w 192"/>
                <a:gd name="T13" fmla="*/ 0 h 496"/>
                <a:gd name="T14" fmla="*/ 192 w 192"/>
                <a:gd name="T15" fmla="*/ 496 h 496"/>
              </a:gdLst>
              <a:ahLst/>
              <a:cxnLst>
                <a:cxn ang="T8">
                  <a:pos x="T0" y="T1"/>
                </a:cxn>
                <a:cxn ang="T9">
                  <a:pos x="T2" y="T3"/>
                </a:cxn>
                <a:cxn ang="T10">
                  <a:pos x="T4" y="T5"/>
                </a:cxn>
                <a:cxn ang="T11">
                  <a:pos x="T6" y="T7"/>
                </a:cxn>
              </a:cxnLst>
              <a:rect l="T12" t="T13" r="T14" b="T15"/>
              <a:pathLst>
                <a:path w="192" h="496">
                  <a:moveTo>
                    <a:pt x="0" y="144"/>
                  </a:moveTo>
                  <a:cubicBezTo>
                    <a:pt x="16" y="240"/>
                    <a:pt x="32" y="336"/>
                    <a:pt x="48" y="384"/>
                  </a:cubicBezTo>
                  <a:cubicBezTo>
                    <a:pt x="64" y="432"/>
                    <a:pt x="72" y="496"/>
                    <a:pt x="96" y="432"/>
                  </a:cubicBezTo>
                  <a:cubicBezTo>
                    <a:pt x="120" y="368"/>
                    <a:pt x="176" y="72"/>
                    <a:pt x="192" y="0"/>
                  </a:cubicBezTo>
                </a:path>
              </a:pathLst>
            </a:custGeom>
            <a:noFill/>
            <a:ln w="28575">
              <a:solidFill>
                <a:srgbClr val="A50021"/>
              </a:solidFill>
              <a:round/>
              <a:headEnd/>
              <a:tailEnd/>
            </a:ln>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1819001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676851" y="0"/>
            <a:ext cx="7919176" cy="1471172"/>
          </a:xfrm>
          <a:prstGeom prst="rect">
            <a:avLst/>
          </a:prstGeom>
          <a:noFill/>
          <a:ln w="9525">
            <a:noFill/>
            <a:miter lim="800000"/>
            <a:headEnd/>
            <a:tailEnd/>
          </a:ln>
        </p:spPr>
        <p:txBody>
          <a:bodyPr wrap="square">
            <a:prstTxWarp prst="textNoShape">
              <a:avLst/>
            </a:prstTxWarp>
            <a:spAutoFit/>
          </a:bodyPr>
          <a:lstStyle/>
          <a:p>
            <a:pPr algn="ctr">
              <a:spcBef>
                <a:spcPct val="20000"/>
              </a:spcBef>
            </a:pPr>
            <a:r>
              <a:rPr lang="en-US" sz="2800" b="1" dirty="0">
                <a:solidFill>
                  <a:srgbClr val="000000"/>
                </a:solidFill>
              </a:rPr>
              <a:t>The 11 Year Sunspot </a:t>
            </a:r>
            <a:r>
              <a:rPr lang="en-US" sz="2800" b="1" dirty="0" smtClean="0">
                <a:solidFill>
                  <a:srgbClr val="000000"/>
                </a:solidFill>
              </a:rPr>
              <a:t>Cycle</a:t>
            </a:r>
          </a:p>
          <a:p>
            <a:pPr>
              <a:spcBef>
                <a:spcPct val="20000"/>
              </a:spcBef>
            </a:pPr>
            <a:r>
              <a:rPr lang="en-US" sz="2800" b="1" dirty="0">
                <a:solidFill>
                  <a:srgbClr val="000000"/>
                </a:solidFill>
              </a:rPr>
              <a:t>X</a:t>
            </a:r>
            <a:r>
              <a:rPr lang="en-US" sz="2800" b="1" dirty="0" smtClean="0">
                <a:solidFill>
                  <a:srgbClr val="000000"/>
                </a:solidFill>
              </a:rPr>
              <a:t>-</a:t>
            </a:r>
            <a:r>
              <a:rPr lang="en-US" sz="2800" b="1" dirty="0">
                <a:solidFill>
                  <a:srgbClr val="000000"/>
                </a:solidFill>
              </a:rPr>
              <a:t>ray </a:t>
            </a:r>
            <a:r>
              <a:rPr lang="en-US" sz="2800" b="1" dirty="0" smtClean="0">
                <a:solidFill>
                  <a:srgbClr val="000000"/>
                </a:solidFill>
              </a:rPr>
              <a:t>photos </a:t>
            </a:r>
            <a:r>
              <a:rPr lang="en-US" sz="2800" b="1" dirty="0">
                <a:solidFill>
                  <a:srgbClr val="000000"/>
                </a:solidFill>
              </a:rPr>
              <a:t>of the </a:t>
            </a:r>
            <a:r>
              <a:rPr lang="en-US" sz="2800" b="1" dirty="0" smtClean="0">
                <a:solidFill>
                  <a:srgbClr val="000000"/>
                </a:solidFill>
              </a:rPr>
              <a:t>Sun from the </a:t>
            </a:r>
            <a:r>
              <a:rPr lang="en-US" sz="2800" b="1" dirty="0" err="1" smtClean="0">
                <a:solidFill>
                  <a:srgbClr val="000000"/>
                </a:solidFill>
              </a:rPr>
              <a:t>Yohkoh</a:t>
            </a:r>
            <a:r>
              <a:rPr lang="en-US" sz="2800" b="1" dirty="0" smtClean="0">
                <a:solidFill>
                  <a:srgbClr val="000000"/>
                </a:solidFill>
              </a:rPr>
              <a:t> </a:t>
            </a:r>
            <a:r>
              <a:rPr lang="en-US" sz="2800" b="1" dirty="0" err="1" smtClean="0">
                <a:solidFill>
                  <a:srgbClr val="000000"/>
                </a:solidFill>
              </a:rPr>
              <a:t>spacecract</a:t>
            </a:r>
            <a:r>
              <a:rPr lang="en-US" sz="2800" b="1" dirty="0" smtClean="0">
                <a:solidFill>
                  <a:srgbClr val="000000"/>
                </a:solidFill>
              </a:rPr>
              <a:t>  </a:t>
            </a:r>
            <a:r>
              <a:rPr lang="en-US" sz="2800" b="1" dirty="0">
                <a:solidFill>
                  <a:srgbClr val="000000"/>
                </a:solidFill>
              </a:rPr>
              <a:t>for half a </a:t>
            </a:r>
            <a:r>
              <a:rPr lang="en-US" sz="2800" b="1" dirty="0" smtClean="0">
                <a:solidFill>
                  <a:srgbClr val="000000"/>
                </a:solidFill>
              </a:rPr>
              <a:t>cycle, maximum </a:t>
            </a:r>
            <a:r>
              <a:rPr lang="en-US" sz="2800" b="1" dirty="0">
                <a:solidFill>
                  <a:srgbClr val="000000"/>
                </a:solidFill>
              </a:rPr>
              <a:t>to </a:t>
            </a:r>
            <a:r>
              <a:rPr lang="en-US" sz="2800" b="1" dirty="0" smtClean="0">
                <a:solidFill>
                  <a:srgbClr val="000000"/>
                </a:solidFill>
              </a:rPr>
              <a:t>minimum</a:t>
            </a:r>
            <a:endParaRPr lang="en-US" sz="2800" dirty="0">
              <a:solidFill>
                <a:srgbClr val="000000"/>
              </a:solidFill>
            </a:endParaRPr>
          </a:p>
        </p:txBody>
      </p:sp>
      <p:sp>
        <p:nvSpPr>
          <p:cNvPr id="29700" name="Text Box 7"/>
          <p:cNvSpPr txBox="1">
            <a:spLocks noChangeArrowheads="1"/>
          </p:cNvSpPr>
          <p:nvPr/>
        </p:nvSpPr>
        <p:spPr bwMode="auto">
          <a:xfrm>
            <a:off x="676851" y="1602374"/>
            <a:ext cx="2286000" cy="369332"/>
          </a:xfrm>
          <a:prstGeom prst="rect">
            <a:avLst/>
          </a:prstGeom>
          <a:noFill/>
          <a:ln w="9525">
            <a:noFill/>
            <a:miter lim="800000"/>
            <a:headEnd/>
            <a:tailEnd/>
          </a:ln>
        </p:spPr>
        <p:txBody>
          <a:bodyPr>
            <a:prstTxWarp prst="textNoShape">
              <a:avLst/>
            </a:prstTxWarp>
            <a:spAutoFit/>
          </a:bodyPr>
          <a:lstStyle/>
          <a:p>
            <a:r>
              <a:rPr lang="en-US" dirty="0"/>
              <a:t>solar maximum</a:t>
            </a:r>
          </a:p>
        </p:txBody>
      </p:sp>
      <p:sp>
        <p:nvSpPr>
          <p:cNvPr id="29701" name="Line 8"/>
          <p:cNvSpPr>
            <a:spLocks noChangeShapeType="1"/>
          </p:cNvSpPr>
          <p:nvPr/>
        </p:nvSpPr>
        <p:spPr bwMode="auto">
          <a:xfrm>
            <a:off x="1630097" y="1998705"/>
            <a:ext cx="46038" cy="381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9702" name="Text Box 9"/>
          <p:cNvSpPr txBox="1">
            <a:spLocks noChangeArrowheads="1"/>
          </p:cNvSpPr>
          <p:nvPr/>
        </p:nvSpPr>
        <p:spPr bwMode="auto">
          <a:xfrm>
            <a:off x="7030310" y="1630140"/>
            <a:ext cx="1565716" cy="369332"/>
          </a:xfrm>
          <a:prstGeom prst="rect">
            <a:avLst/>
          </a:prstGeom>
          <a:noFill/>
          <a:ln w="9525">
            <a:noFill/>
            <a:miter lim="800000"/>
            <a:headEnd/>
            <a:tailEnd/>
          </a:ln>
        </p:spPr>
        <p:txBody>
          <a:bodyPr wrap="none">
            <a:prstTxWarp prst="textNoShape">
              <a:avLst/>
            </a:prstTxWarp>
            <a:spAutoFit/>
          </a:bodyPr>
          <a:lstStyle/>
          <a:p>
            <a:r>
              <a:rPr lang="en-US" dirty="0">
                <a:solidFill>
                  <a:srgbClr val="000000"/>
                </a:solidFill>
              </a:rPr>
              <a:t>near minimum</a:t>
            </a:r>
          </a:p>
        </p:txBody>
      </p:sp>
      <p:sp>
        <p:nvSpPr>
          <p:cNvPr id="29703" name="Line 10"/>
          <p:cNvSpPr>
            <a:spLocks noChangeShapeType="1"/>
          </p:cNvSpPr>
          <p:nvPr/>
        </p:nvSpPr>
        <p:spPr bwMode="auto">
          <a:xfrm flipH="1">
            <a:off x="7630441" y="2074905"/>
            <a:ext cx="46038" cy="304800"/>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pic>
        <p:nvPicPr>
          <p:cNvPr id="2" name="Picture 1" descr="SolarCycle.jpg"/>
          <p:cNvPicPr>
            <a:picLocks noChangeAspect="1"/>
          </p:cNvPicPr>
          <p:nvPr/>
        </p:nvPicPr>
        <p:blipFill rotWithShape="1">
          <a:blip r:embed="rId2">
            <a:extLst>
              <a:ext uri="{28A0092B-C50C-407E-A947-70E740481C1C}">
                <a14:useLocalDpi xmlns:a14="http://schemas.microsoft.com/office/drawing/2010/main" val="0"/>
              </a:ext>
            </a:extLst>
          </a:blip>
          <a:srcRect b="34580"/>
          <a:stretch/>
        </p:blipFill>
        <p:spPr>
          <a:xfrm>
            <a:off x="914400" y="2479322"/>
            <a:ext cx="7315200" cy="3348266"/>
          </a:xfrm>
          <a:prstGeom prst="rect">
            <a:avLst/>
          </a:prstGeom>
        </p:spPr>
      </p:pic>
    </p:spTree>
    <p:extLst>
      <p:ext uri="{BB962C8B-B14F-4D97-AF65-F5344CB8AC3E}">
        <p14:creationId xmlns:p14="http://schemas.microsoft.com/office/powerpoint/2010/main" val="16613107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Line 8"/>
          <p:cNvSpPr>
            <a:spLocks noChangeShapeType="1"/>
          </p:cNvSpPr>
          <p:nvPr/>
        </p:nvSpPr>
        <p:spPr bwMode="auto">
          <a:xfrm>
            <a:off x="1219200" y="1176866"/>
            <a:ext cx="46038" cy="381000"/>
          </a:xfrm>
          <a:prstGeom prst="line">
            <a:avLst/>
          </a:prstGeom>
          <a:noFill/>
          <a:ln w="9525">
            <a:solidFill>
              <a:srgbClr val="FFCC00"/>
            </a:solidFill>
            <a:round/>
            <a:headEnd/>
            <a:tailEnd type="triangle" w="med" len="med"/>
          </a:ln>
        </p:spPr>
        <p:txBody>
          <a:bodyPr>
            <a:prstTxWarp prst="textNoShape">
              <a:avLst/>
            </a:prstTxWarp>
          </a:bodyPr>
          <a:lstStyle/>
          <a:p>
            <a:endParaRPr lang="en-US"/>
          </a:p>
        </p:txBody>
      </p:sp>
      <p:sp>
        <p:nvSpPr>
          <p:cNvPr id="29703" name="Line 10"/>
          <p:cNvSpPr>
            <a:spLocks noChangeShapeType="1"/>
          </p:cNvSpPr>
          <p:nvPr/>
        </p:nvSpPr>
        <p:spPr bwMode="auto">
          <a:xfrm flipH="1">
            <a:off x="8153400" y="1253066"/>
            <a:ext cx="46038" cy="304800"/>
          </a:xfrm>
          <a:prstGeom prst="line">
            <a:avLst/>
          </a:prstGeom>
          <a:noFill/>
          <a:ln w="9525">
            <a:solidFill>
              <a:srgbClr val="FFCC00"/>
            </a:solidFill>
            <a:round/>
            <a:headEnd/>
            <a:tailEnd type="triangle" w="med" len="med"/>
          </a:ln>
        </p:spPr>
        <p:txBody>
          <a:bodyPr>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0" y="906780"/>
            <a:ext cx="3041648" cy="2705705"/>
          </a:xfrm>
          <a:prstGeom prst="rect">
            <a:avLst/>
          </a:prstGeom>
        </p:spPr>
      </p:pic>
      <p:pic>
        <p:nvPicPr>
          <p:cNvPr id="3" name="Picture 2"/>
          <p:cNvPicPr>
            <a:picLocks noChangeAspect="1"/>
          </p:cNvPicPr>
          <p:nvPr/>
        </p:nvPicPr>
        <p:blipFill>
          <a:blip r:embed="rId3"/>
          <a:stretch>
            <a:fillRect/>
          </a:stretch>
        </p:blipFill>
        <p:spPr>
          <a:xfrm>
            <a:off x="3212772" y="770028"/>
            <a:ext cx="2718457" cy="2842457"/>
          </a:xfrm>
          <a:prstGeom prst="rect">
            <a:avLst/>
          </a:prstGeom>
        </p:spPr>
      </p:pic>
      <p:pic>
        <p:nvPicPr>
          <p:cNvPr id="4" name="Picture 3"/>
          <p:cNvPicPr>
            <a:picLocks noChangeAspect="1"/>
          </p:cNvPicPr>
          <p:nvPr/>
        </p:nvPicPr>
        <p:blipFill>
          <a:blip r:embed="rId4"/>
          <a:stretch>
            <a:fillRect/>
          </a:stretch>
        </p:blipFill>
        <p:spPr>
          <a:xfrm>
            <a:off x="5753267" y="733743"/>
            <a:ext cx="3390733" cy="2878742"/>
          </a:xfrm>
          <a:prstGeom prst="rect">
            <a:avLst/>
          </a:prstGeom>
        </p:spPr>
      </p:pic>
      <p:sp>
        <p:nvSpPr>
          <p:cNvPr id="6" name="TextBox 5"/>
          <p:cNvSpPr txBox="1"/>
          <p:nvPr/>
        </p:nvSpPr>
        <p:spPr>
          <a:xfrm>
            <a:off x="4777104" y="3500417"/>
            <a:ext cx="2624958" cy="523220"/>
          </a:xfrm>
          <a:prstGeom prst="rect">
            <a:avLst/>
          </a:prstGeom>
          <a:noFill/>
        </p:spPr>
        <p:txBody>
          <a:bodyPr wrap="square" rtlCol="0">
            <a:spAutoFit/>
          </a:bodyPr>
          <a:lstStyle/>
          <a:p>
            <a:pPr algn="ctr"/>
            <a:r>
              <a:rPr lang="en-US" sz="2800" dirty="0" smtClean="0"/>
              <a:t>Solar maximum</a:t>
            </a:r>
            <a:endParaRPr lang="en-US" sz="2800" dirty="0"/>
          </a:p>
        </p:txBody>
      </p:sp>
      <p:grpSp>
        <p:nvGrpSpPr>
          <p:cNvPr id="9" name="Group 8"/>
          <p:cNvGrpSpPr/>
          <p:nvPr/>
        </p:nvGrpSpPr>
        <p:grpSpPr>
          <a:xfrm>
            <a:off x="1741938" y="4054793"/>
            <a:ext cx="5660124" cy="2624958"/>
            <a:chOff x="1405622" y="4054793"/>
            <a:chExt cx="5660124" cy="2624958"/>
          </a:xfrm>
        </p:grpSpPr>
        <p:pic>
          <p:nvPicPr>
            <p:cNvPr id="5" name="Picture 4"/>
            <p:cNvPicPr>
              <a:picLocks noChangeAspect="1"/>
            </p:cNvPicPr>
            <p:nvPr/>
          </p:nvPicPr>
          <p:blipFill>
            <a:blip r:embed="rId5"/>
            <a:stretch>
              <a:fillRect/>
            </a:stretch>
          </p:blipFill>
          <p:spPr>
            <a:xfrm>
              <a:off x="4440788" y="4054793"/>
              <a:ext cx="2624958" cy="2624958"/>
            </a:xfrm>
            <a:prstGeom prst="rect">
              <a:avLst/>
            </a:prstGeom>
          </p:spPr>
        </p:pic>
        <p:pic>
          <p:nvPicPr>
            <p:cNvPr id="7" name="Picture 6"/>
            <p:cNvPicPr>
              <a:picLocks noChangeAspect="1"/>
            </p:cNvPicPr>
            <p:nvPr/>
          </p:nvPicPr>
          <p:blipFill>
            <a:blip r:embed="rId6"/>
            <a:stretch>
              <a:fillRect/>
            </a:stretch>
          </p:blipFill>
          <p:spPr>
            <a:xfrm>
              <a:off x="1405622" y="4054793"/>
              <a:ext cx="2618909" cy="2618909"/>
            </a:xfrm>
            <a:prstGeom prst="rect">
              <a:avLst/>
            </a:prstGeom>
          </p:spPr>
        </p:pic>
      </p:grpSp>
      <p:sp>
        <p:nvSpPr>
          <p:cNvPr id="15" name="TextBox 14"/>
          <p:cNvSpPr txBox="1"/>
          <p:nvPr/>
        </p:nvSpPr>
        <p:spPr>
          <a:xfrm>
            <a:off x="1729169" y="3500417"/>
            <a:ext cx="2624958" cy="523220"/>
          </a:xfrm>
          <a:prstGeom prst="rect">
            <a:avLst/>
          </a:prstGeom>
          <a:noFill/>
        </p:spPr>
        <p:txBody>
          <a:bodyPr wrap="square" rtlCol="0">
            <a:spAutoFit/>
          </a:bodyPr>
          <a:lstStyle/>
          <a:p>
            <a:pPr algn="ctr"/>
            <a:r>
              <a:rPr lang="en-US" sz="2800" dirty="0" smtClean="0"/>
              <a:t>Solar minimum</a:t>
            </a:r>
            <a:endParaRPr lang="en-US" sz="2800" dirty="0"/>
          </a:p>
        </p:txBody>
      </p:sp>
      <p:sp>
        <p:nvSpPr>
          <p:cNvPr id="29698" name="Text Box 3"/>
          <p:cNvSpPr txBox="1">
            <a:spLocks noChangeArrowheads="1"/>
          </p:cNvSpPr>
          <p:nvPr/>
        </p:nvSpPr>
        <p:spPr bwMode="auto">
          <a:xfrm>
            <a:off x="1021015" y="-62260"/>
            <a:ext cx="6798468" cy="954107"/>
          </a:xfrm>
          <a:prstGeom prst="rect">
            <a:avLst/>
          </a:prstGeom>
          <a:noFill/>
          <a:ln w="9525">
            <a:noFill/>
            <a:miter lim="800000"/>
            <a:headEnd/>
            <a:tailEnd/>
          </a:ln>
        </p:spPr>
        <p:txBody>
          <a:bodyPr wrap="square">
            <a:prstTxWarp prst="textNoShape">
              <a:avLst/>
            </a:prstTxWarp>
            <a:spAutoFit/>
          </a:bodyPr>
          <a:lstStyle/>
          <a:p>
            <a:pPr algn="ctr">
              <a:spcBef>
                <a:spcPct val="20000"/>
              </a:spcBef>
            </a:pPr>
            <a:r>
              <a:rPr lang="en-US" sz="2800" b="1" dirty="0" smtClean="0">
                <a:solidFill>
                  <a:srgbClr val="000000"/>
                </a:solidFill>
              </a:rPr>
              <a:t>The 11 year sunspot cycle corresponds to a magnetic field flip of the sun.</a:t>
            </a:r>
            <a:endParaRPr lang="en-US" sz="2800" dirty="0">
              <a:solidFill>
                <a:srgbClr val="000000"/>
              </a:solidFill>
            </a:endParaRPr>
          </a:p>
        </p:txBody>
      </p:sp>
    </p:spTree>
    <p:extLst>
      <p:ext uri="{BB962C8B-B14F-4D97-AF65-F5344CB8AC3E}">
        <p14:creationId xmlns:p14="http://schemas.microsoft.com/office/powerpoint/2010/main" val="41481958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2430</TotalTime>
  <Words>2068</Words>
  <Application>Microsoft Macintosh PowerPoint</Application>
  <PresentationFormat>On-screen Show (4:3)</PresentationFormat>
  <Paragraphs>252</Paragraphs>
  <Slides>59</Slides>
  <Notes>3</Notes>
  <HiddenSlides>5</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59</vt:i4>
      </vt:variant>
    </vt:vector>
  </HeadingPairs>
  <TitlesOfParts>
    <vt:vector size="62" baseType="lpstr">
      <vt:lpstr>Office Theme</vt:lpstr>
      <vt:lpstr>Equation</vt:lpstr>
      <vt:lpstr>Clip</vt:lpstr>
      <vt:lpstr>Announcements</vt:lpstr>
      <vt:lpstr>Astronomy 103</vt:lpstr>
      <vt:lpstr>Which part of the Sun rotates the fastest?</vt:lpstr>
      <vt:lpstr>Which part of the Sun rotates the fastest?</vt:lpstr>
      <vt:lpstr>PowerPoint Presentation</vt:lpstr>
      <vt:lpstr>PowerPoint Presentation</vt:lpstr>
      <vt:lpstr>PowerPoint Presentation</vt:lpstr>
      <vt:lpstr>PowerPoint Presentation</vt:lpstr>
      <vt:lpstr>PowerPoint Presentation</vt:lpstr>
      <vt:lpstr>Maunder minimum</vt:lpstr>
      <vt:lpstr>Maunder minimum</vt:lpstr>
      <vt:lpstr>Maunder minimum</vt:lpstr>
      <vt:lpstr>Features Above the Photosphere</vt:lpstr>
      <vt:lpstr>PowerPoint Presentation</vt:lpstr>
      <vt:lpstr>PowerPoint Presentation</vt:lpstr>
      <vt:lpstr>PowerPoint Presentation</vt:lpstr>
      <vt:lpstr>PowerPoint Presentation</vt:lpstr>
      <vt:lpstr>The Sun is the Largest Object in the Solar System</vt:lpstr>
      <vt:lpstr>The mass of the Sun is 300,000 times larger than that of Earth, and the radius of the Sun is about 100 times the radius of the Earth. How much would you weigh on the surface of the Sun compared to on Earth?</vt:lpstr>
      <vt:lpstr>Why does the Sun shine?</vt:lpstr>
      <vt:lpstr>Nuclear fusion vs nuclear fission</vt:lpstr>
      <vt:lpstr>E=mc2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Fusion in the Sun</vt:lpstr>
      <vt:lpstr>Particles and antiparticles</vt:lpstr>
      <vt:lpstr>Particles and antiparticles</vt:lpstr>
      <vt:lpstr>Particles and antiparticles</vt:lpstr>
      <vt:lpstr>Neutrino</vt:lpstr>
      <vt:lpstr>Neutrino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Powering the Sun</vt:lpstr>
      <vt:lpstr>Evidence of fusion in the Sun</vt:lpstr>
      <vt:lpstr>PowerPoint Presentation</vt:lpstr>
      <vt:lpstr>PowerPoint Presentation</vt:lpstr>
      <vt:lpstr>PowerPoint Presentation</vt:lpstr>
      <vt:lpstr>PowerPoint Presentation</vt:lpstr>
      <vt:lpstr>How is energy generated in the Sun?</vt:lpstr>
      <vt:lpstr>How is energy generated in the Sun?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Astronomy 103</dc:title>
  <dc:creator>Philip Chang</dc:creator>
  <cp:lastModifiedBy>Dawn Erb</cp:lastModifiedBy>
  <cp:revision>117</cp:revision>
  <dcterms:created xsi:type="dcterms:W3CDTF">2013-02-25T16:16:43Z</dcterms:created>
  <dcterms:modified xsi:type="dcterms:W3CDTF">2014-02-24T15:48:15Z</dcterms:modified>
</cp:coreProperties>
</file>