
<file path=[Content_Types].xml><?xml version="1.0" encoding="utf-8"?>
<Types xmlns="http://schemas.openxmlformats.org/package/2006/content-types">
  <Default Extension="jpg" ContentType="image/jpeg"/>
  <Default Extension="emf" ContentType="image/x-emf"/>
  <Default Extension="doc" ContentType="application/msword"/>
  <Default Extension="xml" ContentType="application/xml"/>
  <Default Extension="png" ContentType="image/png"/>
  <Default Extension="jpeg" ContentType="image/jpeg"/>
  <Default Extension="vml" ContentType="application/vnd.openxmlformats-officedocument.vmlDrawing"/>
  <Default Extension="bin" ContentType="application/vnd.openxmlformats-officedocument.presentationml.printerSettings"/>
  <Default Extension="wmf" ContentType="image/x-wmf"/>
  <Default Extension="mp4" ContentType="video/unknown"/>
  <Default Extension="gif" ContentType="image/gif"/>
  <Default Extension="rels" ContentType="application/vnd.openxmlformats-package.relationships+xml"/>
  <Default Extension="mo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458" r:id="rId2"/>
    <p:sldId id="538" r:id="rId3"/>
    <p:sldId id="256" r:id="rId4"/>
    <p:sldId id="475" r:id="rId5"/>
    <p:sldId id="476" r:id="rId6"/>
    <p:sldId id="477" r:id="rId7"/>
    <p:sldId id="479" r:id="rId8"/>
    <p:sldId id="480" r:id="rId9"/>
    <p:sldId id="478" r:id="rId10"/>
    <p:sldId id="481" r:id="rId11"/>
    <p:sldId id="482" r:id="rId12"/>
    <p:sldId id="483" r:id="rId13"/>
    <p:sldId id="484" r:id="rId14"/>
    <p:sldId id="485" r:id="rId15"/>
    <p:sldId id="486" r:id="rId16"/>
    <p:sldId id="487" r:id="rId17"/>
    <p:sldId id="489" r:id="rId18"/>
    <p:sldId id="490" r:id="rId19"/>
    <p:sldId id="491" r:id="rId20"/>
    <p:sldId id="493" r:id="rId21"/>
    <p:sldId id="494"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44" r:id="rId35"/>
    <p:sldId id="539" r:id="rId36"/>
    <p:sldId id="540" r:id="rId37"/>
    <p:sldId id="541" r:id="rId38"/>
    <p:sldId id="542" r:id="rId39"/>
    <p:sldId id="543" r:id="rId40"/>
    <p:sldId id="514" r:id="rId41"/>
    <p:sldId id="518" r:id="rId42"/>
    <p:sldId id="519" r:id="rId43"/>
    <p:sldId id="520" r:id="rId44"/>
    <p:sldId id="521" r:id="rId45"/>
    <p:sldId id="522" r:id="rId46"/>
    <p:sldId id="523" r:id="rId47"/>
    <p:sldId id="524" r:id="rId48"/>
    <p:sldId id="525" r:id="rId49"/>
    <p:sldId id="527" r:id="rId50"/>
    <p:sldId id="526" r:id="rId51"/>
    <p:sldId id="528" r:id="rId52"/>
    <p:sldId id="529" r:id="rId53"/>
    <p:sldId id="530" r:id="rId54"/>
    <p:sldId id="531" r:id="rId55"/>
    <p:sldId id="532" r:id="rId56"/>
    <p:sldId id="534" r:id="rId57"/>
    <p:sldId id="535" r:id="rId58"/>
    <p:sldId id="536" r:id="rId59"/>
    <p:sldId id="54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9DD6"/>
    <a:srgbClr val="254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79" d="100"/>
          <a:sy n="79" d="100"/>
        </p:scale>
        <p:origin x="-10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A6054A-33AE-A848-BE76-A63568DBB513}" type="datetimeFigureOut">
              <a:rPr lang="en-US" smtClean="0"/>
              <a:pPr/>
              <a:t>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432A3A-95B2-0B4C-AE12-36CEB8906D85}" type="slidenum">
              <a:rPr lang="en-US" smtClean="0"/>
              <a:pPr/>
              <a:t>‹#›</a:t>
            </a:fld>
            <a:endParaRPr lang="en-US"/>
          </a:p>
        </p:txBody>
      </p:sp>
    </p:spTree>
    <p:extLst>
      <p:ext uri="{BB962C8B-B14F-4D97-AF65-F5344CB8AC3E}">
        <p14:creationId xmlns:p14="http://schemas.microsoft.com/office/powerpoint/2010/main" val="145657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5B4E0-FE89-824D-A449-86BC0F3AE4AA}" type="datetimeFigureOut">
              <a:rPr lang="en-US" smtClean="0"/>
              <a:pPr/>
              <a:t>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B700D-98F2-2049-83CC-37E3D167E3B5}" type="slidenum">
              <a:rPr lang="en-US" smtClean="0"/>
              <a:pPr/>
              <a:t>‹#›</a:t>
            </a:fld>
            <a:endParaRPr lang="en-US"/>
          </a:p>
        </p:txBody>
      </p:sp>
    </p:spTree>
    <p:extLst>
      <p:ext uri="{BB962C8B-B14F-4D97-AF65-F5344CB8AC3E}">
        <p14:creationId xmlns:p14="http://schemas.microsoft.com/office/powerpoint/2010/main" val="3559916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a:t>
            </a:r>
            <a:r>
              <a:rPr lang="en-US" baseline="0" dirty="0" smtClean="0"/>
              <a:t> need to memorize all this, but should have some rough, common sense idea of the sizes of things</a:t>
            </a:r>
            <a:endParaRPr lang="en-US" dirty="0"/>
          </a:p>
        </p:txBody>
      </p:sp>
      <p:sp>
        <p:nvSpPr>
          <p:cNvPr id="4" name="Slide Number Placeholder 3"/>
          <p:cNvSpPr>
            <a:spLocks noGrp="1"/>
          </p:cNvSpPr>
          <p:nvPr>
            <p:ph type="sldNum" sz="quarter" idx="10"/>
          </p:nvPr>
        </p:nvSpPr>
        <p:spPr/>
        <p:txBody>
          <a:bodyPr/>
          <a:lstStyle/>
          <a:p>
            <a:fld id="{46EB700D-98F2-2049-83CC-37E3D167E3B5}" type="slidenum">
              <a:rPr lang="en-US" smtClean="0"/>
              <a:pPr/>
              <a:t>9</a:t>
            </a:fld>
            <a:endParaRPr lang="en-US"/>
          </a:p>
        </p:txBody>
      </p:sp>
    </p:spTree>
    <p:extLst>
      <p:ext uri="{BB962C8B-B14F-4D97-AF65-F5344CB8AC3E}">
        <p14:creationId xmlns:p14="http://schemas.microsoft.com/office/powerpoint/2010/main" val="34316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B6698-2502-6F4F-8521-4B277A15DC78}" type="slidenum">
              <a:rPr lang="en-US"/>
              <a:pPr/>
              <a:t>10</a:t>
            </a:fld>
            <a:endParaRPr lang="en-US"/>
          </a:p>
        </p:txBody>
      </p:sp>
      <p:sp>
        <p:nvSpPr>
          <p:cNvPr id="174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0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4EC9C-AC83-C041-A381-E6FE16A64A01}" type="slidenum">
              <a:rPr lang="en-US"/>
              <a:pPr/>
              <a:t>14</a:t>
            </a:fld>
            <a:endParaRPr lang="en-US"/>
          </a:p>
        </p:txBody>
      </p:sp>
      <p:sp>
        <p:nvSpPr>
          <p:cNvPr id="182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4F90E-4DC0-5449-91BB-783E2FE9C8ED}" type="slidenum">
              <a:rPr lang="en-US"/>
              <a:pPr/>
              <a:t>20</a:t>
            </a:fld>
            <a:endParaRPr lang="en-US"/>
          </a:p>
        </p:txBody>
      </p:sp>
      <p:sp>
        <p:nvSpPr>
          <p:cNvPr id="186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2A237-F456-4309-BADE-6B029E777E6B}" type="slidenum">
              <a:rPr lang="en-US"/>
              <a:pPr/>
              <a:t>50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1DB17-30F1-49F1-8A01-373C35F0CD07}" type="slidenum">
              <a:rPr lang="en-US"/>
              <a:pPr/>
              <a:t>51</a:t>
            </a:fld>
            <a:endParaRPr lang="en-US"/>
          </a:p>
        </p:txBody>
      </p:sp>
      <p:sp>
        <p:nvSpPr>
          <p:cNvPr id="201730" name="Rectangle 1026"/>
          <p:cNvSpPr>
            <a:spLocks noGrp="1" noRot="1" noChangeAspect="1" noChangeArrowheads="1" noTextEdit="1"/>
          </p:cNvSpPr>
          <p:nvPr>
            <p:ph type="sldImg"/>
          </p:nvPr>
        </p:nvSpPr>
        <p:spPr>
          <a:ln/>
        </p:spPr>
      </p:sp>
      <p:sp>
        <p:nvSpPr>
          <p:cNvPr id="2017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1A652-A54A-405A-8D9F-4634AE47C80D}" type="slidenum">
              <a:rPr lang="en-US"/>
              <a:pPr/>
              <a:t>55</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4D8A3-03EB-4343-84D2-0FABA3DD196F}" type="datetimeFigureOut">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4D8A3-03EB-4343-84D2-0FABA3DD196F}" type="datetimeFigureOut">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4D8A3-03EB-4343-84D2-0FABA3DD196F}" type="datetimeFigureOut">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4D8A3-03EB-4343-84D2-0FABA3DD196F}" type="datetimeFigureOut">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4D8A3-03EB-4343-84D2-0FABA3DD196F}" type="datetimeFigureOut">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4D8A3-03EB-4343-84D2-0FABA3DD196F}" type="datetimeFigureOut">
              <a:rPr lang="en-US" smtClean="0"/>
              <a:pPr/>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4D8A3-03EB-4343-84D2-0FABA3DD196F}" type="datetimeFigureOut">
              <a:rPr lang="en-US" smtClean="0"/>
              <a:pPr/>
              <a:t>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4D8A3-03EB-4343-84D2-0FABA3DD196F}" type="datetimeFigureOut">
              <a:rPr lang="en-US" smtClean="0"/>
              <a:pPr/>
              <a:t>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4D8A3-03EB-4343-84D2-0FABA3DD196F}" type="datetimeFigureOut">
              <a:rPr lang="en-US" smtClean="0"/>
              <a:pPr/>
              <a:t>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4D8A3-03EB-4343-84D2-0FABA3DD196F}" type="datetimeFigureOut">
              <a:rPr lang="en-US" smtClean="0"/>
              <a:pPr/>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4D8A3-03EB-4343-84D2-0FABA3DD196F}" type="datetimeFigureOut">
              <a:rPr lang="en-US" smtClean="0"/>
              <a:pPr/>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48DF-6262-7C44-A822-391909C1BDE4}" type="slidenum">
              <a:rPr lang="en-US" smtClean="0"/>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4D8A3-03EB-4343-84D2-0FABA3DD196F}" type="datetimeFigureOut">
              <a:rPr lang="en-US" smtClean="0"/>
              <a:pPr/>
              <a:t>2/17/14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A48DF-6262-7C44-A822-391909C1B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4.png"/><Relationship Id="rId1" Type="http://schemas.microsoft.com/office/2007/relationships/media" Target="../media/media1.mov"/><Relationship Id="rId2" Type="http://schemas.openxmlformats.org/officeDocument/2006/relationships/video" Target="../media/media1.mo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 Id="rId3" Type="http://schemas.openxmlformats.org/officeDocument/2006/relationships/image" Target="../media/image2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3.png"/><Relationship Id="rId1" Type="http://schemas.microsoft.com/office/2007/relationships/media" Target="../media/media2.mp4"/><Relationship Id="rId2" Type="http://schemas.openxmlformats.org/officeDocument/2006/relationships/video" Target="../media/media2.mp4"/></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 Id="rId3" Type="http://schemas.openxmlformats.org/officeDocument/2006/relationships/image" Target="../media/image4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2.wmf"/><Relationship Id="rId5" Type="http://schemas.openxmlformats.org/officeDocument/2006/relationships/oleObject" Target="../embeddings/oleObject6.bin"/><Relationship Id="rId6" Type="http://schemas.openxmlformats.org/officeDocument/2006/relationships/image" Target="../media/image5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6.png"/><Relationship Id="rId1" Type="http://schemas.microsoft.com/office/2007/relationships/media" Target="../media/media3.mp4"/><Relationship Id="rId2" Type="http://schemas.openxmlformats.org/officeDocument/2006/relationships/video" Target="../media/media3.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4.wmf"/><Relationship Id="rId6" Type="http://schemas.openxmlformats.org/officeDocument/2006/relationships/oleObject" Target="../embeddings/Microsoft_Word_97_-_2004_Document2.doc"/><Relationship Id="rId7" Type="http://schemas.openxmlformats.org/officeDocument/2006/relationships/image" Target="../media/image5.wmf"/><Relationship Id="rId8" Type="http://schemas.openxmlformats.org/officeDocument/2006/relationships/oleObject" Target="../embeddings/Microsoft_Word_97_-_2004_Document3.doc"/><Relationship Id="rId9"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49"/>
            <a:ext cx="8229600" cy="793725"/>
          </a:xfrm>
        </p:spPr>
        <p:txBody>
          <a:bodyPr>
            <a:normAutofit/>
          </a:bodyPr>
          <a:lstStyle/>
          <a:p>
            <a:r>
              <a:rPr lang="en-US" dirty="0" smtClean="0"/>
              <a:t>Announcements</a:t>
            </a:r>
            <a:endParaRPr lang="en-US" dirty="0"/>
          </a:p>
        </p:txBody>
      </p:sp>
      <p:sp>
        <p:nvSpPr>
          <p:cNvPr id="3" name="Content Placeholder 2"/>
          <p:cNvSpPr>
            <a:spLocks noGrp="1"/>
          </p:cNvSpPr>
          <p:nvPr>
            <p:ph idx="1"/>
          </p:nvPr>
        </p:nvSpPr>
        <p:spPr>
          <a:xfrm>
            <a:off x="457200" y="908374"/>
            <a:ext cx="8229600" cy="5610959"/>
          </a:xfrm>
        </p:spPr>
        <p:txBody>
          <a:bodyPr>
            <a:noAutofit/>
          </a:bodyPr>
          <a:lstStyle/>
          <a:p>
            <a:r>
              <a:rPr lang="en-US" sz="2800" dirty="0" smtClean="0"/>
              <a:t>First </a:t>
            </a:r>
            <a:r>
              <a:rPr lang="en-US" sz="2800" b="1" dirty="0" smtClean="0">
                <a:solidFill>
                  <a:srgbClr val="FF0000"/>
                </a:solidFill>
              </a:rPr>
              <a:t>midterm</a:t>
            </a:r>
            <a:r>
              <a:rPr lang="en-US" sz="2800" dirty="0" smtClean="0"/>
              <a:t> is this Wednesday Feb 19 in class</a:t>
            </a:r>
          </a:p>
          <a:p>
            <a:pPr lvl="1"/>
            <a:r>
              <a:rPr lang="en-US" dirty="0" smtClean="0"/>
              <a:t>Will cover Lectures 1-8 + beginning of 9</a:t>
            </a:r>
          </a:p>
          <a:p>
            <a:pPr lvl="1"/>
            <a:r>
              <a:rPr lang="en-US" dirty="0" smtClean="0"/>
              <a:t>Textbook </a:t>
            </a:r>
            <a:r>
              <a:rPr lang="en-US" dirty="0" smtClean="0"/>
              <a:t>through Chapter </a:t>
            </a:r>
            <a:r>
              <a:rPr lang="en-US" dirty="0" smtClean="0"/>
              <a:t>2</a:t>
            </a:r>
          </a:p>
          <a:p>
            <a:pPr lvl="1"/>
            <a:r>
              <a:rPr lang="en-US" dirty="0" smtClean="0"/>
              <a:t>Problems will be similar to those on quizzes</a:t>
            </a:r>
          </a:p>
          <a:p>
            <a:pPr lvl="2"/>
            <a:r>
              <a:rPr lang="en-US" sz="2800" dirty="0" smtClean="0"/>
              <a:t>45 problems</a:t>
            </a:r>
          </a:p>
          <a:p>
            <a:pPr lvl="2"/>
            <a:r>
              <a:rPr lang="en-US" sz="2800" dirty="0" smtClean="0"/>
              <a:t>Problems on material through Chapter 2 – includes parts of quiz 4</a:t>
            </a:r>
          </a:p>
          <a:p>
            <a:pPr lvl="1"/>
            <a:r>
              <a:rPr lang="en-US" dirty="0" smtClean="0"/>
              <a:t>No book, notes or calculator</a:t>
            </a:r>
          </a:p>
          <a:p>
            <a:pPr lvl="2"/>
            <a:r>
              <a:rPr lang="en-US" sz="2800" dirty="0" smtClean="0"/>
              <a:t>Sheet of formulas will be given</a:t>
            </a:r>
          </a:p>
          <a:p>
            <a:pPr lvl="2"/>
            <a:r>
              <a:rPr lang="en-US" sz="2800" dirty="0" smtClean="0"/>
              <a:t>Calculations will be doable without a calculator</a:t>
            </a:r>
            <a:endParaRPr lang="en-US" sz="2800" dirty="0"/>
          </a:p>
          <a:p>
            <a:pPr lvl="1"/>
            <a:r>
              <a:rPr lang="en-US" b="1" dirty="0" smtClean="0">
                <a:solidFill>
                  <a:srgbClr val="FF0000"/>
                </a:solidFill>
              </a:rPr>
              <a:t>Bring a #2 pencil (and an extra!)</a:t>
            </a:r>
          </a:p>
        </p:txBody>
      </p:sp>
    </p:spTree>
    <p:extLst>
      <p:ext uri="{BB962C8B-B14F-4D97-AF65-F5344CB8AC3E}">
        <p14:creationId xmlns:p14="http://schemas.microsoft.com/office/powerpoint/2010/main" val="2901370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217424" y="10386"/>
            <a:ext cx="4876800" cy="569386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800" b="1" dirty="0"/>
              <a:t>The celestial </a:t>
            </a:r>
            <a:r>
              <a:rPr lang="en-US" sz="2800" b="1" dirty="0" smtClean="0"/>
              <a:t>sphere</a:t>
            </a:r>
          </a:p>
          <a:p>
            <a:pPr>
              <a:spcBef>
                <a:spcPct val="50000"/>
              </a:spcBef>
              <a:buFontTx/>
              <a:buChar char="-"/>
            </a:pPr>
            <a:r>
              <a:rPr lang="en-US" sz="2400" dirty="0" smtClean="0"/>
              <a:t>The sky has the appearance of a sphere, and at night it looks like the sphere rotates, with all of the stars moving as if the sphere were rotating. The name given to this imaginary sphere is the </a:t>
            </a:r>
            <a:r>
              <a:rPr lang="en-US" sz="2400" b="1" dirty="0" smtClean="0"/>
              <a:t>celestial sphere</a:t>
            </a:r>
          </a:p>
          <a:p>
            <a:pPr>
              <a:spcBef>
                <a:spcPct val="50000"/>
              </a:spcBef>
              <a:buFontTx/>
              <a:buChar char="-"/>
            </a:pPr>
            <a:r>
              <a:rPr lang="en-US" sz="2400" dirty="0" smtClean="0"/>
              <a:t>The celestial sphere appears to rotate once a day from east to west (counterclockwise looking up at the north celestial pole). </a:t>
            </a:r>
            <a:r>
              <a:rPr lang="en-US" sz="2400" b="1" dirty="0" smtClean="0"/>
              <a:t>This is because the Earth really rotates once a day from west to east: counterclockwise, looking down at the north pole.</a:t>
            </a:r>
          </a:p>
        </p:txBody>
      </p:sp>
      <p:pic>
        <p:nvPicPr>
          <p:cNvPr id="173062" name="Picture 6" descr="00_04Figure"/>
          <p:cNvPicPr>
            <a:picLocks noChangeAspect="1" noChangeArrowheads="1"/>
          </p:cNvPicPr>
          <p:nvPr/>
        </p:nvPicPr>
        <p:blipFill>
          <a:blip r:embed="rId3"/>
          <a:srcRect b="2507"/>
          <a:stretch>
            <a:fillRect/>
          </a:stretch>
        </p:blipFill>
        <p:spPr bwMode="auto">
          <a:xfrm>
            <a:off x="5245100" y="1308100"/>
            <a:ext cx="3644900" cy="4254500"/>
          </a:xfrm>
          <a:prstGeom prst="rect">
            <a:avLst/>
          </a:prstGeom>
          <a:noFill/>
        </p:spPr>
      </p:pic>
      <p:sp>
        <p:nvSpPr>
          <p:cNvPr id="5" name="TextBox 4"/>
          <p:cNvSpPr txBox="1"/>
          <p:nvPr/>
        </p:nvSpPr>
        <p:spPr>
          <a:xfrm>
            <a:off x="815790" y="6005067"/>
            <a:ext cx="7308472" cy="923330"/>
          </a:xfrm>
          <a:prstGeom prst="rect">
            <a:avLst/>
          </a:prstGeom>
          <a:noFill/>
        </p:spPr>
        <p:txBody>
          <a:bodyPr wrap="square" rtlCol="0">
            <a:spAutoFit/>
          </a:bodyPr>
          <a:lstStyle/>
          <a:p>
            <a:r>
              <a:rPr lang="en-US" dirty="0" smtClean="0">
                <a:solidFill>
                  <a:srgbClr val="A50021"/>
                </a:solidFill>
              </a:rPr>
              <a:t>The </a:t>
            </a:r>
            <a:r>
              <a:rPr lang="en-US" b="1" i="1" dirty="0" smtClean="0">
                <a:solidFill>
                  <a:srgbClr val="A50021"/>
                </a:solidFill>
              </a:rPr>
              <a:t>North Celestial Pole </a:t>
            </a:r>
            <a:r>
              <a:rPr lang="en-US" dirty="0" smtClean="0">
                <a:solidFill>
                  <a:srgbClr val="A50021"/>
                </a:solidFill>
              </a:rPr>
              <a:t>and </a:t>
            </a:r>
            <a:r>
              <a:rPr lang="en-US" b="1" i="1" dirty="0" smtClean="0">
                <a:solidFill>
                  <a:srgbClr val="A50021"/>
                </a:solidFill>
              </a:rPr>
              <a:t>South  Celestial Pole </a:t>
            </a:r>
            <a:r>
              <a:rPr lang="en-US" dirty="0" smtClean="0">
                <a:solidFill>
                  <a:srgbClr val="A50021"/>
                </a:solidFill>
              </a:rPr>
              <a:t>are the points on the celestial sphere directly over the Earth’s North and South poles.</a:t>
            </a:r>
          </a:p>
          <a:p>
            <a:endParaRPr lang="en-US" dirty="0"/>
          </a:p>
        </p:txBody>
      </p:sp>
    </p:spTree>
    <p:extLst>
      <p:ext uri="{BB962C8B-B14F-4D97-AF65-F5344CB8AC3E}">
        <p14:creationId xmlns:p14="http://schemas.microsoft.com/office/powerpoint/2010/main" val="3311614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2283867"/>
            <a:ext cx="9144000" cy="6115050"/>
          </a:xfrm>
          <a:prstGeom prst="rect">
            <a:avLst/>
          </a:prstGeom>
        </p:spPr>
      </p:pic>
      <p:sp>
        <p:nvSpPr>
          <p:cNvPr id="2" name="TextBox 1"/>
          <p:cNvSpPr txBox="1"/>
          <p:nvPr/>
        </p:nvSpPr>
        <p:spPr>
          <a:xfrm>
            <a:off x="142974" y="0"/>
            <a:ext cx="8544772" cy="2308324"/>
          </a:xfrm>
          <a:prstGeom prst="rect">
            <a:avLst/>
          </a:prstGeom>
          <a:noFill/>
        </p:spPr>
        <p:txBody>
          <a:bodyPr wrap="square" rtlCol="0">
            <a:spAutoFit/>
          </a:bodyPr>
          <a:lstStyle/>
          <a:p>
            <a:pPr>
              <a:buFont typeface="Arial"/>
              <a:buChar char="•"/>
            </a:pPr>
            <a:r>
              <a:rPr lang="en-US" sz="2400" dirty="0" smtClean="0"/>
              <a:t>From northern hemisphere, stars, Sun, Moon and planets appear to move from east to west in a circle around North Celestial Pole: Polaris, the North Star </a:t>
            </a:r>
          </a:p>
          <a:p>
            <a:pPr>
              <a:buFont typeface="Arial"/>
              <a:buChar char="•"/>
            </a:pPr>
            <a:r>
              <a:rPr lang="en-US" sz="2400" dirty="0" smtClean="0"/>
              <a:t>In a day, celestial sphere appears to rotate once</a:t>
            </a:r>
          </a:p>
          <a:p>
            <a:pPr lvl="1">
              <a:buFont typeface="Arial"/>
              <a:buChar char="•"/>
            </a:pPr>
            <a:r>
              <a:rPr lang="en-US" sz="2400" dirty="0" smtClean="0"/>
              <a:t> rotates 360° in 24 hours, so each hour rotates 360° / 24 = 15°</a:t>
            </a:r>
          </a:p>
          <a:p>
            <a:pPr lvl="1">
              <a:buFont typeface="Arial"/>
              <a:buChar char="•"/>
            </a:pPr>
            <a:r>
              <a:rPr lang="en-US" sz="2400" dirty="0" smtClean="0"/>
              <a:t> stars appear to move 15° per hour east to west</a:t>
            </a:r>
            <a:endParaRPr lang="en-US" sz="2400" dirty="0"/>
          </a:p>
        </p:txBody>
      </p:sp>
    </p:spTree>
    <p:extLst>
      <p:ext uri="{BB962C8B-B14F-4D97-AF65-F5344CB8AC3E}">
        <p14:creationId xmlns:p14="http://schemas.microsoft.com/office/powerpoint/2010/main" val="1699673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0_05Figure"/>
          <p:cNvPicPr>
            <a:picLocks noChangeAspect="1" noChangeArrowheads="1"/>
          </p:cNvPicPr>
          <p:nvPr/>
        </p:nvPicPr>
        <p:blipFill>
          <a:blip r:embed="rId2"/>
          <a:srcRect/>
          <a:stretch>
            <a:fillRect/>
          </a:stretch>
        </p:blipFill>
        <p:spPr bwMode="auto">
          <a:xfrm>
            <a:off x="4544054" y="2373019"/>
            <a:ext cx="4599946" cy="3439945"/>
          </a:xfrm>
          <a:prstGeom prst="rect">
            <a:avLst/>
          </a:prstGeom>
          <a:noFill/>
        </p:spPr>
      </p:pic>
      <p:sp>
        <p:nvSpPr>
          <p:cNvPr id="4" name="TextBox 3"/>
          <p:cNvSpPr txBox="1"/>
          <p:nvPr/>
        </p:nvSpPr>
        <p:spPr>
          <a:xfrm>
            <a:off x="0" y="179081"/>
            <a:ext cx="8965283" cy="6001642"/>
          </a:xfrm>
          <a:prstGeom prst="rect">
            <a:avLst/>
          </a:prstGeom>
          <a:noFill/>
        </p:spPr>
        <p:txBody>
          <a:bodyPr wrap="square" rtlCol="0">
            <a:spAutoFit/>
          </a:bodyPr>
          <a:lstStyle/>
          <a:p>
            <a:r>
              <a:rPr lang="en-US" sz="2400" b="1" dirty="0" smtClean="0"/>
              <a:t>What you see at night depends on where you are standing</a:t>
            </a:r>
          </a:p>
          <a:p>
            <a:endParaRPr lang="en-US" sz="2400" dirty="0" smtClean="0"/>
          </a:p>
          <a:p>
            <a:r>
              <a:rPr lang="en-US" sz="2400" dirty="0" smtClean="0"/>
              <a:t>You can see only half the sky: The Earth blocks light from stars that are below the horizon. As the Earth rotates, stars rise along the east half of the horizon, move in circles centered about the NCP, and set along the west half of the horizon.</a:t>
            </a:r>
          </a:p>
          <a:p>
            <a:endParaRPr lang="en-US" sz="2400" dirty="0" smtClean="0"/>
          </a:p>
          <a:p>
            <a:r>
              <a:rPr lang="en-US" sz="2400" dirty="0" smtClean="0"/>
              <a:t>•The star </a:t>
            </a:r>
            <a:r>
              <a:rPr lang="en-US" sz="2400" i="1" dirty="0" smtClean="0"/>
              <a:t>Polaris </a:t>
            </a:r>
            <a:r>
              <a:rPr lang="en-US" sz="2400" dirty="0" smtClean="0"/>
              <a:t>(North Star) </a:t>
            </a:r>
          </a:p>
          <a:p>
            <a:r>
              <a:rPr lang="en-US" sz="2400" dirty="0" smtClean="0"/>
              <a:t>is close to the NCP. Stars appear </a:t>
            </a:r>
          </a:p>
          <a:p>
            <a:r>
              <a:rPr lang="en-US" sz="2400" dirty="0" smtClean="0"/>
              <a:t>to move in circles about Polaris.</a:t>
            </a:r>
          </a:p>
          <a:p>
            <a:endParaRPr lang="en-US" sz="2400" dirty="0" smtClean="0"/>
          </a:p>
          <a:p>
            <a:pPr>
              <a:buFont typeface="Arial"/>
              <a:buChar char="•"/>
            </a:pPr>
            <a:r>
              <a:rPr lang="en-US" sz="2400" dirty="0" smtClean="0"/>
              <a:t>Some stars close enough to Polaris </a:t>
            </a:r>
          </a:p>
          <a:p>
            <a:r>
              <a:rPr lang="en-US" sz="2400" dirty="0" smtClean="0"/>
              <a:t>on the celestial sphere never rise or </a:t>
            </a:r>
          </a:p>
          <a:p>
            <a:r>
              <a:rPr lang="en-US" sz="2400" dirty="0" smtClean="0"/>
              <a:t>set and are called </a:t>
            </a:r>
            <a:r>
              <a:rPr lang="en-US" sz="2400" b="1" dirty="0" smtClean="0"/>
              <a:t>circumpolar</a:t>
            </a:r>
          </a:p>
          <a:p>
            <a:endParaRPr lang="en-US" sz="2400" dirty="0" smtClean="0"/>
          </a:p>
          <a:p>
            <a:endParaRPr lang="en-US" sz="2400" i="1" dirty="0" smtClean="0"/>
          </a:p>
        </p:txBody>
      </p:sp>
    </p:spTree>
    <p:extLst>
      <p:ext uri="{BB962C8B-B14F-4D97-AF65-F5344CB8AC3E}">
        <p14:creationId xmlns:p14="http://schemas.microsoft.com/office/powerpoint/2010/main" val="3265212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64" y="142985"/>
            <a:ext cx="9009436" cy="3785652"/>
          </a:xfrm>
          <a:prstGeom prst="rect">
            <a:avLst/>
          </a:prstGeom>
          <a:noFill/>
        </p:spPr>
        <p:txBody>
          <a:bodyPr wrap="square" rtlCol="0">
            <a:spAutoFit/>
          </a:bodyPr>
          <a:lstStyle/>
          <a:p>
            <a:pPr>
              <a:buFont typeface="Arial"/>
              <a:buChar char="•"/>
            </a:pPr>
            <a:r>
              <a:rPr lang="en-US" sz="2400" dirty="0" smtClean="0"/>
              <a:t> As seen from the equator, Polaris is at the horizon. If you travel 1° north from the equator, Polaris will be 1° above your horizon.  </a:t>
            </a:r>
          </a:p>
          <a:p>
            <a:pPr>
              <a:buFont typeface="Arial"/>
              <a:buChar char="•"/>
            </a:pPr>
            <a:r>
              <a:rPr lang="en-US" sz="2400" dirty="0" smtClean="0"/>
              <a:t> By the time you reach the North Pole, 90° N, Polaris is directly overhead, 90° above the horizon. In general:</a:t>
            </a:r>
          </a:p>
          <a:p>
            <a:r>
              <a:rPr lang="en-US" sz="2400" dirty="0" smtClean="0"/>
              <a:t>• </a:t>
            </a:r>
            <a:r>
              <a:rPr lang="en-US" sz="2400" b="1" dirty="0" smtClean="0"/>
              <a:t>The altitude of Polaris = your latitude </a:t>
            </a:r>
          </a:p>
          <a:p>
            <a:r>
              <a:rPr lang="en-US" sz="2400" dirty="0" smtClean="0"/>
              <a:t>• Because Milwaukee is 43 degrees north of the equator, </a:t>
            </a:r>
            <a:br>
              <a:rPr lang="en-US" sz="2400" dirty="0" smtClean="0"/>
            </a:br>
            <a:r>
              <a:rPr lang="en-US" sz="2400" dirty="0" smtClean="0"/>
              <a:t>Polaris is 43 degrees above our horizon. From south of equator, </a:t>
            </a:r>
          </a:p>
          <a:p>
            <a:r>
              <a:rPr lang="en-US" sz="2400" dirty="0" smtClean="0"/>
              <a:t>Polaris is below the horizon, never visible.</a:t>
            </a:r>
          </a:p>
          <a:p>
            <a:pPr>
              <a:buFont typeface="Arial"/>
              <a:buChar char="•"/>
            </a:pPr>
            <a:r>
              <a:rPr lang="en-US" sz="2400" dirty="0" smtClean="0"/>
              <a:t> There is no southern pole star</a:t>
            </a:r>
          </a:p>
          <a:p>
            <a:endParaRPr lang="en-US" sz="2400" dirty="0"/>
          </a:p>
        </p:txBody>
      </p:sp>
      <p:pic>
        <p:nvPicPr>
          <p:cNvPr id="3" name="Picture 3" descr="00_05Figure"/>
          <p:cNvPicPr>
            <a:picLocks noChangeAspect="1" noChangeArrowheads="1"/>
          </p:cNvPicPr>
          <p:nvPr/>
        </p:nvPicPr>
        <p:blipFill>
          <a:blip r:embed="rId2"/>
          <a:srcRect/>
          <a:stretch>
            <a:fillRect/>
          </a:stretch>
        </p:blipFill>
        <p:spPr bwMode="auto">
          <a:xfrm>
            <a:off x="708689" y="3608706"/>
            <a:ext cx="4927657" cy="3685015"/>
          </a:xfrm>
          <a:prstGeom prst="rect">
            <a:avLst/>
          </a:prstGeom>
          <a:noFill/>
        </p:spPr>
      </p:pic>
      <p:sp>
        <p:nvSpPr>
          <p:cNvPr id="4" name="TextBox 3"/>
          <p:cNvSpPr txBox="1"/>
          <p:nvPr/>
        </p:nvSpPr>
        <p:spPr>
          <a:xfrm>
            <a:off x="5756861" y="3928637"/>
            <a:ext cx="3387139" cy="1200328"/>
          </a:xfrm>
          <a:prstGeom prst="rect">
            <a:avLst/>
          </a:prstGeom>
          <a:noFill/>
        </p:spPr>
        <p:txBody>
          <a:bodyPr wrap="square" rtlCol="0">
            <a:spAutoFit/>
          </a:bodyPr>
          <a:lstStyle/>
          <a:p>
            <a:r>
              <a:rPr lang="en-US" sz="2400" dirty="0" smtClean="0"/>
              <a:t>Celestial navigation:</a:t>
            </a:r>
          </a:p>
          <a:p>
            <a:r>
              <a:rPr lang="en-US" sz="2400" dirty="0" smtClean="0"/>
              <a:t>Altitude of Polaris = latitude!</a:t>
            </a:r>
            <a:endParaRPr lang="en-US" sz="2400" dirty="0"/>
          </a:p>
        </p:txBody>
      </p:sp>
    </p:spTree>
    <p:extLst>
      <p:ext uri="{BB962C8B-B14F-4D97-AF65-F5344CB8AC3E}">
        <p14:creationId xmlns:p14="http://schemas.microsoft.com/office/powerpoint/2010/main" val="252890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type="title" idx="4294967295"/>
          </p:nvPr>
        </p:nvSpPr>
        <p:spPr>
          <a:xfrm>
            <a:off x="685800" y="101600"/>
            <a:ext cx="7772400" cy="635000"/>
          </a:xfrm>
        </p:spPr>
        <p:txBody>
          <a:bodyPr>
            <a:normAutofit fontScale="90000"/>
          </a:bodyPr>
          <a:lstStyle/>
          <a:p>
            <a:r>
              <a:rPr lang="en-US" sz="3600" b="1" dirty="0" smtClean="0">
                <a:solidFill>
                  <a:schemeClr val="tx1"/>
                </a:solidFill>
              </a:rPr>
              <a:t>Earth’s </a:t>
            </a:r>
            <a:r>
              <a:rPr lang="en-US" sz="3600" b="1" dirty="0">
                <a:solidFill>
                  <a:schemeClr val="tx1"/>
                </a:solidFill>
              </a:rPr>
              <a:t>Orbital </a:t>
            </a:r>
            <a:r>
              <a:rPr lang="en-US" sz="3600" b="1" dirty="0" smtClean="0">
                <a:solidFill>
                  <a:schemeClr val="tx1"/>
                </a:solidFill>
              </a:rPr>
              <a:t>Motion (seasonal changes)</a:t>
            </a:r>
            <a:endParaRPr lang="en-US" dirty="0"/>
          </a:p>
        </p:txBody>
      </p:sp>
      <p:pic>
        <p:nvPicPr>
          <p:cNvPr id="5" name="Picture 4" descr="D:\ART\CH02\B02_04.JPG"/>
          <p:cNvPicPr>
            <a:picLocks noChangeAspect="1" noChangeArrowheads="1"/>
          </p:cNvPicPr>
          <p:nvPr/>
        </p:nvPicPr>
        <p:blipFill>
          <a:blip r:embed="rId3"/>
          <a:srcRect/>
          <a:stretch>
            <a:fillRect/>
          </a:stretch>
        </p:blipFill>
        <p:spPr bwMode="auto">
          <a:xfrm>
            <a:off x="4293290" y="1219200"/>
            <a:ext cx="4832350" cy="5638800"/>
          </a:xfrm>
          <a:prstGeom prst="rect">
            <a:avLst/>
          </a:prstGeom>
          <a:noFill/>
          <a:ln w="9525">
            <a:noFill/>
            <a:miter lim="800000"/>
            <a:headEnd/>
            <a:tailEnd/>
          </a:ln>
        </p:spPr>
      </p:pic>
      <p:sp>
        <p:nvSpPr>
          <p:cNvPr id="6" name="TextBox 5"/>
          <p:cNvSpPr txBox="1"/>
          <p:nvPr/>
        </p:nvSpPr>
        <p:spPr>
          <a:xfrm>
            <a:off x="6034951" y="1381326"/>
            <a:ext cx="1909684" cy="369332"/>
          </a:xfrm>
          <a:prstGeom prst="rect">
            <a:avLst/>
          </a:prstGeom>
          <a:solidFill>
            <a:schemeClr val="bg1"/>
          </a:solidFill>
        </p:spPr>
        <p:txBody>
          <a:bodyPr wrap="square" rtlCol="0">
            <a:spAutoFit/>
          </a:bodyPr>
          <a:lstStyle/>
          <a:p>
            <a:endParaRPr lang="en-US" dirty="0"/>
          </a:p>
        </p:txBody>
      </p:sp>
      <p:sp>
        <p:nvSpPr>
          <p:cNvPr id="7" name="5-Point Star 6"/>
          <p:cNvSpPr/>
          <p:nvPr/>
        </p:nvSpPr>
        <p:spPr>
          <a:xfrm>
            <a:off x="5691969" y="1381326"/>
            <a:ext cx="157595" cy="15761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5844369" y="1533726"/>
            <a:ext cx="157595" cy="15761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6284168" y="1302521"/>
            <a:ext cx="157595" cy="15761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5923166" y="1223716"/>
            <a:ext cx="157595" cy="15761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6594163" y="1297311"/>
            <a:ext cx="157595" cy="15761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461" y="1750658"/>
            <a:ext cx="4106746" cy="1200328"/>
          </a:xfrm>
          <a:prstGeom prst="rect">
            <a:avLst/>
          </a:prstGeom>
          <a:noFill/>
        </p:spPr>
        <p:txBody>
          <a:bodyPr wrap="square" rtlCol="0">
            <a:spAutoFit/>
          </a:bodyPr>
          <a:lstStyle/>
          <a:p>
            <a:r>
              <a:rPr lang="en-US" sz="2400" dirty="0" smtClean="0"/>
              <a:t>In a year the Earth moves 360 degrees about the Sun, so each day it moves about 1°.</a:t>
            </a:r>
            <a:endParaRPr lang="en-US" sz="2400" dirty="0"/>
          </a:p>
        </p:txBody>
      </p:sp>
      <p:sp>
        <p:nvSpPr>
          <p:cNvPr id="13" name="TextBox 12"/>
          <p:cNvSpPr txBox="1"/>
          <p:nvPr/>
        </p:nvSpPr>
        <p:spPr>
          <a:xfrm>
            <a:off x="324461" y="4064264"/>
            <a:ext cx="4106746" cy="1938992"/>
          </a:xfrm>
          <a:prstGeom prst="rect">
            <a:avLst/>
          </a:prstGeom>
          <a:noFill/>
        </p:spPr>
        <p:txBody>
          <a:bodyPr wrap="square" rtlCol="0">
            <a:spAutoFit/>
          </a:bodyPr>
          <a:lstStyle/>
          <a:p>
            <a:r>
              <a:rPr lang="en-US" sz="2400" dirty="0" smtClean="0"/>
              <a:t>The Sun appears to move against the background stars. As the Earth moves 1° from west to east, the Sun appears to move 1° from east to west. </a:t>
            </a:r>
            <a:endParaRPr lang="en-US" sz="2400" dirty="0"/>
          </a:p>
        </p:txBody>
      </p:sp>
    </p:spTree>
    <p:extLst>
      <p:ext uri="{BB962C8B-B14F-4D97-AF65-F5344CB8AC3E}">
        <p14:creationId xmlns:p14="http://schemas.microsoft.com/office/powerpoint/2010/main" val="1202128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00_08Figure"/>
          <p:cNvPicPr>
            <a:picLocks noChangeAspect="1" noChangeArrowheads="1"/>
          </p:cNvPicPr>
          <p:nvPr/>
        </p:nvPicPr>
        <p:blipFill>
          <a:blip r:embed="rId2"/>
          <a:srcRect b="3137"/>
          <a:stretch>
            <a:fillRect/>
          </a:stretch>
        </p:blipFill>
        <p:spPr bwMode="auto">
          <a:xfrm>
            <a:off x="1476963" y="1938992"/>
            <a:ext cx="6001926" cy="4128852"/>
          </a:xfrm>
          <a:prstGeom prst="rect">
            <a:avLst/>
          </a:prstGeom>
          <a:noFill/>
        </p:spPr>
      </p:pic>
      <p:sp>
        <p:nvSpPr>
          <p:cNvPr id="5" name="TextBox 4"/>
          <p:cNvSpPr txBox="1"/>
          <p:nvPr/>
        </p:nvSpPr>
        <p:spPr>
          <a:xfrm>
            <a:off x="361269" y="0"/>
            <a:ext cx="8218286" cy="1938992"/>
          </a:xfrm>
          <a:prstGeom prst="rect">
            <a:avLst/>
          </a:prstGeom>
          <a:noFill/>
        </p:spPr>
        <p:txBody>
          <a:bodyPr wrap="square" rtlCol="0">
            <a:spAutoFit/>
          </a:bodyPr>
          <a:lstStyle/>
          <a:p>
            <a:r>
              <a:rPr lang="en-US" sz="2400" dirty="0" smtClean="0"/>
              <a:t>The stars that the sun appears to move over are the  constellations of the Zodiac – If we could see the stars in the day when the Sun is out (and we can in fact see them during a total eclipse of the Sun) we would see the Sun move through these constellations during the course of the year.</a:t>
            </a:r>
            <a:endParaRPr lang="en-US" sz="2400" dirty="0"/>
          </a:p>
        </p:txBody>
      </p:sp>
      <p:sp>
        <p:nvSpPr>
          <p:cNvPr id="6" name="TextBox 5"/>
          <p:cNvSpPr txBox="1"/>
          <p:nvPr/>
        </p:nvSpPr>
        <p:spPr>
          <a:xfrm>
            <a:off x="667926" y="6010403"/>
            <a:ext cx="7478889" cy="830997"/>
          </a:xfrm>
          <a:prstGeom prst="rect">
            <a:avLst/>
          </a:prstGeom>
          <a:noFill/>
        </p:spPr>
        <p:txBody>
          <a:bodyPr wrap="square" rtlCol="0">
            <a:spAutoFit/>
          </a:bodyPr>
          <a:lstStyle/>
          <a:p>
            <a:pPr algn="ctr"/>
            <a:r>
              <a:rPr lang="en-US" sz="2400" dirty="0" smtClean="0"/>
              <a:t>The path the Sun sweeps out against the </a:t>
            </a:r>
          </a:p>
          <a:p>
            <a:pPr algn="ctr"/>
            <a:r>
              <a:rPr lang="en-US" sz="2400" dirty="0" smtClean="0"/>
              <a:t>background of stars is called the </a:t>
            </a:r>
            <a:r>
              <a:rPr lang="en-US" sz="2400" b="1" i="1" dirty="0" smtClean="0"/>
              <a:t>ecliptic</a:t>
            </a:r>
            <a:r>
              <a:rPr lang="en-US" sz="2400" dirty="0" smtClean="0"/>
              <a:t>.</a:t>
            </a:r>
            <a:endParaRPr lang="en-US" sz="2400" dirty="0"/>
          </a:p>
        </p:txBody>
      </p:sp>
    </p:spTree>
    <p:extLst>
      <p:ext uri="{BB962C8B-B14F-4D97-AF65-F5344CB8AC3E}">
        <p14:creationId xmlns:p14="http://schemas.microsoft.com/office/powerpoint/2010/main" val="3249749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685800" y="8890"/>
            <a:ext cx="7772400" cy="635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The seasons and the tilt</a:t>
            </a:r>
            <a:r>
              <a:rPr kumimoji="0" lang="en-US" sz="3600" b="1" i="0" u="none" strike="noStrike" kern="1200" cap="none" spc="0" normalizeH="0" noProof="0" dirty="0" smtClean="0">
                <a:ln>
                  <a:noFill/>
                </a:ln>
                <a:solidFill>
                  <a:schemeClr val="tx1"/>
                </a:solidFill>
                <a:effectLst/>
                <a:uLnTx/>
                <a:uFillTx/>
                <a:latin typeface="+mj-lt"/>
                <a:ea typeface="+mj-ea"/>
                <a:cs typeface="+mj-cs"/>
              </a:rPr>
              <a:t> of the Earth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39914" y="643890"/>
            <a:ext cx="8218286" cy="1938992"/>
          </a:xfrm>
          <a:prstGeom prst="rect">
            <a:avLst/>
          </a:prstGeom>
          <a:noFill/>
        </p:spPr>
        <p:txBody>
          <a:bodyPr wrap="square" rtlCol="0">
            <a:spAutoFit/>
          </a:bodyPr>
          <a:lstStyle/>
          <a:p>
            <a:r>
              <a:rPr lang="en-US" sz="2400" dirty="0" smtClean="0"/>
              <a:t>The Earth’s axis of rotation is not perpendicular to the plane of the Earth’s orbit about the Sun:</a:t>
            </a:r>
          </a:p>
          <a:p>
            <a:r>
              <a:rPr lang="en-US" sz="2400" dirty="0" smtClean="0"/>
              <a:t>	•The Earth's rotation axis is tilted by 23 1⁄2 degrees away 	from perpendicular to its orbit— the plane of the equator is 	23 1⁄2 degrees from the plane of the orbit.</a:t>
            </a:r>
            <a:endParaRPr lang="en-US" sz="2400" dirty="0"/>
          </a:p>
        </p:txBody>
      </p:sp>
      <p:pic>
        <p:nvPicPr>
          <p:cNvPr id="5" name="Picture 7" descr="00_10Figure"/>
          <p:cNvPicPr>
            <a:picLocks noChangeAspect="1" noChangeArrowheads="1"/>
          </p:cNvPicPr>
          <p:nvPr/>
        </p:nvPicPr>
        <p:blipFill>
          <a:blip r:embed="rId2"/>
          <a:srcRect b="2710"/>
          <a:stretch>
            <a:fillRect/>
          </a:stretch>
        </p:blipFill>
        <p:spPr bwMode="auto">
          <a:xfrm>
            <a:off x="0" y="2967593"/>
            <a:ext cx="5032375" cy="3489325"/>
          </a:xfrm>
          <a:prstGeom prst="rect">
            <a:avLst/>
          </a:prstGeom>
          <a:noFill/>
        </p:spPr>
      </p:pic>
      <p:sp>
        <p:nvSpPr>
          <p:cNvPr id="6" name="TextBox 5"/>
          <p:cNvSpPr txBox="1"/>
          <p:nvPr/>
        </p:nvSpPr>
        <p:spPr>
          <a:xfrm>
            <a:off x="-1" y="2949050"/>
            <a:ext cx="5032375" cy="974081"/>
          </a:xfrm>
          <a:prstGeom prst="rect">
            <a:avLst/>
          </a:prstGeom>
          <a:solidFill>
            <a:srgbClr val="FFFFFF"/>
          </a:solidFill>
        </p:spPr>
        <p:txBody>
          <a:bodyPr wrap="square" rtlCol="0">
            <a:spAutoFit/>
          </a:bodyPr>
          <a:lstStyle/>
          <a:p>
            <a:endParaRPr lang="en-US" dirty="0"/>
          </a:p>
        </p:txBody>
      </p:sp>
      <p:sp>
        <p:nvSpPr>
          <p:cNvPr id="7" name="TextBox 6"/>
          <p:cNvSpPr txBox="1"/>
          <p:nvPr/>
        </p:nvSpPr>
        <p:spPr>
          <a:xfrm>
            <a:off x="5156228" y="2582882"/>
            <a:ext cx="3863782" cy="4154983"/>
          </a:xfrm>
          <a:prstGeom prst="rect">
            <a:avLst/>
          </a:prstGeom>
          <a:noFill/>
        </p:spPr>
        <p:txBody>
          <a:bodyPr wrap="square" rtlCol="0">
            <a:spAutoFit/>
          </a:bodyPr>
          <a:lstStyle/>
          <a:p>
            <a:r>
              <a:rPr lang="en-US" sz="2400" dirty="0" smtClean="0"/>
              <a:t>On the summer solstice, when the axis is most directly tilted toward the Sun, the Sun is directly over a point 23 1⁄2 degrees north of the equator. On the winter solstice, with the north part of the axis tilted away from the Sun, the Sun is over a point 23 1⁄2 degrees south of the equator.</a:t>
            </a:r>
            <a:endParaRPr lang="en-US" sz="2400" dirty="0"/>
          </a:p>
        </p:txBody>
      </p:sp>
    </p:spTree>
    <p:extLst>
      <p:ext uri="{BB962C8B-B14F-4D97-AF65-F5344CB8AC3E}">
        <p14:creationId xmlns:p14="http://schemas.microsoft.com/office/powerpoint/2010/main" val="3803695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7025" y="2194800"/>
            <a:ext cx="6654800" cy="4343400"/>
          </a:xfrm>
          <a:prstGeom prst="rect">
            <a:avLst/>
          </a:prstGeom>
        </p:spPr>
      </p:pic>
      <p:sp>
        <p:nvSpPr>
          <p:cNvPr id="3" name="TextBox 2"/>
          <p:cNvSpPr txBox="1"/>
          <p:nvPr/>
        </p:nvSpPr>
        <p:spPr>
          <a:xfrm>
            <a:off x="787976" y="672353"/>
            <a:ext cx="7759248" cy="1200328"/>
          </a:xfrm>
          <a:prstGeom prst="rect">
            <a:avLst/>
          </a:prstGeom>
          <a:noFill/>
        </p:spPr>
        <p:txBody>
          <a:bodyPr wrap="square" rtlCol="0">
            <a:spAutoFit/>
          </a:bodyPr>
          <a:lstStyle/>
          <a:p>
            <a:r>
              <a:rPr lang="en-US" sz="2400" dirty="0" smtClean="0"/>
              <a:t>The Sun is directly over the equator on the </a:t>
            </a:r>
            <a:r>
              <a:rPr lang="en-US" sz="2400" b="1" dirty="0" smtClean="0"/>
              <a:t>Vernal Equinox </a:t>
            </a:r>
            <a:r>
              <a:rPr lang="en-US" sz="2400" dirty="0" smtClean="0"/>
              <a:t>(spring) and the </a:t>
            </a:r>
            <a:r>
              <a:rPr lang="en-US" sz="2400" b="1" dirty="0" smtClean="0"/>
              <a:t>Autumnal Equinox </a:t>
            </a:r>
            <a:r>
              <a:rPr lang="en-US" sz="2400" dirty="0" smtClean="0"/>
              <a:t>(fall).  These are the two points where the ecliptic intersects the celestial equator.</a:t>
            </a:r>
            <a:endParaRPr lang="en-US" sz="2400" dirty="0"/>
          </a:p>
        </p:txBody>
      </p:sp>
    </p:spTree>
    <p:extLst>
      <p:ext uri="{BB962C8B-B14F-4D97-AF65-F5344CB8AC3E}">
        <p14:creationId xmlns:p14="http://schemas.microsoft.com/office/powerpoint/2010/main" val="2148423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486" y="370828"/>
            <a:ext cx="8473063" cy="2308324"/>
          </a:xfrm>
          <a:prstGeom prst="rect">
            <a:avLst/>
          </a:prstGeom>
          <a:noFill/>
        </p:spPr>
        <p:txBody>
          <a:bodyPr wrap="square" rtlCol="0">
            <a:spAutoFit/>
          </a:bodyPr>
          <a:lstStyle/>
          <a:p>
            <a:r>
              <a:rPr lang="en-US" sz="2400" dirty="0" smtClean="0"/>
              <a:t>The seasons are caused by the tilt of the Earth's axis. The tilt has two effects:</a:t>
            </a:r>
          </a:p>
          <a:p>
            <a:pPr marL="457200" indent="-457200">
              <a:buAutoNum type="arabicPeriod"/>
            </a:pPr>
            <a:r>
              <a:rPr lang="en-US" sz="2400" dirty="0" smtClean="0"/>
              <a:t>Sunlight is more direct in the summer. In our summer, the northern hemisphere is tilted toward the Sun, in winter it is tilted away from the Sun. </a:t>
            </a:r>
          </a:p>
          <a:p>
            <a:pPr marL="457200" indent="-457200">
              <a:buAutoNum type="arabicPeriod"/>
            </a:pPr>
            <a:r>
              <a:rPr lang="en-US" sz="2400" dirty="0" smtClean="0"/>
              <a:t>The Sun is up longer in summer than in winter. </a:t>
            </a:r>
            <a:endParaRPr lang="en-US" sz="2400" dirty="0"/>
          </a:p>
        </p:txBody>
      </p:sp>
      <p:pic>
        <p:nvPicPr>
          <p:cNvPr id="3" name="Picture 7" descr="00_10Figure"/>
          <p:cNvPicPr>
            <a:picLocks noChangeAspect="1" noChangeArrowheads="1"/>
          </p:cNvPicPr>
          <p:nvPr/>
        </p:nvPicPr>
        <p:blipFill>
          <a:blip r:embed="rId2"/>
          <a:srcRect b="2710"/>
          <a:stretch>
            <a:fillRect/>
          </a:stretch>
        </p:blipFill>
        <p:spPr bwMode="auto">
          <a:xfrm>
            <a:off x="1" y="3114956"/>
            <a:ext cx="4823368" cy="3344405"/>
          </a:xfrm>
          <a:prstGeom prst="rect">
            <a:avLst/>
          </a:prstGeom>
          <a:noFill/>
        </p:spPr>
      </p:pic>
      <p:pic>
        <p:nvPicPr>
          <p:cNvPr id="4" name="Picture 4" descr="D:\ART\CH02\F02_14.JPG"/>
          <p:cNvPicPr>
            <a:picLocks noChangeAspect="1" noChangeArrowheads="1"/>
          </p:cNvPicPr>
          <p:nvPr/>
        </p:nvPicPr>
        <p:blipFill>
          <a:blip r:embed="rId3"/>
          <a:srcRect/>
          <a:stretch>
            <a:fillRect/>
          </a:stretch>
        </p:blipFill>
        <p:spPr bwMode="auto">
          <a:xfrm>
            <a:off x="4820007" y="3114956"/>
            <a:ext cx="4290280" cy="3344405"/>
          </a:xfrm>
          <a:prstGeom prst="rect">
            <a:avLst/>
          </a:prstGeom>
          <a:noFill/>
          <a:ln w="9525">
            <a:noFill/>
            <a:miter lim="800000"/>
            <a:headEnd/>
            <a:tailEnd/>
          </a:ln>
        </p:spPr>
      </p:pic>
    </p:spTree>
    <p:extLst>
      <p:ext uri="{BB962C8B-B14F-4D97-AF65-F5344CB8AC3E}">
        <p14:creationId xmlns:p14="http://schemas.microsoft.com/office/powerpoint/2010/main" val="3624736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yroscope_precession.gif"/>
          <p:cNvPicPr>
            <a:picLocks noChangeAspect="1"/>
          </p:cNvPicPr>
          <p:nvPr/>
        </p:nvPicPr>
        <p:blipFill>
          <a:blip r:embed="rId2"/>
          <a:stretch>
            <a:fillRect/>
          </a:stretch>
        </p:blipFill>
        <p:spPr>
          <a:xfrm>
            <a:off x="2667000" y="884607"/>
            <a:ext cx="3810000" cy="3810000"/>
          </a:xfrm>
          <a:prstGeom prst="rect">
            <a:avLst/>
          </a:prstGeom>
        </p:spPr>
      </p:pic>
      <p:sp>
        <p:nvSpPr>
          <p:cNvPr id="2" name="Title 1"/>
          <p:cNvSpPr>
            <a:spLocks noGrp="1"/>
          </p:cNvSpPr>
          <p:nvPr>
            <p:ph type="title"/>
          </p:nvPr>
        </p:nvSpPr>
        <p:spPr>
          <a:xfrm>
            <a:off x="457200" y="120520"/>
            <a:ext cx="8229600" cy="852904"/>
          </a:xfrm>
        </p:spPr>
        <p:txBody>
          <a:bodyPr>
            <a:normAutofit/>
          </a:bodyPr>
          <a:lstStyle/>
          <a:p>
            <a:r>
              <a:rPr lang="en-US" dirty="0" smtClean="0"/>
              <a:t>Precession</a:t>
            </a:r>
            <a:endParaRPr lang="en-US" dirty="0"/>
          </a:p>
        </p:txBody>
      </p:sp>
      <p:sp>
        <p:nvSpPr>
          <p:cNvPr id="3" name="Content Placeholder 2"/>
          <p:cNvSpPr>
            <a:spLocks noGrp="1"/>
          </p:cNvSpPr>
          <p:nvPr>
            <p:ph idx="1"/>
          </p:nvPr>
        </p:nvSpPr>
        <p:spPr>
          <a:xfrm>
            <a:off x="457200" y="4255250"/>
            <a:ext cx="8229600" cy="2132261"/>
          </a:xfrm>
        </p:spPr>
        <p:txBody>
          <a:bodyPr>
            <a:normAutofit fontScale="92500"/>
          </a:bodyPr>
          <a:lstStyle/>
          <a:p>
            <a:r>
              <a:rPr lang="en-US" dirty="0" smtClean="0"/>
              <a:t>Precession: </a:t>
            </a:r>
            <a:r>
              <a:rPr lang="en-US" b="1" dirty="0" smtClean="0"/>
              <a:t>change in the orientation of the rotational axis </a:t>
            </a:r>
            <a:r>
              <a:rPr lang="en-US" dirty="0" smtClean="0"/>
              <a:t>of a rotating body</a:t>
            </a:r>
          </a:p>
          <a:p>
            <a:r>
              <a:rPr lang="en-US" dirty="0" smtClean="0"/>
              <a:t>Direction of axis of Earth’s rotation changes on 26,000 year cycle: </a:t>
            </a:r>
            <a:r>
              <a:rPr lang="en-US" b="1" dirty="0" smtClean="0"/>
              <a:t>precession of the equinoxes</a:t>
            </a:r>
            <a:endParaRPr lang="en-US" b="1" dirty="0"/>
          </a:p>
        </p:txBody>
      </p:sp>
    </p:spTree>
    <p:extLst>
      <p:ext uri="{BB962C8B-B14F-4D97-AF65-F5344CB8AC3E}">
        <p14:creationId xmlns:p14="http://schemas.microsoft.com/office/powerpoint/2010/main" val="1681195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following information will be provided:</a:t>
            </a:r>
            <a:endParaRPr lang="en-US" sz="3200" dirty="0"/>
          </a:p>
        </p:txBody>
      </p:sp>
      <p:pic>
        <p:nvPicPr>
          <p:cNvPr id="3" name="Picture 2" descr="midterm1_cover.pdf"/>
          <p:cNvPicPr>
            <a:picLocks noChangeAspect="1"/>
          </p:cNvPicPr>
          <p:nvPr/>
        </p:nvPicPr>
        <p:blipFill rotWithShape="1">
          <a:blip r:embed="rId2">
            <a:extLst>
              <a:ext uri="{28A0092B-C50C-407E-A947-70E740481C1C}">
                <a14:useLocalDpi xmlns:a14="http://schemas.microsoft.com/office/drawing/2010/main" val="0"/>
              </a:ext>
            </a:extLst>
          </a:blip>
          <a:srcRect t="27685" b="31838"/>
          <a:stretch/>
        </p:blipFill>
        <p:spPr>
          <a:xfrm>
            <a:off x="665249" y="1521483"/>
            <a:ext cx="8919012" cy="4671996"/>
          </a:xfrm>
          <a:prstGeom prst="rect">
            <a:avLst/>
          </a:prstGeom>
        </p:spPr>
      </p:pic>
    </p:spTree>
    <p:extLst>
      <p:ext uri="{BB962C8B-B14F-4D97-AF65-F5344CB8AC3E}">
        <p14:creationId xmlns:p14="http://schemas.microsoft.com/office/powerpoint/2010/main" val="3822479897"/>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descr="00_12Figure"/>
          <p:cNvPicPr>
            <a:picLocks noChangeAspect="1" noChangeArrowheads="1"/>
          </p:cNvPicPr>
          <p:nvPr/>
        </p:nvPicPr>
        <p:blipFill>
          <a:blip r:embed="rId3"/>
          <a:srcRect b="4446"/>
          <a:stretch>
            <a:fillRect/>
          </a:stretch>
        </p:blipFill>
        <p:spPr bwMode="auto">
          <a:xfrm>
            <a:off x="398622" y="2840579"/>
            <a:ext cx="7946331" cy="3551869"/>
          </a:xfrm>
          <a:prstGeom prst="rect">
            <a:avLst/>
          </a:prstGeom>
          <a:noFill/>
        </p:spPr>
      </p:pic>
      <p:sp>
        <p:nvSpPr>
          <p:cNvPr id="5" name="TextBox 4"/>
          <p:cNvSpPr txBox="1"/>
          <p:nvPr/>
        </p:nvSpPr>
        <p:spPr>
          <a:xfrm>
            <a:off x="0" y="592265"/>
            <a:ext cx="9088380" cy="1938992"/>
          </a:xfrm>
          <a:prstGeom prst="rect">
            <a:avLst/>
          </a:prstGeom>
          <a:noFill/>
        </p:spPr>
        <p:txBody>
          <a:bodyPr wrap="square" rtlCol="0">
            <a:spAutoFit/>
          </a:bodyPr>
          <a:lstStyle/>
          <a:p>
            <a:r>
              <a:rPr lang="en-US" sz="2400" dirty="0" smtClean="0"/>
              <a:t>Earth’s axis of rotation </a:t>
            </a:r>
            <a:r>
              <a:rPr lang="en-US" sz="2400" dirty="0" err="1" smtClean="0"/>
              <a:t>precesses</a:t>
            </a:r>
            <a:r>
              <a:rPr lang="en-US" sz="2400" dirty="0" smtClean="0"/>
              <a:t> with a 26,000 year period: In 13,000 years, what are now winter stars will be summer stars, and vice-versa. In 13,000 years, Vega, not Polaris will serve as our north star. In 26,000 years, the Earth’s axis will again point in the direction it now points, and Polaris will again be the North Star. </a:t>
            </a:r>
            <a:r>
              <a:rPr lang="en-US" sz="2400" i="1" dirty="0" smtClean="0"/>
              <a:t> </a:t>
            </a:r>
            <a:endParaRPr lang="en-US" sz="2400" i="1" dirty="0"/>
          </a:p>
        </p:txBody>
      </p:sp>
    </p:spTree>
    <p:extLst>
      <p:ext uri="{BB962C8B-B14F-4D97-AF65-F5344CB8AC3E}">
        <p14:creationId xmlns:p14="http://schemas.microsoft.com/office/powerpoint/2010/main" val="1915289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58"/>
            <a:ext cx="8229600" cy="758679"/>
          </a:xfrm>
        </p:spPr>
        <p:txBody>
          <a:bodyPr>
            <a:normAutofit fontScale="90000"/>
          </a:bodyPr>
          <a:lstStyle/>
          <a:p>
            <a:r>
              <a:rPr lang="en-US" dirty="0" smtClean="0"/>
              <a:t>Phases of the Moon</a:t>
            </a:r>
            <a:endParaRPr lang="en-US" dirty="0"/>
          </a:p>
        </p:txBody>
      </p:sp>
      <p:pic>
        <p:nvPicPr>
          <p:cNvPr id="4" name="Picture 3"/>
          <p:cNvPicPr>
            <a:picLocks noChangeAspect="1"/>
          </p:cNvPicPr>
          <p:nvPr/>
        </p:nvPicPr>
        <p:blipFill>
          <a:blip r:embed="rId2"/>
          <a:stretch>
            <a:fillRect/>
          </a:stretch>
        </p:blipFill>
        <p:spPr>
          <a:xfrm>
            <a:off x="1097856" y="3011218"/>
            <a:ext cx="7239000" cy="3797300"/>
          </a:xfrm>
          <a:prstGeom prst="rect">
            <a:avLst/>
          </a:prstGeom>
        </p:spPr>
      </p:pic>
      <p:sp>
        <p:nvSpPr>
          <p:cNvPr id="3" name="Content Placeholder 2"/>
          <p:cNvSpPr>
            <a:spLocks noGrp="1"/>
          </p:cNvSpPr>
          <p:nvPr>
            <p:ph idx="1"/>
          </p:nvPr>
        </p:nvSpPr>
        <p:spPr>
          <a:xfrm>
            <a:off x="457200" y="750432"/>
            <a:ext cx="8229600" cy="3309351"/>
          </a:xfrm>
        </p:spPr>
        <p:txBody>
          <a:bodyPr>
            <a:noAutofit/>
          </a:bodyPr>
          <a:lstStyle/>
          <a:p>
            <a:r>
              <a:rPr lang="en-US" sz="2400" dirty="0" smtClean="0"/>
              <a:t>Why does the Moon shine?</a:t>
            </a:r>
          </a:p>
          <a:p>
            <a:r>
              <a:rPr lang="en-US" sz="2400" b="1" dirty="0" smtClean="0"/>
              <a:t>Reflected sunlight</a:t>
            </a:r>
          </a:p>
          <a:p>
            <a:pPr lvl="1"/>
            <a:r>
              <a:rPr lang="en-US" sz="2400" dirty="0" smtClean="0"/>
              <a:t>The side of the Moon facing the Sun is lighted</a:t>
            </a:r>
          </a:p>
          <a:p>
            <a:pPr lvl="1"/>
            <a:r>
              <a:rPr lang="en-US" sz="2400" dirty="0" smtClean="0"/>
              <a:t>The side of the Moon facing away from the Sun is dark</a:t>
            </a:r>
          </a:p>
          <a:p>
            <a:r>
              <a:rPr lang="en-US" sz="2400" dirty="0" smtClean="0"/>
              <a:t>Moon orbits Earth in 1 month (29 days)</a:t>
            </a:r>
          </a:p>
          <a:p>
            <a:endParaRPr lang="en-US" sz="2400" dirty="0"/>
          </a:p>
        </p:txBody>
      </p:sp>
    </p:spTree>
    <p:extLst>
      <p:ext uri="{BB962C8B-B14F-4D97-AF65-F5344CB8AC3E}">
        <p14:creationId xmlns:p14="http://schemas.microsoft.com/office/powerpoint/2010/main" val="4168669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678" y="274637"/>
            <a:ext cx="1873124" cy="1774187"/>
          </a:xfrm>
        </p:spPr>
        <p:txBody>
          <a:bodyPr>
            <a:normAutofit fontScale="90000"/>
          </a:bodyPr>
          <a:lstStyle/>
          <a:p>
            <a:r>
              <a:rPr lang="en-US" dirty="0" smtClean="0"/>
              <a:t>Phases of the Moon</a:t>
            </a:r>
            <a:endParaRPr lang="en-US" dirty="0"/>
          </a:p>
        </p:txBody>
      </p:sp>
      <p:sp>
        <p:nvSpPr>
          <p:cNvPr id="3" name="Content Placeholder 2"/>
          <p:cNvSpPr>
            <a:spLocks noGrp="1"/>
          </p:cNvSpPr>
          <p:nvPr>
            <p:ph idx="1"/>
          </p:nvPr>
        </p:nvSpPr>
        <p:spPr>
          <a:xfrm>
            <a:off x="6920110" y="2187884"/>
            <a:ext cx="2205350" cy="4514831"/>
          </a:xfrm>
        </p:spPr>
        <p:txBody>
          <a:bodyPr>
            <a:normAutofit fontScale="92500"/>
          </a:bodyPr>
          <a:lstStyle/>
          <a:p>
            <a:r>
              <a:rPr lang="en-US" sz="2400" dirty="0" smtClean="0"/>
              <a:t>Due to relative positions of Moon and Sun</a:t>
            </a:r>
          </a:p>
          <a:p>
            <a:r>
              <a:rPr lang="en-US" sz="2400" dirty="0" smtClean="0"/>
              <a:t>We see illuminated portion of Moon only</a:t>
            </a:r>
          </a:p>
          <a:p>
            <a:r>
              <a:rPr lang="en-US" sz="2400" dirty="0" smtClean="0"/>
              <a:t>Fraction of disk visible = fraction of night Moon is up</a:t>
            </a:r>
            <a:endParaRPr lang="en-US" sz="2400" dirty="0"/>
          </a:p>
        </p:txBody>
      </p:sp>
      <p:pic>
        <p:nvPicPr>
          <p:cNvPr id="4" name="Picture 3"/>
          <p:cNvPicPr>
            <a:picLocks noChangeAspect="1"/>
          </p:cNvPicPr>
          <p:nvPr/>
        </p:nvPicPr>
        <p:blipFill>
          <a:blip r:embed="rId2"/>
          <a:stretch>
            <a:fillRect/>
          </a:stretch>
        </p:blipFill>
        <p:spPr>
          <a:xfrm>
            <a:off x="-46350" y="274637"/>
            <a:ext cx="6985000" cy="6286500"/>
          </a:xfrm>
          <a:prstGeom prst="rect">
            <a:avLst/>
          </a:prstGeom>
        </p:spPr>
      </p:pic>
    </p:spTree>
    <p:extLst>
      <p:ext uri="{BB962C8B-B14F-4D97-AF65-F5344CB8AC3E}">
        <p14:creationId xmlns:p14="http://schemas.microsoft.com/office/powerpoint/2010/main" val="3507848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68850"/>
            <a:ext cx="9144000" cy="1431925"/>
          </a:xfrm>
          <a:prstGeom prst="rect">
            <a:avLst/>
          </a:prstGeom>
          <a:noFill/>
          <a:ln w="9525">
            <a:noFill/>
            <a:miter lim="800000"/>
            <a:headEnd/>
            <a:tailEnd/>
          </a:ln>
        </p:spPr>
        <p:txBody>
          <a:bodyPr>
            <a:spAutoFit/>
          </a:bodyPr>
          <a:lstStyle/>
          <a:p>
            <a:pPr algn="ctr">
              <a:spcBef>
                <a:spcPct val="50000"/>
              </a:spcBef>
            </a:pPr>
            <a:r>
              <a:rPr lang="en-US" sz="4400" dirty="0"/>
              <a:t>Total eclipse of the Moon:</a:t>
            </a:r>
            <a:br>
              <a:rPr lang="en-US" sz="4400" dirty="0"/>
            </a:br>
            <a:r>
              <a:rPr lang="en-US" sz="4400" dirty="0"/>
              <a:t>Shadow of the Earth covers the Moon  </a:t>
            </a:r>
            <a:endParaRPr lang="en-US" sz="3600" dirty="0"/>
          </a:p>
        </p:txBody>
      </p:sp>
      <p:pic>
        <p:nvPicPr>
          <p:cNvPr id="5" name="Picture 4" descr="D:\ART\CH03\F03_08.JPG"/>
          <p:cNvPicPr>
            <a:picLocks noChangeAspect="1" noChangeArrowheads="1"/>
          </p:cNvPicPr>
          <p:nvPr/>
        </p:nvPicPr>
        <p:blipFill>
          <a:blip r:embed="rId2" cstate="print"/>
          <a:srcRect/>
          <a:stretch>
            <a:fillRect/>
          </a:stretch>
        </p:blipFill>
        <p:spPr bwMode="auto">
          <a:xfrm>
            <a:off x="0" y="1700775"/>
            <a:ext cx="8957733" cy="3811588"/>
          </a:xfrm>
          <a:prstGeom prst="rect">
            <a:avLst/>
          </a:prstGeom>
          <a:noFill/>
          <a:ln w="9525">
            <a:noFill/>
            <a:miter lim="800000"/>
            <a:headEnd/>
            <a:tailEnd/>
          </a:ln>
        </p:spPr>
      </p:pic>
      <p:sp>
        <p:nvSpPr>
          <p:cNvPr id="6" name="TextBox 5"/>
          <p:cNvSpPr txBox="1"/>
          <p:nvPr/>
        </p:nvSpPr>
        <p:spPr>
          <a:xfrm>
            <a:off x="139055" y="5747834"/>
            <a:ext cx="8818678" cy="492443"/>
          </a:xfrm>
          <a:prstGeom prst="rect">
            <a:avLst/>
          </a:prstGeom>
          <a:noFill/>
        </p:spPr>
        <p:txBody>
          <a:bodyPr wrap="square" rtlCol="0">
            <a:spAutoFit/>
          </a:bodyPr>
          <a:lstStyle/>
          <a:p>
            <a:pPr algn="ctr"/>
            <a:r>
              <a:rPr lang="en-US" sz="2600" dirty="0" smtClean="0"/>
              <a:t>Visible simultaneously from everywhere on night side of Earth </a:t>
            </a:r>
            <a:endParaRPr lang="en-US" sz="2600" dirty="0"/>
          </a:p>
        </p:txBody>
      </p:sp>
    </p:spTree>
    <p:extLst>
      <p:ext uri="{BB962C8B-B14F-4D97-AF65-F5344CB8AC3E}">
        <p14:creationId xmlns:p14="http://schemas.microsoft.com/office/powerpoint/2010/main" val="1581685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3477875"/>
          </a:xfrm>
          <a:prstGeom prst="rect">
            <a:avLst/>
          </a:prstGeom>
          <a:noFill/>
          <a:ln w="9525">
            <a:noFill/>
            <a:miter lim="800000"/>
            <a:headEnd/>
            <a:tailEnd/>
          </a:ln>
        </p:spPr>
        <p:txBody>
          <a:bodyPr>
            <a:spAutoFit/>
          </a:bodyPr>
          <a:lstStyle/>
          <a:p>
            <a:pPr algn="ctr">
              <a:spcBef>
                <a:spcPct val="50000"/>
              </a:spcBef>
            </a:pPr>
            <a:r>
              <a:rPr lang="en-US" sz="4400" dirty="0"/>
              <a:t>Eclipse of the Sun </a:t>
            </a:r>
            <a:br>
              <a:rPr lang="en-US" sz="4400" dirty="0"/>
            </a:br>
            <a:r>
              <a:rPr lang="en-US" sz="4400" dirty="0"/>
              <a:t>Total: umbra of Sun’s shadow falls on the Earth </a:t>
            </a:r>
            <a:r>
              <a:rPr lang="en-US" sz="4400" dirty="0">
                <a:solidFill>
                  <a:srgbClr val="FF0000"/>
                </a:solidFill>
              </a:rPr>
              <a:t>(Moon blocks all of Sun)</a:t>
            </a:r>
            <a:r>
              <a:rPr lang="en-US" sz="4400" dirty="0"/>
              <a:t/>
            </a:r>
            <a:br>
              <a:rPr lang="en-US" sz="4400" dirty="0"/>
            </a:br>
            <a:r>
              <a:rPr lang="en-US" sz="4400" dirty="0"/>
              <a:t>Partial: penumbra of Sun’s shadow falls on Earth </a:t>
            </a:r>
            <a:r>
              <a:rPr lang="en-US" sz="4400" dirty="0">
                <a:solidFill>
                  <a:srgbClr val="FF0000"/>
                </a:solidFill>
              </a:rPr>
              <a:t>(Moon blocks part of Sun)   </a:t>
            </a:r>
            <a:endParaRPr lang="en-US" sz="3600" dirty="0">
              <a:solidFill>
                <a:srgbClr val="FF0000"/>
              </a:solidFill>
            </a:endParaRPr>
          </a:p>
        </p:txBody>
      </p:sp>
      <p:pic>
        <p:nvPicPr>
          <p:cNvPr id="3" name="Picture 3" descr="D:\ART\CH03\F03_12.JPG"/>
          <p:cNvPicPr>
            <a:picLocks noChangeAspect="1" noChangeArrowheads="1"/>
          </p:cNvPicPr>
          <p:nvPr/>
        </p:nvPicPr>
        <p:blipFill>
          <a:blip r:embed="rId2" cstate="print"/>
          <a:srcRect/>
          <a:stretch>
            <a:fillRect/>
          </a:stretch>
        </p:blipFill>
        <p:spPr bwMode="auto">
          <a:xfrm>
            <a:off x="0" y="3505200"/>
            <a:ext cx="9144000" cy="3644900"/>
          </a:xfrm>
          <a:prstGeom prst="rect">
            <a:avLst/>
          </a:prstGeom>
          <a:noFill/>
          <a:ln w="9525">
            <a:noFill/>
            <a:miter lim="800000"/>
            <a:headEnd/>
            <a:tailEnd/>
          </a:ln>
        </p:spPr>
      </p:pic>
    </p:spTree>
    <p:extLst>
      <p:ext uri="{BB962C8B-B14F-4D97-AF65-F5344CB8AC3E}">
        <p14:creationId xmlns:p14="http://schemas.microsoft.com/office/powerpoint/2010/main" val="299361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2101850"/>
          </a:xfrm>
          <a:prstGeom prst="rect">
            <a:avLst/>
          </a:prstGeom>
          <a:noFill/>
          <a:ln w="9525">
            <a:noFill/>
            <a:miter lim="800000"/>
            <a:headEnd/>
            <a:tailEnd/>
          </a:ln>
        </p:spPr>
        <p:txBody>
          <a:bodyPr>
            <a:spAutoFit/>
          </a:bodyPr>
          <a:lstStyle/>
          <a:p>
            <a:pPr algn="ctr">
              <a:spcBef>
                <a:spcPct val="50000"/>
              </a:spcBef>
            </a:pPr>
            <a:r>
              <a:rPr lang="en-US" sz="4400"/>
              <a:t>You can see an eclipse of the Sun only if you are on the path of the Moon’s shadow.  </a:t>
            </a:r>
            <a:endParaRPr lang="en-US" sz="3600"/>
          </a:p>
        </p:txBody>
      </p:sp>
      <p:pic>
        <p:nvPicPr>
          <p:cNvPr id="3" name="Picture 3" descr="D:\ART\CH03\F03_13M.JPG"/>
          <p:cNvPicPr>
            <a:picLocks noChangeAspect="1" noChangeArrowheads="1"/>
          </p:cNvPicPr>
          <p:nvPr/>
        </p:nvPicPr>
        <p:blipFill>
          <a:blip r:embed="rId2" cstate="print"/>
          <a:srcRect/>
          <a:stretch>
            <a:fillRect/>
          </a:stretch>
        </p:blipFill>
        <p:spPr bwMode="auto">
          <a:xfrm>
            <a:off x="0" y="2227263"/>
            <a:ext cx="9144000" cy="4630737"/>
          </a:xfrm>
          <a:prstGeom prst="rect">
            <a:avLst/>
          </a:prstGeom>
          <a:noFill/>
          <a:ln w="9525">
            <a:noFill/>
            <a:miter lim="800000"/>
            <a:headEnd/>
            <a:tailEnd/>
          </a:ln>
        </p:spPr>
      </p:pic>
    </p:spTree>
    <p:extLst>
      <p:ext uri="{BB962C8B-B14F-4D97-AF65-F5344CB8AC3E}">
        <p14:creationId xmlns:p14="http://schemas.microsoft.com/office/powerpoint/2010/main" val="3677450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2289175"/>
          </a:xfrm>
          <a:prstGeom prst="rect">
            <a:avLst/>
          </a:prstGeom>
          <a:noFill/>
          <a:ln w="9525">
            <a:noFill/>
            <a:miter lim="800000"/>
            <a:headEnd/>
            <a:tailEnd/>
          </a:ln>
        </p:spPr>
        <p:txBody>
          <a:bodyPr>
            <a:spAutoFit/>
          </a:bodyPr>
          <a:lstStyle/>
          <a:p>
            <a:pPr algn="ctr">
              <a:spcBef>
                <a:spcPct val="50000"/>
              </a:spcBef>
            </a:pPr>
            <a:r>
              <a:rPr lang="en-US" sz="3600" dirty="0"/>
              <a:t>About once every 6 months, the line from Sun to Earth lies in the plane of the Moon’s orbit.  Eclipses of Moon and Sun occur at these </a:t>
            </a:r>
            <a:br>
              <a:rPr lang="en-US" sz="3600" dirty="0"/>
            </a:br>
            <a:r>
              <a:rPr lang="en-US" sz="3600" i="1" dirty="0"/>
              <a:t>eclipse seasons</a:t>
            </a:r>
            <a:endParaRPr lang="en-US" sz="3600" dirty="0"/>
          </a:p>
        </p:txBody>
      </p:sp>
      <p:pic>
        <p:nvPicPr>
          <p:cNvPr id="3" name="Picture 2" descr="D:\Chapter_00\A_Images\A_Figures\00_17Figure.jpg"/>
          <p:cNvPicPr>
            <a:picLocks noChangeAspect="1" noChangeArrowheads="1"/>
          </p:cNvPicPr>
          <p:nvPr/>
        </p:nvPicPr>
        <p:blipFill>
          <a:blip r:embed="rId2"/>
          <a:srcRect/>
          <a:stretch>
            <a:fillRect/>
          </a:stretch>
        </p:blipFill>
        <p:spPr bwMode="auto">
          <a:xfrm>
            <a:off x="152400" y="2390775"/>
            <a:ext cx="8883753" cy="4314825"/>
          </a:xfrm>
          <a:prstGeom prst="rect">
            <a:avLst/>
          </a:prstGeom>
          <a:noFill/>
        </p:spPr>
      </p:pic>
    </p:spTree>
    <p:extLst>
      <p:ext uri="{BB962C8B-B14F-4D97-AF65-F5344CB8AC3E}">
        <p14:creationId xmlns:p14="http://schemas.microsoft.com/office/powerpoint/2010/main" val="1737499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7164" y="3475097"/>
            <a:ext cx="1436898" cy="1938992"/>
          </a:xfrm>
          <a:prstGeom prst="rect">
            <a:avLst/>
          </a:prstGeom>
          <a:noFill/>
        </p:spPr>
        <p:txBody>
          <a:bodyPr wrap="square" rtlCol="0">
            <a:spAutoFit/>
          </a:bodyPr>
          <a:lstStyle/>
          <a:p>
            <a:r>
              <a:rPr lang="en-US" sz="12000" dirty="0" smtClean="0">
                <a:solidFill>
                  <a:srgbClr val="BBE5F6"/>
                </a:solidFill>
                <a:latin typeface="Helvetica Neue Black Condensed"/>
                <a:cs typeface="Helvetica Neue Black Condensed"/>
              </a:rPr>
              <a:t>4</a:t>
            </a:r>
            <a:endParaRPr lang="en-US" sz="12000" dirty="0">
              <a:solidFill>
                <a:srgbClr val="BBE5F6"/>
              </a:solidFill>
              <a:latin typeface="Helvetica Neue Black Condensed"/>
              <a:cs typeface="Helvetica Neue Black Condensed"/>
            </a:endParaRPr>
          </a:p>
        </p:txBody>
      </p:sp>
      <p:pic>
        <p:nvPicPr>
          <p:cNvPr id="4" name="Picture 3" descr="00_22Figure.jpg"/>
          <p:cNvPicPr>
            <a:picLocks noChangeAspect="1"/>
          </p:cNvPicPr>
          <p:nvPr/>
        </p:nvPicPr>
        <p:blipFill>
          <a:blip r:embed="rId2"/>
          <a:stretch>
            <a:fillRect/>
          </a:stretch>
        </p:blipFill>
        <p:spPr>
          <a:xfrm>
            <a:off x="1705501" y="1073281"/>
            <a:ext cx="5544117" cy="5119546"/>
          </a:xfrm>
          <a:prstGeom prst="rect">
            <a:avLst/>
          </a:prstGeom>
        </p:spPr>
      </p:pic>
      <p:sp>
        <p:nvSpPr>
          <p:cNvPr id="14" name="TextBox 13"/>
          <p:cNvSpPr txBox="1"/>
          <p:nvPr/>
        </p:nvSpPr>
        <p:spPr>
          <a:xfrm>
            <a:off x="6683569" y="4919008"/>
            <a:ext cx="1436898" cy="1938992"/>
          </a:xfrm>
          <a:prstGeom prst="rect">
            <a:avLst/>
          </a:prstGeom>
          <a:noFill/>
        </p:spPr>
        <p:txBody>
          <a:bodyPr wrap="square" rtlCol="0">
            <a:spAutoFit/>
          </a:bodyPr>
          <a:lstStyle/>
          <a:p>
            <a:r>
              <a:rPr lang="en-US" sz="12000" dirty="0" smtClean="0">
                <a:solidFill>
                  <a:srgbClr val="BBE5F6"/>
                </a:solidFill>
                <a:latin typeface="Helvetica Neue Black Condensed"/>
                <a:cs typeface="Helvetica Neue Black Condensed"/>
              </a:rPr>
              <a:t>3</a:t>
            </a:r>
            <a:endParaRPr lang="en-US" sz="12000" dirty="0">
              <a:solidFill>
                <a:srgbClr val="BBE5F6"/>
              </a:solidFill>
              <a:latin typeface="Helvetica Neue Black Condensed"/>
              <a:cs typeface="Helvetica Neue Black Condensed"/>
            </a:endParaRPr>
          </a:p>
        </p:txBody>
      </p:sp>
      <p:sp>
        <p:nvSpPr>
          <p:cNvPr id="13" name="TextBox 12"/>
          <p:cNvSpPr txBox="1"/>
          <p:nvPr/>
        </p:nvSpPr>
        <p:spPr>
          <a:xfrm>
            <a:off x="7249618" y="541628"/>
            <a:ext cx="1436898" cy="1938992"/>
          </a:xfrm>
          <a:prstGeom prst="rect">
            <a:avLst/>
          </a:prstGeom>
          <a:noFill/>
        </p:spPr>
        <p:txBody>
          <a:bodyPr wrap="square" rtlCol="0">
            <a:spAutoFit/>
          </a:bodyPr>
          <a:lstStyle/>
          <a:p>
            <a:r>
              <a:rPr lang="en-US" sz="12000" dirty="0" smtClean="0">
                <a:solidFill>
                  <a:srgbClr val="BBE5F6"/>
                </a:solidFill>
                <a:latin typeface="Helvetica Neue Black Condensed"/>
                <a:cs typeface="Helvetica Neue Black Condensed"/>
              </a:rPr>
              <a:t>2</a:t>
            </a:r>
            <a:endParaRPr lang="en-US" sz="12000" dirty="0">
              <a:solidFill>
                <a:srgbClr val="BBE5F6"/>
              </a:solidFill>
              <a:latin typeface="Helvetica Neue Black Condensed"/>
              <a:cs typeface="Helvetica Neue Black Condensed"/>
            </a:endParaRPr>
          </a:p>
        </p:txBody>
      </p:sp>
      <p:sp>
        <p:nvSpPr>
          <p:cNvPr id="12" name="TextBox 11"/>
          <p:cNvSpPr txBox="1"/>
          <p:nvPr/>
        </p:nvSpPr>
        <p:spPr>
          <a:xfrm>
            <a:off x="815787" y="768052"/>
            <a:ext cx="1436898" cy="1938992"/>
          </a:xfrm>
          <a:prstGeom prst="rect">
            <a:avLst/>
          </a:prstGeom>
          <a:noFill/>
        </p:spPr>
        <p:txBody>
          <a:bodyPr wrap="square" rtlCol="0">
            <a:spAutoFit/>
          </a:bodyPr>
          <a:lstStyle/>
          <a:p>
            <a:r>
              <a:rPr lang="en-US" sz="12000" dirty="0" smtClean="0">
                <a:solidFill>
                  <a:srgbClr val="BBE5F6"/>
                </a:solidFill>
                <a:latin typeface="Helvetica Neue Black Condensed"/>
                <a:cs typeface="Helvetica Neue Black Condensed"/>
              </a:rPr>
              <a:t>1</a:t>
            </a:r>
            <a:endParaRPr lang="en-US" sz="12000" dirty="0">
              <a:solidFill>
                <a:srgbClr val="BBE5F6"/>
              </a:solidFill>
              <a:latin typeface="Helvetica Neue Black Condensed"/>
              <a:cs typeface="Helvetica Neue Black Condensed"/>
            </a:endParaRPr>
          </a:p>
        </p:txBody>
      </p:sp>
      <p:sp>
        <p:nvSpPr>
          <p:cNvPr id="2" name="Title 3"/>
          <p:cNvSpPr>
            <a:spLocks noGrp="1"/>
          </p:cNvSpPr>
          <p:nvPr>
            <p:ph type="title"/>
          </p:nvPr>
        </p:nvSpPr>
        <p:spPr>
          <a:xfrm>
            <a:off x="-228600" y="50800"/>
            <a:ext cx="9601200" cy="1143000"/>
          </a:xfrm>
        </p:spPr>
        <p:txBody>
          <a:bodyPr/>
          <a:lstStyle/>
          <a:p>
            <a:r>
              <a:rPr lang="en-US" dirty="0" smtClean="0">
                <a:solidFill>
                  <a:srgbClr val="000000"/>
                </a:solidFill>
              </a:rPr>
              <a:t>The scientific method</a:t>
            </a:r>
            <a:endParaRPr lang="en-US" dirty="0">
              <a:solidFill>
                <a:srgbClr val="000000"/>
              </a:solidFill>
            </a:endParaRPr>
          </a:p>
        </p:txBody>
      </p:sp>
      <p:sp>
        <p:nvSpPr>
          <p:cNvPr id="5" name="TextBox 4"/>
          <p:cNvSpPr txBox="1"/>
          <p:nvPr/>
        </p:nvSpPr>
        <p:spPr>
          <a:xfrm>
            <a:off x="417164" y="1511124"/>
            <a:ext cx="1705501" cy="658220"/>
          </a:xfrm>
          <a:prstGeom prst="rect">
            <a:avLst/>
          </a:prstGeom>
          <a:noFill/>
        </p:spPr>
        <p:txBody>
          <a:bodyPr wrap="square" rtlCol="0">
            <a:spAutoFit/>
          </a:bodyPr>
          <a:lstStyle/>
          <a:p>
            <a:r>
              <a:rPr lang="en-US" dirty="0" smtClean="0"/>
              <a:t>Study the world around us</a:t>
            </a:r>
            <a:endParaRPr lang="en-US" dirty="0"/>
          </a:p>
        </p:txBody>
      </p:sp>
      <p:sp>
        <p:nvSpPr>
          <p:cNvPr id="6" name="TextBox 5"/>
          <p:cNvSpPr txBox="1"/>
          <p:nvPr/>
        </p:nvSpPr>
        <p:spPr>
          <a:xfrm>
            <a:off x="6688204" y="1073281"/>
            <a:ext cx="2266914" cy="923330"/>
          </a:xfrm>
          <a:prstGeom prst="rect">
            <a:avLst/>
          </a:prstGeom>
          <a:noFill/>
        </p:spPr>
        <p:txBody>
          <a:bodyPr wrap="square" rtlCol="0">
            <a:spAutoFit/>
          </a:bodyPr>
          <a:lstStyle/>
          <a:p>
            <a:r>
              <a:rPr lang="en-US" dirty="0" smtClean="0"/>
              <a:t>Develop a theory to explain our observations</a:t>
            </a:r>
            <a:endParaRPr lang="en-US" dirty="0"/>
          </a:p>
        </p:txBody>
      </p:sp>
      <p:sp>
        <p:nvSpPr>
          <p:cNvPr id="7" name="TextBox 6"/>
          <p:cNvSpPr txBox="1"/>
          <p:nvPr/>
        </p:nvSpPr>
        <p:spPr>
          <a:xfrm>
            <a:off x="4421290" y="2707044"/>
            <a:ext cx="2266914" cy="923330"/>
          </a:xfrm>
          <a:prstGeom prst="rect">
            <a:avLst/>
          </a:prstGeom>
          <a:noFill/>
        </p:spPr>
        <p:txBody>
          <a:bodyPr wrap="square" rtlCol="0">
            <a:spAutoFit/>
          </a:bodyPr>
          <a:lstStyle/>
          <a:p>
            <a:r>
              <a:rPr lang="en-US" dirty="0" smtClean="0"/>
              <a:t>Examples of theories:</a:t>
            </a:r>
          </a:p>
          <a:p>
            <a:r>
              <a:rPr lang="en-US" dirty="0" smtClean="0"/>
              <a:t>gravity, electromagnetism</a:t>
            </a:r>
            <a:endParaRPr lang="en-US" dirty="0"/>
          </a:p>
        </p:txBody>
      </p:sp>
      <p:sp>
        <p:nvSpPr>
          <p:cNvPr id="8" name="TextBox 7"/>
          <p:cNvSpPr txBox="1"/>
          <p:nvPr/>
        </p:nvSpPr>
        <p:spPr>
          <a:xfrm>
            <a:off x="6116161" y="5731162"/>
            <a:ext cx="2266914" cy="923330"/>
          </a:xfrm>
          <a:prstGeom prst="rect">
            <a:avLst/>
          </a:prstGeom>
          <a:noFill/>
        </p:spPr>
        <p:txBody>
          <a:bodyPr wrap="square" rtlCol="0">
            <a:spAutoFit/>
          </a:bodyPr>
          <a:lstStyle/>
          <a:p>
            <a:r>
              <a:rPr lang="en-US" dirty="0" smtClean="0"/>
              <a:t>What else does the theory predict we should observe?</a:t>
            </a:r>
            <a:endParaRPr lang="en-US" dirty="0"/>
          </a:p>
        </p:txBody>
      </p:sp>
      <p:sp>
        <p:nvSpPr>
          <p:cNvPr id="9" name="TextBox 8"/>
          <p:cNvSpPr txBox="1"/>
          <p:nvPr/>
        </p:nvSpPr>
        <p:spPr>
          <a:xfrm>
            <a:off x="150160" y="4182394"/>
            <a:ext cx="2266914" cy="646331"/>
          </a:xfrm>
          <a:prstGeom prst="rect">
            <a:avLst/>
          </a:prstGeom>
          <a:noFill/>
        </p:spPr>
        <p:txBody>
          <a:bodyPr wrap="square" rtlCol="0">
            <a:spAutoFit/>
          </a:bodyPr>
          <a:lstStyle/>
          <a:p>
            <a:r>
              <a:rPr lang="en-US" dirty="0" smtClean="0"/>
              <a:t>Do we observe what we predicted?</a:t>
            </a:r>
            <a:endParaRPr lang="en-US" dirty="0"/>
          </a:p>
        </p:txBody>
      </p:sp>
      <p:grpSp>
        <p:nvGrpSpPr>
          <p:cNvPr id="17" name="Group 16"/>
          <p:cNvGrpSpPr/>
          <p:nvPr/>
        </p:nvGrpSpPr>
        <p:grpSpPr>
          <a:xfrm>
            <a:off x="7105686" y="2660878"/>
            <a:ext cx="2266914" cy="1938992"/>
            <a:chOff x="7105686" y="2660878"/>
            <a:chExt cx="2266914" cy="1938992"/>
          </a:xfrm>
        </p:grpSpPr>
        <p:sp>
          <p:nvSpPr>
            <p:cNvPr id="16" name="TextBox 15"/>
            <p:cNvSpPr txBox="1"/>
            <p:nvPr/>
          </p:nvSpPr>
          <p:spPr>
            <a:xfrm>
              <a:off x="7518220" y="2660878"/>
              <a:ext cx="1436898" cy="1938992"/>
            </a:xfrm>
            <a:prstGeom prst="rect">
              <a:avLst/>
            </a:prstGeom>
            <a:noFill/>
          </p:spPr>
          <p:txBody>
            <a:bodyPr wrap="square" rtlCol="0">
              <a:spAutoFit/>
            </a:bodyPr>
            <a:lstStyle/>
            <a:p>
              <a:r>
                <a:rPr lang="en-US" sz="12000" dirty="0" smtClean="0">
                  <a:solidFill>
                    <a:srgbClr val="BBE5F6"/>
                  </a:solidFill>
                  <a:latin typeface="Helvetica Neue Black Condensed"/>
                  <a:cs typeface="Helvetica Neue Black Condensed"/>
                </a:rPr>
                <a:t>5</a:t>
              </a:r>
              <a:endParaRPr lang="en-US" sz="12000" dirty="0">
                <a:solidFill>
                  <a:srgbClr val="BBE5F6"/>
                </a:solidFill>
                <a:latin typeface="Helvetica Neue Black Condensed"/>
                <a:cs typeface="Helvetica Neue Black Condensed"/>
              </a:endParaRPr>
            </a:p>
          </p:txBody>
        </p:sp>
        <p:sp>
          <p:nvSpPr>
            <p:cNvPr id="10" name="TextBox 9"/>
            <p:cNvSpPr txBox="1"/>
            <p:nvPr/>
          </p:nvSpPr>
          <p:spPr>
            <a:xfrm>
              <a:off x="7105686" y="3168709"/>
              <a:ext cx="2266914" cy="923330"/>
            </a:xfrm>
            <a:prstGeom prst="rect">
              <a:avLst/>
            </a:prstGeom>
            <a:noFill/>
          </p:spPr>
          <p:txBody>
            <a:bodyPr wrap="square" rtlCol="0">
              <a:spAutoFit/>
            </a:bodyPr>
            <a:lstStyle/>
            <a:p>
              <a:r>
                <a:rPr lang="en-US" dirty="0" smtClean="0"/>
                <a:t>Revise theory to account for new observations</a:t>
              </a:r>
              <a:endParaRPr lang="en-US" dirty="0"/>
            </a:p>
          </p:txBody>
        </p:sp>
      </p:grpSp>
      <p:sp>
        <p:nvSpPr>
          <p:cNvPr id="11" name="TextBox 10"/>
          <p:cNvSpPr txBox="1"/>
          <p:nvPr/>
        </p:nvSpPr>
        <p:spPr>
          <a:xfrm>
            <a:off x="989208" y="5731162"/>
            <a:ext cx="2125615" cy="646331"/>
          </a:xfrm>
          <a:prstGeom prst="rect">
            <a:avLst/>
          </a:prstGeom>
          <a:solidFill>
            <a:schemeClr val="bg1"/>
          </a:solidFill>
        </p:spPr>
        <p:txBody>
          <a:bodyPr wrap="square" rtlCol="0">
            <a:spAutoFit/>
          </a:bodyPr>
          <a:lstStyle/>
          <a:p>
            <a:r>
              <a:rPr lang="en-US" dirty="0" smtClean="0"/>
              <a:t>A theory must make testable predictions!</a:t>
            </a:r>
            <a:endParaRPr lang="en-US" dirty="0"/>
          </a:p>
        </p:txBody>
      </p:sp>
    </p:spTree>
    <p:extLst>
      <p:ext uri="{BB962C8B-B14F-4D97-AF65-F5344CB8AC3E}">
        <p14:creationId xmlns:p14="http://schemas.microsoft.com/office/powerpoint/2010/main" val="2875452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400" y="169333"/>
            <a:ext cx="8414296" cy="523220"/>
          </a:xfrm>
          <a:prstGeom prst="rect">
            <a:avLst/>
          </a:prstGeom>
          <a:noFill/>
        </p:spPr>
        <p:txBody>
          <a:bodyPr wrap="square" rtlCol="0">
            <a:spAutoFit/>
          </a:bodyPr>
          <a:lstStyle/>
          <a:p>
            <a:r>
              <a:rPr lang="en-US" sz="2800" dirty="0" smtClean="0"/>
              <a:t>Apparent motion of the planets across the sky</a:t>
            </a:r>
          </a:p>
        </p:txBody>
      </p:sp>
      <p:sp>
        <p:nvSpPr>
          <p:cNvPr id="6" name="TextBox 5"/>
          <p:cNvSpPr txBox="1"/>
          <p:nvPr/>
        </p:nvSpPr>
        <p:spPr>
          <a:xfrm>
            <a:off x="355600" y="6277028"/>
            <a:ext cx="8414296" cy="369332"/>
          </a:xfrm>
          <a:prstGeom prst="rect">
            <a:avLst/>
          </a:prstGeom>
          <a:noFill/>
        </p:spPr>
        <p:txBody>
          <a:bodyPr wrap="square" rtlCol="0">
            <a:spAutoFit/>
          </a:bodyPr>
          <a:lstStyle/>
          <a:p>
            <a:r>
              <a:rPr lang="en-US" dirty="0" smtClean="0"/>
              <a:t>The backward motion is called </a:t>
            </a:r>
            <a:r>
              <a:rPr lang="en-US" i="1" dirty="0" smtClean="0"/>
              <a:t>retrograde motion. </a:t>
            </a:r>
            <a:endParaRPr lang="en-US" dirty="0" smtClean="0"/>
          </a:p>
        </p:txBody>
      </p:sp>
      <p:pic>
        <p:nvPicPr>
          <p:cNvPr id="2" name="retro_mars.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357456" y="777443"/>
            <a:ext cx="8412440" cy="5169826"/>
          </a:xfrm>
          <a:prstGeom prst="rect">
            <a:avLst/>
          </a:prstGeom>
        </p:spPr>
      </p:pic>
    </p:spTree>
    <p:extLst>
      <p:ext uri="{BB962C8B-B14F-4D97-AF65-F5344CB8AC3E}">
        <p14:creationId xmlns:p14="http://schemas.microsoft.com/office/powerpoint/2010/main" val="691876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00" y="169333"/>
            <a:ext cx="8414296" cy="3416320"/>
          </a:xfrm>
          <a:prstGeom prst="rect">
            <a:avLst/>
          </a:prstGeom>
          <a:noFill/>
        </p:spPr>
        <p:txBody>
          <a:bodyPr wrap="square" rtlCol="0">
            <a:spAutoFit/>
          </a:bodyPr>
          <a:lstStyle/>
          <a:p>
            <a:r>
              <a:rPr lang="en-US" sz="2400" dirty="0" smtClean="0"/>
              <a:t>Ancient astronomy: </a:t>
            </a:r>
            <a:r>
              <a:rPr lang="en-US" sz="2400" b="1" dirty="0" smtClean="0"/>
              <a:t>Ptolemaic model of the solar system</a:t>
            </a:r>
          </a:p>
          <a:p>
            <a:endParaRPr lang="en-US" sz="2400" dirty="0"/>
          </a:p>
          <a:p>
            <a:r>
              <a:rPr lang="en-US" sz="2400" dirty="0"/>
              <a:t>E</a:t>
            </a:r>
            <a:r>
              <a:rPr lang="en-US" sz="2400" dirty="0" smtClean="0"/>
              <a:t>ach planet moves on a small circle (called an </a:t>
            </a:r>
            <a:r>
              <a:rPr lang="en-US" sz="2400" i="1" dirty="0" smtClean="0"/>
              <a:t>epicycle</a:t>
            </a:r>
            <a:r>
              <a:rPr lang="en-US" sz="2400" dirty="0" smtClean="0"/>
              <a:t>) while the center of the epicycle moves around the Earth in a larger circle known as the deferent. This produces overall west-to-east motion of each planet, while the  looping motion is reproduced in the model by the motion of each planet along its epicycle – the planet moves backwards when it is at the part of the epicycle closest to the earth.</a:t>
            </a:r>
          </a:p>
        </p:txBody>
      </p:sp>
      <p:pic>
        <p:nvPicPr>
          <p:cNvPr id="5" name="Picture 4" descr="epicyc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708" y="2995846"/>
            <a:ext cx="5272854" cy="3954640"/>
          </a:xfrm>
          <a:prstGeom prst="rect">
            <a:avLst/>
          </a:prstGeom>
        </p:spPr>
      </p:pic>
    </p:spTree>
    <p:extLst>
      <p:ext uri="{BB962C8B-B14F-4D97-AF65-F5344CB8AC3E}">
        <p14:creationId xmlns:p14="http://schemas.microsoft.com/office/powerpoint/2010/main" val="1320530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Astronomy 103</a:t>
            </a:r>
            <a:endParaRPr lang="en-US" dirty="0"/>
          </a:p>
        </p:txBody>
      </p:sp>
      <p:sp>
        <p:nvSpPr>
          <p:cNvPr id="3" name="Subtitle 2"/>
          <p:cNvSpPr>
            <a:spLocks noGrp="1"/>
          </p:cNvSpPr>
          <p:nvPr>
            <p:ph type="subTitle" idx="1"/>
          </p:nvPr>
        </p:nvSpPr>
        <p:spPr>
          <a:xfrm>
            <a:off x="412356" y="3886200"/>
            <a:ext cx="8298154" cy="1752600"/>
          </a:xfrm>
        </p:spPr>
        <p:txBody>
          <a:bodyPr/>
          <a:lstStyle/>
          <a:p>
            <a:r>
              <a:rPr lang="en-US" dirty="0" smtClean="0"/>
              <a:t>Review for Midterm 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00" y="169333"/>
            <a:ext cx="8414296" cy="461665"/>
          </a:xfrm>
          <a:prstGeom prst="rect">
            <a:avLst/>
          </a:prstGeom>
          <a:noFill/>
        </p:spPr>
        <p:txBody>
          <a:bodyPr wrap="square" rtlCol="0">
            <a:spAutoFit/>
          </a:bodyPr>
          <a:lstStyle/>
          <a:p>
            <a:r>
              <a:rPr lang="en-US" sz="2400" dirty="0" smtClean="0"/>
              <a:t>How do you get retrograde motion in the Ptolemaic model?</a:t>
            </a:r>
          </a:p>
        </p:txBody>
      </p:sp>
      <p:pic>
        <p:nvPicPr>
          <p:cNvPr id="6" name="Picture 5" descr="epicycle-mo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940243"/>
            <a:ext cx="8546387" cy="5259315"/>
          </a:xfrm>
          <a:prstGeom prst="rect">
            <a:avLst/>
          </a:prstGeom>
        </p:spPr>
      </p:pic>
    </p:spTree>
    <p:extLst>
      <p:ext uri="{BB962C8B-B14F-4D97-AF65-F5344CB8AC3E}">
        <p14:creationId xmlns:p14="http://schemas.microsoft.com/office/powerpoint/2010/main" val="1133251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736" y="67736"/>
            <a:ext cx="8414296" cy="1938992"/>
          </a:xfrm>
          <a:prstGeom prst="rect">
            <a:avLst/>
          </a:prstGeom>
          <a:noFill/>
        </p:spPr>
        <p:txBody>
          <a:bodyPr wrap="square" rtlCol="0">
            <a:spAutoFit/>
          </a:bodyPr>
          <a:lstStyle/>
          <a:p>
            <a:r>
              <a:rPr lang="en-US" sz="2400" b="1" dirty="0" smtClean="0"/>
              <a:t>The Copernican model of the solar system</a:t>
            </a:r>
          </a:p>
          <a:p>
            <a:endParaRPr lang="en-US" sz="2400" dirty="0"/>
          </a:p>
          <a:p>
            <a:r>
              <a:rPr lang="en-US" sz="2400" dirty="0" smtClean="0"/>
              <a:t>Circular orbits</a:t>
            </a:r>
          </a:p>
          <a:p>
            <a:r>
              <a:rPr lang="en-US" sz="2400" dirty="0" smtClean="0"/>
              <a:t>Sun at center</a:t>
            </a:r>
          </a:p>
          <a:p>
            <a:r>
              <a:rPr lang="en-US" sz="2400" dirty="0" smtClean="0"/>
              <a:t>Planets closer to the Sun move faster</a:t>
            </a:r>
            <a:endParaRPr lang="en-US" sz="2400" dirty="0"/>
          </a:p>
        </p:txBody>
      </p:sp>
      <p:pic>
        <p:nvPicPr>
          <p:cNvPr id="3" name="Picture 2"/>
          <p:cNvPicPr>
            <a:picLocks noChangeAspect="1"/>
          </p:cNvPicPr>
          <p:nvPr/>
        </p:nvPicPr>
        <p:blipFill>
          <a:blip r:embed="rId2"/>
          <a:stretch>
            <a:fillRect/>
          </a:stretch>
        </p:blipFill>
        <p:spPr>
          <a:xfrm>
            <a:off x="279400" y="2099061"/>
            <a:ext cx="4920355" cy="4510326"/>
          </a:xfrm>
          <a:prstGeom prst="rect">
            <a:avLst/>
          </a:prstGeom>
        </p:spPr>
      </p:pic>
      <p:sp>
        <p:nvSpPr>
          <p:cNvPr id="4" name="TextBox 3"/>
          <p:cNvSpPr txBox="1"/>
          <p:nvPr/>
        </p:nvSpPr>
        <p:spPr>
          <a:xfrm>
            <a:off x="5525574" y="6070340"/>
            <a:ext cx="2952471" cy="646331"/>
          </a:xfrm>
          <a:prstGeom prst="rect">
            <a:avLst/>
          </a:prstGeom>
          <a:noFill/>
        </p:spPr>
        <p:txBody>
          <a:bodyPr wrap="square" rtlCol="0">
            <a:spAutoFit/>
          </a:bodyPr>
          <a:lstStyle/>
          <a:p>
            <a:r>
              <a:rPr lang="en-US" dirty="0" smtClean="0"/>
              <a:t>From Copernicus’ original manuscript</a:t>
            </a:r>
            <a:endParaRPr lang="en-US" dirty="0"/>
          </a:p>
        </p:txBody>
      </p:sp>
      <p:cxnSp>
        <p:nvCxnSpPr>
          <p:cNvPr id="8" name="Straight Arrow Connector 7"/>
          <p:cNvCxnSpPr/>
          <p:nvPr/>
        </p:nvCxnSpPr>
        <p:spPr>
          <a:xfrm flipH="1">
            <a:off x="4041091" y="2391846"/>
            <a:ext cx="1748391" cy="296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001954" y="3398071"/>
            <a:ext cx="2523620" cy="280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9366" y="4008404"/>
            <a:ext cx="2292701" cy="346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89482" y="2243387"/>
            <a:ext cx="1467988" cy="369332"/>
          </a:xfrm>
          <a:prstGeom prst="rect">
            <a:avLst/>
          </a:prstGeom>
          <a:noFill/>
        </p:spPr>
        <p:txBody>
          <a:bodyPr wrap="square" rtlCol="0">
            <a:spAutoFit/>
          </a:bodyPr>
          <a:lstStyle/>
          <a:p>
            <a:r>
              <a:rPr lang="en-US" dirty="0" smtClean="0"/>
              <a:t>The Stars</a:t>
            </a:r>
            <a:endParaRPr lang="en-US" dirty="0"/>
          </a:p>
        </p:txBody>
      </p:sp>
      <p:sp>
        <p:nvSpPr>
          <p:cNvPr id="14" name="TextBox 13"/>
          <p:cNvSpPr txBox="1"/>
          <p:nvPr/>
        </p:nvSpPr>
        <p:spPr>
          <a:xfrm>
            <a:off x="5459597" y="3134145"/>
            <a:ext cx="3618427" cy="369332"/>
          </a:xfrm>
          <a:prstGeom prst="rect">
            <a:avLst/>
          </a:prstGeom>
          <a:noFill/>
        </p:spPr>
        <p:txBody>
          <a:bodyPr wrap="square" rtlCol="0">
            <a:spAutoFit/>
          </a:bodyPr>
          <a:lstStyle/>
          <a:p>
            <a:r>
              <a:rPr lang="en-US" dirty="0" smtClean="0"/>
              <a:t>Earth and the moon</a:t>
            </a:r>
            <a:endParaRPr lang="en-US" dirty="0"/>
          </a:p>
        </p:txBody>
      </p:sp>
      <p:sp>
        <p:nvSpPr>
          <p:cNvPr id="15" name="TextBox 14"/>
          <p:cNvSpPr txBox="1"/>
          <p:nvPr/>
        </p:nvSpPr>
        <p:spPr>
          <a:xfrm>
            <a:off x="5496539" y="3764900"/>
            <a:ext cx="3618427" cy="369332"/>
          </a:xfrm>
          <a:prstGeom prst="rect">
            <a:avLst/>
          </a:prstGeom>
          <a:noFill/>
        </p:spPr>
        <p:txBody>
          <a:bodyPr wrap="square" rtlCol="0">
            <a:spAutoFit/>
          </a:bodyPr>
          <a:lstStyle/>
          <a:p>
            <a:r>
              <a:rPr lang="en-US" dirty="0" smtClean="0"/>
              <a:t>Venus</a:t>
            </a:r>
            <a:endParaRPr lang="en-US" dirty="0"/>
          </a:p>
        </p:txBody>
      </p:sp>
      <p:cxnSp>
        <p:nvCxnSpPr>
          <p:cNvPr id="17" name="Straight Arrow Connector 16"/>
          <p:cNvCxnSpPr/>
          <p:nvPr/>
        </p:nvCxnSpPr>
        <p:spPr>
          <a:xfrm flipH="1">
            <a:off x="3496781" y="2853720"/>
            <a:ext cx="2160747" cy="6497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612002" y="2610222"/>
            <a:ext cx="1467988" cy="369332"/>
          </a:xfrm>
          <a:prstGeom prst="rect">
            <a:avLst/>
          </a:prstGeom>
          <a:noFill/>
        </p:spPr>
        <p:txBody>
          <a:bodyPr wrap="square" rtlCol="0">
            <a:spAutoFit/>
          </a:bodyPr>
          <a:lstStyle/>
          <a:p>
            <a:r>
              <a:rPr lang="en-US" dirty="0" smtClean="0"/>
              <a:t>Mars</a:t>
            </a:r>
            <a:endParaRPr lang="en-US" dirty="0"/>
          </a:p>
        </p:txBody>
      </p:sp>
    </p:spTree>
    <p:extLst>
      <p:ext uri="{BB962C8B-B14F-4D97-AF65-F5344CB8AC3E}">
        <p14:creationId xmlns:p14="http://schemas.microsoft.com/office/powerpoint/2010/main" val="817723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431" y="67736"/>
            <a:ext cx="8414296" cy="369332"/>
          </a:xfrm>
          <a:prstGeom prst="rect">
            <a:avLst/>
          </a:prstGeom>
          <a:noFill/>
        </p:spPr>
        <p:txBody>
          <a:bodyPr wrap="square" rtlCol="0">
            <a:spAutoFit/>
          </a:bodyPr>
          <a:lstStyle/>
          <a:p>
            <a:r>
              <a:rPr lang="en-US" dirty="0"/>
              <a:t>H</a:t>
            </a:r>
            <a:r>
              <a:rPr lang="en-US" dirty="0" smtClean="0"/>
              <a:t>ow does this give us retrograde motion?</a:t>
            </a:r>
            <a:endParaRPr lang="en-US" dirty="0"/>
          </a:p>
        </p:txBody>
      </p:sp>
      <p:pic>
        <p:nvPicPr>
          <p:cNvPr id="8" name="Picture 7" descr="Copernicus_Mar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06" y="533514"/>
            <a:ext cx="4634884" cy="6179845"/>
          </a:xfrm>
          <a:prstGeom prst="rect">
            <a:avLst/>
          </a:prstGeom>
        </p:spPr>
      </p:pic>
      <p:sp>
        <p:nvSpPr>
          <p:cNvPr id="9" name="TextBox 8"/>
          <p:cNvSpPr txBox="1"/>
          <p:nvPr/>
        </p:nvSpPr>
        <p:spPr>
          <a:xfrm>
            <a:off x="5526800" y="3297039"/>
            <a:ext cx="3446072" cy="3416320"/>
          </a:xfrm>
          <a:prstGeom prst="rect">
            <a:avLst/>
          </a:prstGeom>
          <a:noFill/>
        </p:spPr>
        <p:txBody>
          <a:bodyPr wrap="square" rtlCol="0">
            <a:spAutoFit/>
          </a:bodyPr>
          <a:lstStyle/>
          <a:p>
            <a:r>
              <a:rPr lang="en-US" i="1" dirty="0" smtClean="0"/>
              <a:t>When </a:t>
            </a:r>
            <a:r>
              <a:rPr lang="en-US" i="1" dirty="0"/>
              <a:t>the Earth passes an outer planet, that outer planet appears to move backwards relative to the background stars. It is the same effect you see when you pass a car on a highway. If you watch that car, you see it appear to move backwards relative to the background trees, even though both you and the other car are </a:t>
            </a:r>
            <a:r>
              <a:rPr lang="en-US" i="1" dirty="0" smtClean="0"/>
              <a:t>moving </a:t>
            </a:r>
            <a:r>
              <a:rPr lang="en-US" i="1" dirty="0"/>
              <a:t>in the same direction.</a:t>
            </a:r>
            <a:endParaRPr lang="en-US" dirty="0"/>
          </a:p>
          <a:p>
            <a:endParaRPr lang="en-US" dirty="0"/>
          </a:p>
        </p:txBody>
      </p:sp>
    </p:spTree>
    <p:extLst>
      <p:ext uri="{BB962C8B-B14F-4D97-AF65-F5344CB8AC3E}">
        <p14:creationId xmlns:p14="http://schemas.microsoft.com/office/powerpoint/2010/main" val="1221061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400" y="67736"/>
            <a:ext cx="8414296" cy="923330"/>
          </a:xfrm>
          <a:prstGeom prst="rect">
            <a:avLst/>
          </a:prstGeom>
          <a:noFill/>
        </p:spPr>
        <p:txBody>
          <a:bodyPr wrap="square" rtlCol="0">
            <a:spAutoFit/>
          </a:bodyPr>
          <a:lstStyle/>
          <a:p>
            <a:r>
              <a:rPr lang="en-US" dirty="0" smtClean="0"/>
              <a:t>By adjusting the different speeds of the orbits, you can get different amounts of retrograde motion.  Similar to Ptolemaic model, where the speed of the deferent and epicycles were adjustable.</a:t>
            </a:r>
            <a:endParaRPr lang="en-US" dirty="0"/>
          </a:p>
        </p:txBody>
      </p:sp>
      <p:pic>
        <p:nvPicPr>
          <p:cNvPr id="6" name="Picture 5" descr="Copernicus_Mar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991066"/>
            <a:ext cx="3810000" cy="5080000"/>
          </a:xfrm>
          <a:prstGeom prst="rect">
            <a:avLst/>
          </a:prstGeom>
        </p:spPr>
      </p:pic>
      <p:pic>
        <p:nvPicPr>
          <p:cNvPr id="9" name="Picture 8" descr="Copernicus_Venu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696" y="991066"/>
            <a:ext cx="3810000" cy="5080000"/>
          </a:xfrm>
          <a:prstGeom prst="rect">
            <a:avLst/>
          </a:prstGeom>
        </p:spPr>
      </p:pic>
      <p:sp>
        <p:nvSpPr>
          <p:cNvPr id="10" name="TextBox 9"/>
          <p:cNvSpPr txBox="1"/>
          <p:nvPr/>
        </p:nvSpPr>
        <p:spPr>
          <a:xfrm>
            <a:off x="1814360" y="6185812"/>
            <a:ext cx="1748391" cy="461665"/>
          </a:xfrm>
          <a:prstGeom prst="rect">
            <a:avLst/>
          </a:prstGeom>
          <a:noFill/>
        </p:spPr>
        <p:txBody>
          <a:bodyPr wrap="square" rtlCol="0">
            <a:spAutoFit/>
          </a:bodyPr>
          <a:lstStyle/>
          <a:p>
            <a:r>
              <a:rPr lang="en-US" sz="2400" dirty="0" smtClean="0"/>
              <a:t>Mars</a:t>
            </a:r>
            <a:endParaRPr lang="en-US" sz="2400" dirty="0"/>
          </a:p>
        </p:txBody>
      </p:sp>
      <p:sp>
        <p:nvSpPr>
          <p:cNvPr id="11" name="TextBox 10"/>
          <p:cNvSpPr txBox="1"/>
          <p:nvPr/>
        </p:nvSpPr>
        <p:spPr>
          <a:xfrm>
            <a:off x="6284305" y="6185812"/>
            <a:ext cx="1616436" cy="461665"/>
          </a:xfrm>
          <a:prstGeom prst="rect">
            <a:avLst/>
          </a:prstGeom>
          <a:noFill/>
        </p:spPr>
        <p:txBody>
          <a:bodyPr wrap="square" rtlCol="0">
            <a:spAutoFit/>
          </a:bodyPr>
          <a:lstStyle/>
          <a:p>
            <a:r>
              <a:rPr lang="en-US" sz="2400" dirty="0" smtClean="0"/>
              <a:t>Venus</a:t>
            </a:r>
            <a:endParaRPr lang="en-US" sz="2400" dirty="0"/>
          </a:p>
        </p:txBody>
      </p:sp>
    </p:spTree>
    <p:extLst>
      <p:ext uri="{BB962C8B-B14F-4D97-AF65-F5344CB8AC3E}">
        <p14:creationId xmlns:p14="http://schemas.microsoft.com/office/powerpoint/2010/main" val="59990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685" y="181451"/>
            <a:ext cx="8230631" cy="954107"/>
          </a:xfrm>
          <a:prstGeom prst="rect">
            <a:avLst/>
          </a:prstGeom>
          <a:noFill/>
        </p:spPr>
        <p:txBody>
          <a:bodyPr wrap="square" rtlCol="0">
            <a:spAutoFit/>
          </a:bodyPr>
          <a:lstStyle/>
          <a:p>
            <a:pPr algn="ctr"/>
            <a:r>
              <a:rPr lang="en-US" sz="2800" b="1" dirty="0" err="1" smtClean="0"/>
              <a:t>Kepler’s</a:t>
            </a:r>
            <a:r>
              <a:rPr lang="en-US" sz="2800" b="1" dirty="0" smtClean="0"/>
              <a:t> First Law</a:t>
            </a:r>
            <a:r>
              <a:rPr lang="en-US" sz="2800" dirty="0" smtClean="0"/>
              <a:t>: </a:t>
            </a:r>
          </a:p>
          <a:p>
            <a:pPr algn="ctr"/>
            <a:r>
              <a:rPr lang="en-US" sz="2800" dirty="0" smtClean="0"/>
              <a:t>Planets moves in </a:t>
            </a:r>
            <a:r>
              <a:rPr lang="en-US" sz="2800" i="1" dirty="0" smtClean="0"/>
              <a:t>ellipses</a:t>
            </a:r>
            <a:r>
              <a:rPr lang="en-US" sz="2800" dirty="0" smtClean="0"/>
              <a:t> with the Sun at one focus</a:t>
            </a:r>
            <a:endParaRPr lang="en-US" sz="2800" dirty="0"/>
          </a:p>
        </p:txBody>
      </p:sp>
      <p:sp>
        <p:nvSpPr>
          <p:cNvPr id="8" name="TextBox 7"/>
          <p:cNvSpPr txBox="1"/>
          <p:nvPr/>
        </p:nvSpPr>
        <p:spPr>
          <a:xfrm>
            <a:off x="2188879" y="5130444"/>
            <a:ext cx="1871408" cy="367654"/>
          </a:xfrm>
          <a:prstGeom prst="rect">
            <a:avLst/>
          </a:prstGeom>
          <a:noFill/>
        </p:spPr>
        <p:txBody>
          <a:bodyPr wrap="square" rtlCol="0">
            <a:spAutoFit/>
          </a:bodyPr>
          <a:lstStyle/>
          <a:p>
            <a:r>
              <a:rPr lang="en-US" dirty="0" smtClean="0">
                <a:solidFill>
                  <a:schemeClr val="bg1"/>
                </a:solidFill>
              </a:rPr>
              <a:t>Semi-major axis</a:t>
            </a:r>
            <a:endParaRPr lang="en-US" dirty="0">
              <a:solidFill>
                <a:schemeClr val="bg1"/>
              </a:solidFill>
            </a:endParaRPr>
          </a:p>
        </p:txBody>
      </p:sp>
      <p:sp>
        <p:nvSpPr>
          <p:cNvPr id="11" name="TextBox 10"/>
          <p:cNvSpPr txBox="1"/>
          <p:nvPr/>
        </p:nvSpPr>
        <p:spPr>
          <a:xfrm>
            <a:off x="5697769" y="4996967"/>
            <a:ext cx="1336720" cy="646331"/>
          </a:xfrm>
          <a:prstGeom prst="rect">
            <a:avLst/>
          </a:prstGeom>
          <a:noFill/>
        </p:spPr>
        <p:txBody>
          <a:bodyPr wrap="square" rtlCol="0">
            <a:spAutoFit/>
          </a:bodyPr>
          <a:lstStyle/>
          <a:p>
            <a:r>
              <a:rPr lang="en-US" dirty="0" smtClean="0">
                <a:solidFill>
                  <a:schemeClr val="bg1"/>
                </a:solidFill>
              </a:rPr>
              <a:t>Semi-minor axis</a:t>
            </a:r>
            <a:endParaRPr lang="en-US" dirty="0">
              <a:solidFill>
                <a:schemeClr val="bg1"/>
              </a:solidFill>
            </a:endParaRPr>
          </a:p>
        </p:txBody>
      </p:sp>
      <p:pic>
        <p:nvPicPr>
          <p:cNvPr id="4" name="Picture 3" descr="Kepler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232" y="1379730"/>
            <a:ext cx="5913536" cy="4664804"/>
          </a:xfrm>
          <a:prstGeom prst="rect">
            <a:avLst/>
          </a:prstGeom>
        </p:spPr>
      </p:pic>
    </p:spTree>
    <p:extLst>
      <p:ext uri="{BB962C8B-B14F-4D97-AF65-F5344CB8AC3E}">
        <p14:creationId xmlns:p14="http://schemas.microsoft.com/office/powerpoint/2010/main" val="2085702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685" y="181451"/>
            <a:ext cx="8230631" cy="954107"/>
          </a:xfrm>
          <a:prstGeom prst="rect">
            <a:avLst/>
          </a:prstGeom>
          <a:noFill/>
        </p:spPr>
        <p:txBody>
          <a:bodyPr wrap="square" rtlCol="0">
            <a:spAutoFit/>
          </a:bodyPr>
          <a:lstStyle/>
          <a:p>
            <a:pPr algn="ctr"/>
            <a:r>
              <a:rPr lang="en-US" sz="2800" b="1" dirty="0" err="1" smtClean="0"/>
              <a:t>Kepler’s</a:t>
            </a:r>
            <a:r>
              <a:rPr lang="en-US" sz="2800" b="1" dirty="0" smtClean="0"/>
              <a:t> First Law</a:t>
            </a:r>
            <a:r>
              <a:rPr lang="en-US" sz="2800" dirty="0" smtClean="0"/>
              <a:t>: </a:t>
            </a:r>
          </a:p>
          <a:p>
            <a:pPr algn="ctr"/>
            <a:r>
              <a:rPr lang="en-US" sz="2800" dirty="0" smtClean="0"/>
              <a:t>Planets moves in </a:t>
            </a:r>
            <a:r>
              <a:rPr lang="en-US" sz="2800" i="1" dirty="0" smtClean="0"/>
              <a:t>ellipses</a:t>
            </a:r>
            <a:r>
              <a:rPr lang="en-US" sz="2800" dirty="0" smtClean="0"/>
              <a:t> with the Sun at one focus</a:t>
            </a:r>
            <a:endParaRPr lang="en-US" sz="2800" dirty="0"/>
          </a:p>
        </p:txBody>
      </p:sp>
      <p:sp>
        <p:nvSpPr>
          <p:cNvPr id="8" name="TextBox 7"/>
          <p:cNvSpPr txBox="1"/>
          <p:nvPr/>
        </p:nvSpPr>
        <p:spPr>
          <a:xfrm>
            <a:off x="2188879" y="5130444"/>
            <a:ext cx="1871408" cy="367654"/>
          </a:xfrm>
          <a:prstGeom prst="rect">
            <a:avLst/>
          </a:prstGeom>
          <a:noFill/>
        </p:spPr>
        <p:txBody>
          <a:bodyPr wrap="square" rtlCol="0">
            <a:spAutoFit/>
          </a:bodyPr>
          <a:lstStyle/>
          <a:p>
            <a:r>
              <a:rPr lang="en-US" dirty="0" smtClean="0">
                <a:solidFill>
                  <a:schemeClr val="bg1"/>
                </a:solidFill>
              </a:rPr>
              <a:t>Semi-major axis</a:t>
            </a:r>
            <a:endParaRPr lang="en-US" dirty="0">
              <a:solidFill>
                <a:schemeClr val="bg1"/>
              </a:solidFill>
            </a:endParaRPr>
          </a:p>
        </p:txBody>
      </p:sp>
      <p:sp>
        <p:nvSpPr>
          <p:cNvPr id="11" name="TextBox 10"/>
          <p:cNvSpPr txBox="1"/>
          <p:nvPr/>
        </p:nvSpPr>
        <p:spPr>
          <a:xfrm>
            <a:off x="5697769" y="4996967"/>
            <a:ext cx="1336720" cy="646331"/>
          </a:xfrm>
          <a:prstGeom prst="rect">
            <a:avLst/>
          </a:prstGeom>
          <a:noFill/>
        </p:spPr>
        <p:txBody>
          <a:bodyPr wrap="square" rtlCol="0">
            <a:spAutoFit/>
          </a:bodyPr>
          <a:lstStyle/>
          <a:p>
            <a:r>
              <a:rPr lang="en-US" dirty="0" smtClean="0">
                <a:solidFill>
                  <a:schemeClr val="bg1"/>
                </a:solidFill>
              </a:rPr>
              <a:t>Semi-minor axis</a:t>
            </a:r>
            <a:endParaRPr lang="en-US" dirty="0">
              <a:solidFill>
                <a:schemeClr val="bg1"/>
              </a:solidFill>
            </a:endParaRPr>
          </a:p>
        </p:txBody>
      </p:sp>
      <p:pic>
        <p:nvPicPr>
          <p:cNvPr id="6" name="Picture 5" descr="EllPinSt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194" y="1697229"/>
            <a:ext cx="5715000" cy="4445000"/>
          </a:xfrm>
          <a:prstGeom prst="rect">
            <a:avLst/>
          </a:prstGeom>
        </p:spPr>
      </p:pic>
    </p:spTree>
    <p:extLst>
      <p:ext uri="{BB962C8B-B14F-4D97-AF65-F5344CB8AC3E}">
        <p14:creationId xmlns:p14="http://schemas.microsoft.com/office/powerpoint/2010/main" val="1225436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96879" y="0"/>
            <a:ext cx="7950242" cy="1600438"/>
          </a:xfrm>
          <a:prstGeom prst="rect">
            <a:avLst/>
          </a:prstGeom>
          <a:noFill/>
          <a:ln w="9525">
            <a:noFill/>
            <a:miter lim="800000"/>
            <a:headEnd/>
            <a:tailEnd/>
          </a:ln>
        </p:spPr>
        <p:txBody>
          <a:bodyPr wrap="square">
            <a:prstTxWarp prst="textNoShape">
              <a:avLst/>
            </a:prstTxWarp>
            <a:spAutoFit/>
          </a:bodyPr>
          <a:lstStyle/>
          <a:p>
            <a:pPr marL="609600" indent="-609600" algn="ctr">
              <a:spcBef>
                <a:spcPct val="50000"/>
              </a:spcBef>
            </a:pPr>
            <a:r>
              <a:rPr lang="en-US" sz="2800" b="1" dirty="0" err="1" smtClean="0">
                <a:solidFill>
                  <a:srgbClr val="000000"/>
                </a:solidFill>
              </a:rPr>
              <a:t>Kepler’s</a:t>
            </a:r>
            <a:r>
              <a:rPr lang="en-US" sz="2800" b="1" dirty="0" smtClean="0">
                <a:solidFill>
                  <a:srgbClr val="000000"/>
                </a:solidFill>
              </a:rPr>
              <a:t> Second Law:</a:t>
            </a:r>
            <a:endParaRPr lang="en-US" sz="2800" b="1" dirty="0">
              <a:solidFill>
                <a:srgbClr val="000000"/>
              </a:solidFill>
            </a:endParaRPr>
          </a:p>
          <a:p>
            <a:pPr marL="609600" indent="-609600" algn="ctr">
              <a:spcBef>
                <a:spcPct val="50000"/>
              </a:spcBef>
            </a:pPr>
            <a:r>
              <a:rPr lang="en-US" sz="2800" dirty="0" smtClean="0">
                <a:solidFill>
                  <a:srgbClr val="000000"/>
                </a:solidFill>
              </a:rPr>
              <a:t>The </a:t>
            </a:r>
            <a:r>
              <a:rPr lang="en-US" sz="2800" dirty="0">
                <a:solidFill>
                  <a:srgbClr val="000000"/>
                </a:solidFill>
              </a:rPr>
              <a:t>line from the Sun to a planet sweeps out equal areas </a:t>
            </a:r>
            <a:r>
              <a:rPr lang="en-US" sz="2800" dirty="0" smtClean="0">
                <a:solidFill>
                  <a:srgbClr val="000000"/>
                </a:solidFill>
              </a:rPr>
              <a:t>in equal </a:t>
            </a:r>
            <a:r>
              <a:rPr lang="en-US" sz="2800" dirty="0">
                <a:solidFill>
                  <a:srgbClr val="000000"/>
                </a:solidFill>
              </a:rPr>
              <a:t>intervals of time. </a:t>
            </a:r>
          </a:p>
        </p:txBody>
      </p:sp>
      <p:pic>
        <p:nvPicPr>
          <p:cNvPr id="5" name="Picture 4" descr="fig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17178"/>
            <a:ext cx="7315200" cy="3505200"/>
          </a:xfrm>
          <a:prstGeom prst="rect">
            <a:avLst/>
          </a:prstGeom>
        </p:spPr>
      </p:pic>
    </p:spTree>
    <p:extLst>
      <p:ext uri="{BB962C8B-B14F-4D97-AF65-F5344CB8AC3E}">
        <p14:creationId xmlns:p14="http://schemas.microsoft.com/office/powerpoint/2010/main" val="2496098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epler's Second Law.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16075" y="1781175"/>
            <a:ext cx="6096000" cy="4572000"/>
          </a:xfrm>
          <a:prstGeom prst="rect">
            <a:avLst/>
          </a:prstGeom>
        </p:spPr>
      </p:pic>
      <p:sp>
        <p:nvSpPr>
          <p:cNvPr id="5" name="Text Box 4"/>
          <p:cNvSpPr txBox="1">
            <a:spLocks noChangeArrowheads="1"/>
          </p:cNvSpPr>
          <p:nvPr/>
        </p:nvSpPr>
        <p:spPr bwMode="auto">
          <a:xfrm>
            <a:off x="596879" y="0"/>
            <a:ext cx="7950242" cy="1600438"/>
          </a:xfrm>
          <a:prstGeom prst="rect">
            <a:avLst/>
          </a:prstGeom>
          <a:noFill/>
          <a:ln w="9525">
            <a:noFill/>
            <a:miter lim="800000"/>
            <a:headEnd/>
            <a:tailEnd/>
          </a:ln>
        </p:spPr>
        <p:txBody>
          <a:bodyPr wrap="square">
            <a:prstTxWarp prst="textNoShape">
              <a:avLst/>
            </a:prstTxWarp>
            <a:spAutoFit/>
          </a:bodyPr>
          <a:lstStyle/>
          <a:p>
            <a:pPr marL="609600" indent="-609600" algn="ctr">
              <a:spcBef>
                <a:spcPct val="50000"/>
              </a:spcBef>
            </a:pPr>
            <a:r>
              <a:rPr lang="en-US" sz="2800" b="1" dirty="0" err="1" smtClean="0">
                <a:solidFill>
                  <a:srgbClr val="000000"/>
                </a:solidFill>
              </a:rPr>
              <a:t>Kepler’s</a:t>
            </a:r>
            <a:r>
              <a:rPr lang="en-US" sz="2800" b="1" dirty="0" smtClean="0">
                <a:solidFill>
                  <a:srgbClr val="000000"/>
                </a:solidFill>
              </a:rPr>
              <a:t> Second Law:</a:t>
            </a:r>
            <a:endParaRPr lang="en-US" sz="2800" b="1" dirty="0">
              <a:solidFill>
                <a:srgbClr val="000000"/>
              </a:solidFill>
            </a:endParaRPr>
          </a:p>
          <a:p>
            <a:pPr marL="609600" indent="-609600" algn="ctr">
              <a:spcBef>
                <a:spcPct val="50000"/>
              </a:spcBef>
            </a:pPr>
            <a:r>
              <a:rPr lang="en-US" sz="2800" dirty="0" smtClean="0">
                <a:solidFill>
                  <a:srgbClr val="000000"/>
                </a:solidFill>
              </a:rPr>
              <a:t>The </a:t>
            </a:r>
            <a:r>
              <a:rPr lang="en-US" sz="2800" dirty="0">
                <a:solidFill>
                  <a:srgbClr val="000000"/>
                </a:solidFill>
              </a:rPr>
              <a:t>line from the Sun to a planet sweeps out equal areas </a:t>
            </a:r>
            <a:r>
              <a:rPr lang="en-US" sz="2800" dirty="0" smtClean="0">
                <a:solidFill>
                  <a:srgbClr val="000000"/>
                </a:solidFill>
              </a:rPr>
              <a:t>in equal </a:t>
            </a:r>
            <a:r>
              <a:rPr lang="en-US" sz="2800" dirty="0">
                <a:solidFill>
                  <a:srgbClr val="000000"/>
                </a:solidFill>
              </a:rPr>
              <a:t>intervals of time. </a:t>
            </a:r>
          </a:p>
        </p:txBody>
      </p:sp>
    </p:spTree>
    <p:extLst>
      <p:ext uri="{BB962C8B-B14F-4D97-AF65-F5344CB8AC3E}">
        <p14:creationId xmlns:p14="http://schemas.microsoft.com/office/powerpoint/2010/main" val="22492014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96879" y="0"/>
            <a:ext cx="7950242" cy="2893100"/>
          </a:xfrm>
          <a:prstGeom prst="rect">
            <a:avLst/>
          </a:prstGeom>
          <a:noFill/>
          <a:ln w="9525">
            <a:noFill/>
            <a:miter lim="800000"/>
            <a:headEnd/>
            <a:tailEnd/>
          </a:ln>
        </p:spPr>
        <p:txBody>
          <a:bodyPr wrap="square">
            <a:prstTxWarp prst="textNoShape">
              <a:avLst/>
            </a:prstTxWarp>
            <a:spAutoFit/>
          </a:bodyPr>
          <a:lstStyle/>
          <a:p>
            <a:pPr marL="609600" indent="-609600" algn="ctr">
              <a:spcBef>
                <a:spcPct val="50000"/>
              </a:spcBef>
            </a:pPr>
            <a:r>
              <a:rPr lang="en-US" sz="2800" b="1" dirty="0" err="1" smtClean="0">
                <a:solidFill>
                  <a:srgbClr val="000000"/>
                </a:solidFill>
              </a:rPr>
              <a:t>Kepler’s</a:t>
            </a:r>
            <a:r>
              <a:rPr lang="en-US" sz="2800" b="1" dirty="0" smtClean="0">
                <a:solidFill>
                  <a:srgbClr val="000000"/>
                </a:solidFill>
              </a:rPr>
              <a:t> Second Law:</a:t>
            </a:r>
          </a:p>
          <a:p>
            <a:pPr>
              <a:spcBef>
                <a:spcPct val="50000"/>
              </a:spcBef>
            </a:pPr>
            <a:r>
              <a:rPr lang="en-US" sz="2800" dirty="0" smtClean="0">
                <a:solidFill>
                  <a:srgbClr val="000000"/>
                </a:solidFill>
              </a:rPr>
              <a:t>The </a:t>
            </a:r>
            <a:r>
              <a:rPr lang="en-US" sz="2800" dirty="0">
                <a:solidFill>
                  <a:srgbClr val="000000"/>
                </a:solidFill>
              </a:rPr>
              <a:t>line from the Sun to a planet sweeps out equal areas </a:t>
            </a:r>
            <a:r>
              <a:rPr lang="en-US" sz="2800" dirty="0" smtClean="0">
                <a:solidFill>
                  <a:srgbClr val="000000"/>
                </a:solidFill>
              </a:rPr>
              <a:t>in equal </a:t>
            </a:r>
            <a:r>
              <a:rPr lang="en-US" sz="2800" dirty="0">
                <a:solidFill>
                  <a:srgbClr val="000000"/>
                </a:solidFill>
              </a:rPr>
              <a:t>intervals of time. </a:t>
            </a:r>
            <a:r>
              <a:rPr lang="en-US" sz="2800" dirty="0" smtClean="0">
                <a:solidFill>
                  <a:srgbClr val="000000"/>
                </a:solidFill>
              </a:rPr>
              <a:t>This means the planet moves </a:t>
            </a:r>
            <a:r>
              <a:rPr lang="en-US" sz="2800" b="1" dirty="0" smtClean="0">
                <a:solidFill>
                  <a:srgbClr val="000000"/>
                </a:solidFill>
              </a:rPr>
              <a:t>fastest when it’s closest </a:t>
            </a:r>
            <a:r>
              <a:rPr lang="en-US" sz="2800" dirty="0" smtClean="0">
                <a:solidFill>
                  <a:srgbClr val="000000"/>
                </a:solidFill>
              </a:rPr>
              <a:t>to the Sun (</a:t>
            </a:r>
            <a:r>
              <a:rPr lang="en-US" sz="2800" i="1" dirty="0" smtClean="0">
                <a:solidFill>
                  <a:srgbClr val="000000"/>
                </a:solidFill>
              </a:rPr>
              <a:t>perihelion</a:t>
            </a:r>
            <a:r>
              <a:rPr lang="en-US" sz="2800" dirty="0" smtClean="0">
                <a:solidFill>
                  <a:srgbClr val="000000"/>
                </a:solidFill>
              </a:rPr>
              <a:t>) and </a:t>
            </a:r>
            <a:r>
              <a:rPr lang="en-US" sz="2800" b="1" dirty="0" smtClean="0">
                <a:solidFill>
                  <a:srgbClr val="000000"/>
                </a:solidFill>
              </a:rPr>
              <a:t>slowest when it’s farthest </a:t>
            </a:r>
            <a:r>
              <a:rPr lang="en-US" sz="2800" dirty="0" smtClean="0">
                <a:solidFill>
                  <a:srgbClr val="000000"/>
                </a:solidFill>
              </a:rPr>
              <a:t>from the Sun (</a:t>
            </a:r>
            <a:r>
              <a:rPr lang="en-US" sz="2800" i="1" dirty="0" smtClean="0">
                <a:solidFill>
                  <a:srgbClr val="000000"/>
                </a:solidFill>
              </a:rPr>
              <a:t>aphelion</a:t>
            </a:r>
            <a:r>
              <a:rPr lang="en-US" sz="2800" dirty="0" smtClean="0">
                <a:solidFill>
                  <a:srgbClr val="000000"/>
                </a:solidFill>
              </a:rPr>
              <a:t>).</a:t>
            </a:r>
            <a:endParaRPr lang="en-US" sz="2800" dirty="0">
              <a:solidFill>
                <a:srgbClr val="000000"/>
              </a:solidFill>
            </a:endParaRPr>
          </a:p>
        </p:txBody>
      </p:sp>
      <p:pic>
        <p:nvPicPr>
          <p:cNvPr id="5" name="Picture 4" descr="fig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120667"/>
            <a:ext cx="7315200" cy="3505200"/>
          </a:xfrm>
          <a:prstGeom prst="rect">
            <a:avLst/>
          </a:prstGeom>
        </p:spPr>
      </p:pic>
    </p:spTree>
    <p:extLst>
      <p:ext uri="{BB962C8B-B14F-4D97-AF65-F5344CB8AC3E}">
        <p14:creationId xmlns:p14="http://schemas.microsoft.com/office/powerpoint/2010/main" val="278951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0"/>
          <p:cNvGraphicFramePr>
            <a:graphicFrameLocks noChangeAspect="1"/>
          </p:cNvGraphicFramePr>
          <p:nvPr>
            <p:extLst>
              <p:ext uri="{D42A27DB-BD31-4B8C-83A1-F6EECF244321}">
                <p14:modId xmlns:p14="http://schemas.microsoft.com/office/powerpoint/2010/main" val="3083639804"/>
              </p:ext>
            </p:extLst>
          </p:nvPr>
        </p:nvGraphicFramePr>
        <p:xfrm>
          <a:off x="2582863" y="2371725"/>
          <a:ext cx="3978275" cy="1625600"/>
        </p:xfrm>
        <a:graphic>
          <a:graphicData uri="http://schemas.openxmlformats.org/presentationml/2006/ole">
            <mc:AlternateContent xmlns:mc="http://schemas.openxmlformats.org/markup-compatibility/2006">
              <mc:Choice xmlns:v="urn:schemas-microsoft-com:vml" Requires="v">
                <p:oleObj spid="_x0000_s124934" name="Equation" r:id="rId3" imgW="482600" imgH="203200" progId="Equation.3">
                  <p:embed/>
                </p:oleObj>
              </mc:Choice>
              <mc:Fallback>
                <p:oleObj name="Equation" r:id="rId3" imgW="482600" imgH="203200" progId="Equation.3">
                  <p:embed/>
                  <p:pic>
                    <p:nvPicPr>
                      <p:cNvPr id="0" name=""/>
                      <p:cNvPicPr>
                        <a:picLocks noChangeAspect="1" noChangeArrowheads="1"/>
                      </p:cNvPicPr>
                      <p:nvPr/>
                    </p:nvPicPr>
                    <p:blipFill>
                      <a:blip r:embed="rId4"/>
                      <a:srcRect/>
                      <a:stretch>
                        <a:fillRect/>
                      </a:stretch>
                    </p:blipFill>
                    <p:spPr bwMode="auto">
                      <a:xfrm>
                        <a:off x="2582863" y="2371725"/>
                        <a:ext cx="3978275" cy="1625600"/>
                      </a:xfrm>
                      <a:prstGeom prst="rect">
                        <a:avLst/>
                      </a:prstGeom>
                      <a:noFill/>
                      <a:ln w="9525">
                        <a:noFill/>
                        <a:miter lim="800000"/>
                        <a:headEnd/>
                        <a:tailEnd/>
                      </a:ln>
                      <a:extLst/>
                    </p:spPr>
                  </p:pic>
                </p:oleObj>
              </mc:Fallback>
            </mc:AlternateContent>
          </a:graphicData>
        </a:graphic>
      </p:graphicFrame>
      <p:sp>
        <p:nvSpPr>
          <p:cNvPr id="3" name="Text Box 3"/>
          <p:cNvSpPr txBox="1">
            <a:spLocks noChangeArrowheads="1"/>
          </p:cNvSpPr>
          <p:nvPr/>
        </p:nvSpPr>
        <p:spPr bwMode="auto">
          <a:xfrm>
            <a:off x="1287583" y="4226443"/>
            <a:ext cx="6568834" cy="179863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dirty="0">
                <a:solidFill>
                  <a:srgbClr val="000000"/>
                </a:solidFill>
              </a:rPr>
              <a:t>a = planet’s average distance from Sun </a:t>
            </a:r>
            <a:br>
              <a:rPr lang="en-US" sz="3200" dirty="0">
                <a:solidFill>
                  <a:srgbClr val="000000"/>
                </a:solidFill>
              </a:rPr>
            </a:br>
            <a:r>
              <a:rPr lang="en-US" sz="3200" dirty="0">
                <a:solidFill>
                  <a:srgbClr val="000000"/>
                </a:solidFill>
              </a:rPr>
              <a:t>      (</a:t>
            </a:r>
            <a:r>
              <a:rPr lang="en-US" sz="3200" dirty="0" err="1">
                <a:solidFill>
                  <a:srgbClr val="000000"/>
                </a:solidFill>
              </a:rPr>
              <a:t>semimajor</a:t>
            </a:r>
            <a:r>
              <a:rPr lang="en-US" sz="3200" dirty="0">
                <a:solidFill>
                  <a:srgbClr val="000000"/>
                </a:solidFill>
              </a:rPr>
              <a:t> </a:t>
            </a:r>
            <a:r>
              <a:rPr lang="en-US" sz="3200" dirty="0" smtClean="0">
                <a:solidFill>
                  <a:srgbClr val="000000"/>
                </a:solidFill>
              </a:rPr>
              <a:t>axis of ellipse) in AU</a:t>
            </a:r>
          </a:p>
          <a:p>
            <a:pPr>
              <a:spcBef>
                <a:spcPct val="50000"/>
              </a:spcBef>
            </a:pPr>
            <a:r>
              <a:rPr lang="en-US" sz="3200" dirty="0">
                <a:solidFill>
                  <a:srgbClr val="000000"/>
                </a:solidFill>
              </a:rPr>
              <a:t>P = planet’s period in years</a:t>
            </a:r>
          </a:p>
        </p:txBody>
      </p:sp>
      <p:sp>
        <p:nvSpPr>
          <p:cNvPr id="4" name="Rectangle 3"/>
          <p:cNvSpPr>
            <a:spLocks noGrp="1" noChangeArrowheads="1"/>
          </p:cNvSpPr>
          <p:nvPr>
            <p:ph type="title" idx="4294967295"/>
          </p:nvPr>
        </p:nvSpPr>
        <p:spPr>
          <a:xfrm>
            <a:off x="552372" y="237067"/>
            <a:ext cx="8039257" cy="1910354"/>
          </a:xfrm>
        </p:spPr>
        <p:txBody>
          <a:bodyPr>
            <a:noAutofit/>
          </a:bodyPr>
          <a:lstStyle/>
          <a:p>
            <a:r>
              <a:rPr lang="en-US" sz="3200" b="1" dirty="0" err="1" smtClean="0"/>
              <a:t>Kepler’s</a:t>
            </a:r>
            <a:r>
              <a:rPr lang="en-US" sz="3200" b="1" dirty="0" smtClean="0"/>
              <a:t> Third Law:</a:t>
            </a:r>
            <a:r>
              <a:rPr lang="en-US" sz="3200" b="1" dirty="0"/>
              <a:t/>
            </a:r>
            <a:br>
              <a:rPr lang="en-US" sz="3200" b="1" dirty="0"/>
            </a:br>
            <a:r>
              <a:rPr lang="en-US" sz="3200" dirty="0" smtClean="0"/>
              <a:t/>
            </a:r>
            <a:br>
              <a:rPr lang="en-US" sz="3200" dirty="0" smtClean="0"/>
            </a:br>
            <a:r>
              <a:rPr lang="en-US" sz="3200" dirty="0" smtClean="0"/>
              <a:t>The period of each planet is related to its average distance from the Sun by the formula </a:t>
            </a:r>
            <a:endParaRPr lang="en-US" sz="3200" dirty="0"/>
          </a:p>
        </p:txBody>
      </p:sp>
    </p:spTree>
    <p:extLst>
      <p:ext uri="{BB962C8B-B14F-4D97-AF65-F5344CB8AC3E}">
        <p14:creationId xmlns:p14="http://schemas.microsoft.com/office/powerpoint/2010/main" val="3044322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800" dirty="0" smtClean="0"/>
              <a:t>Scientific notation and powers of ten</a:t>
            </a:r>
          </a:p>
          <a:p>
            <a:r>
              <a:rPr lang="en-US" sz="2800" dirty="0" smtClean="0"/>
              <a:t>Units, scale of the Universe</a:t>
            </a:r>
          </a:p>
          <a:p>
            <a:r>
              <a:rPr lang="en-US" sz="2800" dirty="0" smtClean="0"/>
              <a:t>The celestial sphere</a:t>
            </a:r>
          </a:p>
          <a:p>
            <a:pPr lvl="1"/>
            <a:r>
              <a:rPr lang="en-US" dirty="0" smtClean="0"/>
              <a:t>Motions of the stars</a:t>
            </a:r>
          </a:p>
          <a:p>
            <a:pPr lvl="1"/>
            <a:r>
              <a:rPr lang="en-US" dirty="0" smtClean="0"/>
              <a:t>The seasons</a:t>
            </a:r>
          </a:p>
          <a:p>
            <a:pPr lvl="1"/>
            <a:r>
              <a:rPr lang="en-US" dirty="0" smtClean="0"/>
              <a:t>Precession</a:t>
            </a:r>
          </a:p>
          <a:p>
            <a:pPr lvl="1"/>
            <a:r>
              <a:rPr lang="en-US" dirty="0" smtClean="0"/>
              <a:t>The phases of the Moon</a:t>
            </a:r>
          </a:p>
          <a:p>
            <a:r>
              <a:rPr lang="en-US" sz="2800" dirty="0" smtClean="0"/>
              <a:t>Eclipses: lunar and solar</a:t>
            </a:r>
          </a:p>
          <a:p>
            <a:r>
              <a:rPr lang="en-US" sz="2800" dirty="0" smtClean="0"/>
              <a:t>The scientific method</a:t>
            </a:r>
            <a:endParaRPr lang="en-US" sz="2800" dirty="0"/>
          </a:p>
        </p:txBody>
      </p:sp>
    </p:spTree>
    <p:extLst>
      <p:ext uri="{BB962C8B-B14F-4D97-AF65-F5344CB8AC3E}">
        <p14:creationId xmlns:p14="http://schemas.microsoft.com/office/powerpoint/2010/main" val="1300878824"/>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9" y="255987"/>
            <a:ext cx="8737601" cy="6370973"/>
          </a:xfrm>
          <a:prstGeom prst="rect">
            <a:avLst/>
          </a:prstGeom>
          <a:noFill/>
        </p:spPr>
        <p:txBody>
          <a:bodyPr wrap="square" rtlCol="0">
            <a:spAutoFit/>
          </a:bodyPr>
          <a:lstStyle/>
          <a:p>
            <a:pPr>
              <a:spcBef>
                <a:spcPct val="50000"/>
              </a:spcBef>
            </a:pPr>
            <a:r>
              <a:rPr lang="en-US" sz="2400" b="1" dirty="0" smtClean="0"/>
              <a:t>Galileo</a:t>
            </a:r>
            <a:r>
              <a:rPr lang="en-US" sz="2400" dirty="0" smtClean="0"/>
              <a:t> built a telescope and made important observations</a:t>
            </a:r>
          </a:p>
          <a:p>
            <a:pPr>
              <a:spcBef>
                <a:spcPct val="50000"/>
              </a:spcBef>
            </a:pPr>
            <a:r>
              <a:rPr lang="en-US" sz="2400" dirty="0" smtClean="0"/>
              <a:t>• </a:t>
            </a:r>
            <a:r>
              <a:rPr lang="en-US" sz="2400" dirty="0"/>
              <a:t>F</a:t>
            </a:r>
            <a:r>
              <a:rPr lang="en-US" sz="2400" dirty="0" smtClean="0"/>
              <a:t>our moons of Jupiter (Their orbits about Jupiter turned out to obey </a:t>
            </a:r>
            <a:r>
              <a:rPr lang="en-US" sz="2400" dirty="0" err="1" smtClean="0"/>
              <a:t>Kepler's</a:t>
            </a:r>
            <a:r>
              <a:rPr lang="en-US" sz="2400" dirty="0" smtClean="0"/>
              <a:t> laws) </a:t>
            </a:r>
          </a:p>
          <a:p>
            <a:pPr>
              <a:spcBef>
                <a:spcPct val="50000"/>
              </a:spcBef>
            </a:pPr>
            <a:r>
              <a:rPr lang="en-US" sz="2400" dirty="0" smtClean="0"/>
              <a:t>• Craters on our Moon </a:t>
            </a:r>
          </a:p>
          <a:p>
            <a:pPr>
              <a:spcBef>
                <a:spcPct val="50000"/>
              </a:spcBef>
            </a:pPr>
            <a:r>
              <a:rPr lang="en-US" sz="2400" dirty="0" smtClean="0"/>
              <a:t>• Spots on the Sun --- found that the Sun rotated by watching the spots move. </a:t>
            </a:r>
          </a:p>
          <a:p>
            <a:pPr>
              <a:spcBef>
                <a:spcPct val="50000"/>
              </a:spcBef>
            </a:pPr>
            <a:r>
              <a:rPr lang="en-US" sz="2400" dirty="0" smtClean="0"/>
              <a:t>• Venus has phases like the moon, and they agree with the Copernican, not the Ptolemaic model.</a:t>
            </a:r>
          </a:p>
          <a:p>
            <a:pPr>
              <a:spcBef>
                <a:spcPct val="50000"/>
              </a:spcBef>
            </a:pPr>
            <a:r>
              <a:rPr lang="en-US" sz="2400" dirty="0" smtClean="0"/>
              <a:t>• He also found far more stars and clusters of stars than anyone had seen before, and he resolved the Milky Way, showing that it is a myriad of stars</a:t>
            </a:r>
          </a:p>
          <a:p>
            <a:pPr>
              <a:spcBef>
                <a:spcPct val="50000"/>
              </a:spcBef>
            </a:pPr>
            <a:r>
              <a:rPr lang="en-US" sz="2400" dirty="0" smtClean="0"/>
              <a:t>In addition, Galileo's experiments with rolling balls show that </a:t>
            </a:r>
            <a:r>
              <a:rPr lang="en-US" sz="2400" b="1" dirty="0" smtClean="0"/>
              <a:t>you do not need a force to keep an object moving, only to change its motion. </a:t>
            </a:r>
            <a:endParaRPr lang="en-US" sz="2400" b="1" dirty="0" smtClean="0">
              <a:solidFill>
                <a:srgbClr val="000000"/>
              </a:solidFill>
            </a:endParaRPr>
          </a:p>
        </p:txBody>
      </p:sp>
    </p:spTree>
    <p:extLst>
      <p:ext uri="{BB962C8B-B14F-4D97-AF65-F5344CB8AC3E}">
        <p14:creationId xmlns:p14="http://schemas.microsoft.com/office/powerpoint/2010/main" val="1575942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Newton’s First Law of Motion</a:t>
            </a:r>
            <a:endParaRPr lang="en-US" dirty="0">
              <a:solidFill>
                <a:schemeClr val="tx2">
                  <a:lumMod val="75000"/>
                  <a:lumOff val="25000"/>
                </a:schemeClr>
              </a:solidFill>
            </a:endParaRPr>
          </a:p>
        </p:txBody>
      </p:sp>
      <p:sp>
        <p:nvSpPr>
          <p:cNvPr id="3" name="Content Placeholder 2"/>
          <p:cNvSpPr>
            <a:spLocks noGrp="1"/>
          </p:cNvSpPr>
          <p:nvPr>
            <p:ph idx="1"/>
          </p:nvPr>
        </p:nvSpPr>
        <p:spPr>
          <a:xfrm>
            <a:off x="457200" y="1302948"/>
            <a:ext cx="8229600" cy="4823215"/>
          </a:xfrm>
        </p:spPr>
        <p:txBody>
          <a:bodyPr/>
          <a:lstStyle/>
          <a:p>
            <a:pPr>
              <a:buNone/>
            </a:pPr>
            <a:r>
              <a:rPr lang="en-US" dirty="0" smtClean="0"/>
              <a:t>	An object at rest will stay at rest unless acted upon by a force. A moving object will continue to move forever in a straight line at constant speed, unless acted upon by a force.</a:t>
            </a:r>
            <a:endParaRPr lang="en-US" dirty="0"/>
          </a:p>
        </p:txBody>
      </p:sp>
      <p:sp>
        <p:nvSpPr>
          <p:cNvPr id="4" name="TextBox 3"/>
          <p:cNvSpPr txBox="1"/>
          <p:nvPr/>
        </p:nvSpPr>
        <p:spPr>
          <a:xfrm>
            <a:off x="2787528" y="3686188"/>
            <a:ext cx="5558563"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Sometimes called the </a:t>
            </a:r>
            <a:r>
              <a:rPr lang="en-US" sz="2400" b="1" dirty="0" smtClean="0"/>
              <a:t>law of inertia</a:t>
            </a:r>
            <a:r>
              <a:rPr lang="en-US" sz="2400" dirty="0" smtClean="0"/>
              <a:t>: </a:t>
            </a:r>
          </a:p>
          <a:p>
            <a:r>
              <a:rPr lang="en-US" sz="2400" b="1" dirty="0" smtClean="0"/>
              <a:t>Inertia </a:t>
            </a:r>
            <a:r>
              <a:rPr lang="en-US" sz="2400" dirty="0" smtClean="0"/>
              <a:t>is the tendency of an object to keep moving at the same speed and in the same direction unless acted upon by a force</a:t>
            </a:r>
          </a:p>
          <a:p>
            <a:endParaRPr lang="en-US" sz="2400" dirty="0" smtClean="0"/>
          </a:p>
          <a:p>
            <a:r>
              <a:rPr lang="en-US" sz="2400" dirty="0" smtClean="0"/>
              <a:t>Massive objects have more inertia: it takes more force to change their motion</a:t>
            </a:r>
          </a:p>
        </p:txBody>
      </p:sp>
    </p:spTree>
    <p:extLst>
      <p:ext uri="{BB962C8B-B14F-4D97-AF65-F5344CB8AC3E}">
        <p14:creationId xmlns:p14="http://schemas.microsoft.com/office/powerpoint/2010/main" val="1383559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Newton’s Second Law of Motion</a:t>
            </a:r>
            <a:endParaRPr lang="en-US" dirty="0">
              <a:solidFill>
                <a:schemeClr val="tx2">
                  <a:lumMod val="75000"/>
                  <a:lumOff val="25000"/>
                </a:schemeClr>
              </a:solidFill>
            </a:endParaRPr>
          </a:p>
        </p:txBody>
      </p:sp>
      <p:sp>
        <p:nvSpPr>
          <p:cNvPr id="3" name="Content Placeholder 2"/>
          <p:cNvSpPr>
            <a:spLocks noGrp="1"/>
          </p:cNvSpPr>
          <p:nvPr>
            <p:ph idx="1"/>
          </p:nvPr>
        </p:nvSpPr>
        <p:spPr>
          <a:xfrm>
            <a:off x="457200" y="1302949"/>
            <a:ext cx="8229600" cy="1896696"/>
          </a:xfrm>
        </p:spPr>
        <p:txBody>
          <a:bodyPr/>
          <a:lstStyle/>
          <a:p>
            <a:pPr>
              <a:buNone/>
            </a:pPr>
            <a:r>
              <a:rPr lang="en-US" dirty="0" smtClean="0"/>
              <a:t>	The acceleration of an object is directly proportional to the force applied, and inversely proportional to the object’s mass.</a:t>
            </a:r>
            <a:endParaRPr lang="en-US" dirty="0"/>
          </a:p>
        </p:txBody>
      </p:sp>
      <p:graphicFrame>
        <p:nvGraphicFramePr>
          <p:cNvPr id="162818" name="Object 2"/>
          <p:cNvGraphicFramePr>
            <a:graphicFrameLocks noChangeAspect="1"/>
          </p:cNvGraphicFramePr>
          <p:nvPr/>
        </p:nvGraphicFramePr>
        <p:xfrm>
          <a:off x="3018665" y="3199645"/>
          <a:ext cx="2690812" cy="674687"/>
        </p:xfrm>
        <a:graphic>
          <a:graphicData uri="http://schemas.openxmlformats.org/presentationml/2006/ole">
            <mc:AlternateContent xmlns:mc="http://schemas.openxmlformats.org/markup-compatibility/2006">
              <mc:Choice xmlns:v="urn:schemas-microsoft-com:vml" Requires="v">
                <p:oleObj spid="_x0000_s121890" name="Equation" r:id="rId3" imgW="495300" imgH="127000" progId="Equation.3">
                  <p:embed/>
                </p:oleObj>
              </mc:Choice>
              <mc:Fallback>
                <p:oleObj name="Equation" r:id="rId3" imgW="495300" imgH="127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665" y="3199645"/>
                        <a:ext cx="26908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6" name="TextBox 5"/>
          <p:cNvSpPr txBox="1"/>
          <p:nvPr/>
        </p:nvSpPr>
        <p:spPr>
          <a:xfrm>
            <a:off x="2802463" y="4379614"/>
            <a:ext cx="661547" cy="369332"/>
          </a:xfrm>
          <a:prstGeom prst="rect">
            <a:avLst/>
          </a:prstGeom>
          <a:ln w="25400"/>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force</a:t>
            </a:r>
            <a:endParaRPr lang="en-US" dirty="0"/>
          </a:p>
        </p:txBody>
      </p:sp>
      <p:sp>
        <p:nvSpPr>
          <p:cNvPr id="7" name="TextBox 6"/>
          <p:cNvSpPr txBox="1"/>
          <p:nvPr/>
        </p:nvSpPr>
        <p:spPr>
          <a:xfrm>
            <a:off x="4216456" y="4194948"/>
            <a:ext cx="660194" cy="369332"/>
          </a:xfrm>
          <a:prstGeom prst="rect">
            <a:avLst/>
          </a:prstGeom>
          <a:ln w="25400"/>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mass</a:t>
            </a:r>
            <a:endParaRPr lang="en-US" dirty="0"/>
          </a:p>
        </p:txBody>
      </p:sp>
      <p:sp>
        <p:nvSpPr>
          <p:cNvPr id="8" name="TextBox 7"/>
          <p:cNvSpPr txBox="1"/>
          <p:nvPr/>
        </p:nvSpPr>
        <p:spPr>
          <a:xfrm>
            <a:off x="5410114" y="4683774"/>
            <a:ext cx="1331051" cy="369332"/>
          </a:xfrm>
          <a:prstGeom prst="rect">
            <a:avLst/>
          </a:prstGeom>
          <a:ln w="25400"/>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acceleration</a:t>
            </a:r>
            <a:endParaRPr lang="en-US" dirty="0"/>
          </a:p>
        </p:txBody>
      </p:sp>
      <p:cxnSp>
        <p:nvCxnSpPr>
          <p:cNvPr id="11" name="Straight Arrow Connector 10"/>
          <p:cNvCxnSpPr>
            <a:stCxn id="6" idx="0"/>
          </p:cNvCxnSpPr>
          <p:nvPr/>
        </p:nvCxnSpPr>
        <p:spPr>
          <a:xfrm rot="5400000" flipH="1" flipV="1">
            <a:off x="2951036" y="4056539"/>
            <a:ext cx="505276" cy="1408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0"/>
          </p:cNvCxnSpPr>
          <p:nvPr/>
        </p:nvCxnSpPr>
        <p:spPr>
          <a:xfrm rot="5400000" flipH="1" flipV="1">
            <a:off x="4551296" y="3869595"/>
            <a:ext cx="320611" cy="33009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0"/>
          </p:cNvCxnSpPr>
          <p:nvPr/>
        </p:nvCxnSpPr>
        <p:spPr>
          <a:xfrm rot="16200000" flipV="1">
            <a:off x="5338159" y="3946293"/>
            <a:ext cx="809436" cy="6655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65948" y="5549898"/>
            <a:ext cx="7496637" cy="830997"/>
          </a:xfrm>
          <a:prstGeom prst="rect">
            <a:avLst/>
          </a:prstGeom>
          <a:noFill/>
        </p:spPr>
        <p:txBody>
          <a:bodyPr wrap="square" rtlCol="0">
            <a:spAutoFit/>
          </a:bodyPr>
          <a:lstStyle/>
          <a:p>
            <a:r>
              <a:rPr lang="en-US" sz="2400" dirty="0" smtClean="0"/>
              <a:t>The same force will make an object with a small mass accelerate more than an object with a larger mass.</a:t>
            </a:r>
            <a:endParaRPr lang="en-US" sz="2400" dirty="0"/>
          </a:p>
        </p:txBody>
      </p:sp>
    </p:spTree>
    <p:extLst>
      <p:ext uri="{BB962C8B-B14F-4D97-AF65-F5344CB8AC3E}">
        <p14:creationId xmlns:p14="http://schemas.microsoft.com/office/powerpoint/2010/main" val="207221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89435" y="2855838"/>
            <a:ext cx="6128810" cy="4002162"/>
            <a:chOff x="1189435" y="2855838"/>
            <a:chExt cx="6128810" cy="4002162"/>
          </a:xfrm>
        </p:grpSpPr>
        <p:pic>
          <p:nvPicPr>
            <p:cNvPr id="15" name="Picture 14"/>
            <p:cNvPicPr>
              <a:picLocks noChangeAspect="1"/>
            </p:cNvPicPr>
            <p:nvPr/>
          </p:nvPicPr>
          <p:blipFill>
            <a:blip r:embed="rId2"/>
            <a:stretch>
              <a:fillRect/>
            </a:stretch>
          </p:blipFill>
          <p:spPr>
            <a:xfrm>
              <a:off x="1189435" y="2855838"/>
              <a:ext cx="4680891" cy="4002162"/>
            </a:xfrm>
            <a:prstGeom prst="rect">
              <a:avLst/>
            </a:prstGeom>
          </p:spPr>
        </p:pic>
        <p:pic>
          <p:nvPicPr>
            <p:cNvPr id="17" name="Picture 16"/>
            <p:cNvPicPr>
              <a:picLocks noChangeAspect="1"/>
            </p:cNvPicPr>
            <p:nvPr/>
          </p:nvPicPr>
          <p:blipFill>
            <a:blip r:embed="rId3"/>
            <a:stretch>
              <a:fillRect/>
            </a:stretch>
          </p:blipFill>
          <p:spPr>
            <a:xfrm>
              <a:off x="6265588" y="3161738"/>
              <a:ext cx="1052657" cy="1052657"/>
            </a:xfrm>
            <a:prstGeom prst="rect">
              <a:avLst/>
            </a:prstGeom>
          </p:spPr>
        </p:pic>
        <p:sp>
          <p:nvSpPr>
            <p:cNvPr id="19" name="Left-Right Arrow 18"/>
            <p:cNvSpPr/>
            <p:nvPr/>
          </p:nvSpPr>
          <p:spPr>
            <a:xfrm rot="20199291">
              <a:off x="4976659" y="3928523"/>
              <a:ext cx="1328263" cy="551815"/>
            </a:xfrm>
            <a:prstGeom prst="leftRightArrow">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solidFill>
                  <a:schemeClr val="tx2">
                    <a:lumMod val="75000"/>
                    <a:lumOff val="25000"/>
                  </a:schemeClr>
                </a:solidFill>
              </a:rPr>
              <a:t>Newton’s Third Law of Motion</a:t>
            </a:r>
            <a:endParaRPr lang="en-US" dirty="0">
              <a:solidFill>
                <a:schemeClr val="tx2">
                  <a:lumMod val="75000"/>
                  <a:lumOff val="25000"/>
                </a:schemeClr>
              </a:solidFill>
            </a:endParaRPr>
          </a:p>
        </p:txBody>
      </p:sp>
      <p:sp>
        <p:nvSpPr>
          <p:cNvPr id="3" name="Content Placeholder 2"/>
          <p:cNvSpPr>
            <a:spLocks noGrp="1"/>
          </p:cNvSpPr>
          <p:nvPr>
            <p:ph idx="1"/>
          </p:nvPr>
        </p:nvSpPr>
        <p:spPr>
          <a:xfrm>
            <a:off x="457200" y="1302949"/>
            <a:ext cx="8229600" cy="2168830"/>
          </a:xfrm>
        </p:spPr>
        <p:txBody>
          <a:bodyPr>
            <a:normAutofit fontScale="92500"/>
          </a:bodyPr>
          <a:lstStyle/>
          <a:p>
            <a:pPr>
              <a:buNone/>
            </a:pPr>
            <a:r>
              <a:rPr lang="en-US" dirty="0" smtClean="0"/>
              <a:t>	For every action there is an equal and opposite reaction: if body A exerts a force on body B, then body B exerts a force on body A that is equal in magnitude but oppositely directed.</a:t>
            </a:r>
            <a:endParaRPr lang="en-US" dirty="0"/>
          </a:p>
        </p:txBody>
      </p:sp>
    </p:spTree>
    <p:extLst>
      <p:ext uri="{BB962C8B-B14F-4D97-AF65-F5344CB8AC3E}">
        <p14:creationId xmlns:p14="http://schemas.microsoft.com/office/powerpoint/2010/main" val="1905972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8799683" cy="3034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
                <a:srgbClr val="A50021"/>
              </a:buClr>
              <a:buSzTx/>
              <a:buFontTx/>
              <a:buChar char=""/>
              <a:tabLst/>
              <a:defRPr/>
            </a:pPr>
            <a:r>
              <a:rPr kumimoji="0" lang="en-US" sz="3600" b="0" i="0" u="none" strike="noStrike" kern="0" cap="none" spc="0" normalizeH="0" baseline="0" noProof="0" dirty="0" smtClean="0">
                <a:ln>
                  <a:noFill/>
                </a:ln>
                <a:solidFill>
                  <a:srgbClr val="A50021"/>
                </a:solidFill>
                <a:effectLst/>
                <a:uLnTx/>
                <a:uFillTx/>
                <a:latin typeface="+mn-lt"/>
                <a:ea typeface="+mn-ea"/>
                <a:cs typeface="+mn-cs"/>
              </a:rPr>
              <a:t>In what direction is the force on an object that moves at constant speed in a circle?</a:t>
            </a:r>
          </a:p>
          <a:p>
            <a:pPr marL="342900" marR="0" lvl="0" indent="-342900" algn="l" defTabSz="914400" rtl="0" eaLnBrk="0" fontAlgn="base" latinLnBrk="0" hangingPunct="0">
              <a:lnSpc>
                <a:spcPct val="100000"/>
              </a:lnSpc>
              <a:spcBef>
                <a:spcPct val="40000"/>
              </a:spcBef>
              <a:spcAft>
                <a:spcPct val="0"/>
              </a:spcAft>
              <a:buClr>
                <a:srgbClr val="A50021"/>
              </a:buClr>
              <a:buSzTx/>
              <a:buFontTx/>
              <a:buChar char=""/>
              <a:tabLst/>
              <a:defRPr/>
            </a:pPr>
            <a:r>
              <a:rPr kumimoji="0" lang="en-US" sz="3600" b="0" i="0" u="none" strike="noStrike" kern="0" cap="none" spc="0" normalizeH="0" baseline="0" noProof="0" dirty="0" smtClean="0">
                <a:ln>
                  <a:noFill/>
                </a:ln>
                <a:solidFill>
                  <a:srgbClr val="800000"/>
                </a:solidFill>
                <a:effectLst/>
                <a:uLnTx/>
                <a:uFillTx/>
                <a:latin typeface="+mn-lt"/>
                <a:ea typeface="+mn-ea"/>
                <a:cs typeface="+mn-cs"/>
              </a:rPr>
              <a:t>Toward the center of the circle:</a:t>
            </a:r>
            <a:br>
              <a:rPr kumimoji="0" lang="en-US" sz="3600" b="0" i="0" u="none" strike="noStrike" kern="0" cap="none" spc="0" normalizeH="0" baseline="0" noProof="0" dirty="0" smtClean="0">
                <a:ln>
                  <a:noFill/>
                </a:ln>
                <a:solidFill>
                  <a:srgbClr val="800000"/>
                </a:solidFill>
                <a:effectLst/>
                <a:uLnTx/>
                <a:uFillTx/>
                <a:latin typeface="+mn-lt"/>
                <a:ea typeface="+mn-ea"/>
                <a:cs typeface="+mn-cs"/>
              </a:rPr>
            </a:br>
            <a:r>
              <a:rPr kumimoji="0" lang="en-US" sz="3600" b="0" i="0" u="none" strike="noStrike" kern="0" cap="none" spc="0" normalizeH="0" baseline="0" noProof="0" dirty="0" smtClean="0">
                <a:ln>
                  <a:noFill/>
                </a:ln>
                <a:solidFill>
                  <a:srgbClr val="800000"/>
                </a:solidFill>
                <a:effectLst/>
                <a:uLnTx/>
                <a:uFillTx/>
                <a:latin typeface="+mn-lt"/>
                <a:ea typeface="+mn-ea"/>
                <a:cs typeface="+mn-cs"/>
              </a:rPr>
              <a:t>This is the force of a cord on a ball you swing around in a circle</a:t>
            </a:r>
            <a:endParaRPr kumimoji="0" lang="en-US" sz="3200" b="0" i="0" u="none" strike="noStrike" kern="0" cap="none" spc="0" normalizeH="0" baseline="0" noProof="0" dirty="0">
              <a:ln>
                <a:noFill/>
              </a:ln>
              <a:solidFill>
                <a:srgbClr val="800000"/>
              </a:solidFill>
              <a:effectLst/>
              <a:uLnTx/>
              <a:uFillTx/>
              <a:latin typeface="+mn-lt"/>
              <a:ea typeface="+mn-ea"/>
              <a:cs typeface="+mn-cs"/>
            </a:endParaRPr>
          </a:p>
        </p:txBody>
      </p:sp>
      <p:pic>
        <p:nvPicPr>
          <p:cNvPr id="13" name="Picture 12"/>
          <p:cNvPicPr>
            <a:picLocks noChangeAspect="1"/>
          </p:cNvPicPr>
          <p:nvPr/>
        </p:nvPicPr>
        <p:blipFill>
          <a:blip r:embed="rId2"/>
          <a:stretch>
            <a:fillRect/>
          </a:stretch>
        </p:blipFill>
        <p:spPr>
          <a:xfrm>
            <a:off x="3748290" y="3680834"/>
            <a:ext cx="4851400" cy="1968500"/>
          </a:xfrm>
          <a:prstGeom prst="rect">
            <a:avLst/>
          </a:prstGeom>
        </p:spPr>
      </p:pic>
      <p:grpSp>
        <p:nvGrpSpPr>
          <p:cNvPr id="45" name="Group 44"/>
          <p:cNvGrpSpPr/>
          <p:nvPr/>
        </p:nvGrpSpPr>
        <p:grpSpPr>
          <a:xfrm>
            <a:off x="884869" y="3922151"/>
            <a:ext cx="2015710" cy="1746948"/>
            <a:chOff x="1075550" y="3917597"/>
            <a:chExt cx="2015710" cy="1746948"/>
          </a:xfrm>
        </p:grpSpPr>
        <p:sp>
          <p:nvSpPr>
            <p:cNvPr id="15" name="Oval 7"/>
            <p:cNvSpPr>
              <a:spLocks noChangeArrowheads="1"/>
            </p:cNvSpPr>
            <p:nvPr/>
          </p:nvSpPr>
          <p:spPr bwMode="auto">
            <a:xfrm>
              <a:off x="1209931" y="3917597"/>
              <a:ext cx="1791742" cy="1746948"/>
            </a:xfrm>
            <a:prstGeom prst="ellipse">
              <a:avLst/>
            </a:prstGeom>
            <a:noFill/>
            <a:ln w="9525">
              <a:solidFill>
                <a:srgbClr val="336699"/>
              </a:solidFill>
              <a:round/>
              <a:headEnd/>
              <a:tailEnd/>
            </a:ln>
          </p:spPr>
          <p:txBody>
            <a:bodyPr wrap="none" anchor="ctr">
              <a:prstTxWarp prst="textNoShape">
                <a:avLst/>
              </a:prstTxWarp>
            </a:bodyPr>
            <a:lstStyle/>
            <a:p>
              <a:endParaRPr lang="en-US"/>
            </a:p>
          </p:txBody>
        </p:sp>
        <p:cxnSp>
          <p:nvCxnSpPr>
            <p:cNvPr id="32" name="Straight Arrow Connector 31"/>
            <p:cNvCxnSpPr>
              <a:stCxn id="22" idx="3"/>
            </p:cNvCxnSpPr>
            <p:nvPr/>
          </p:nvCxnSpPr>
          <p:spPr>
            <a:xfrm rot="16200000" flipH="1">
              <a:off x="1626615" y="4267055"/>
              <a:ext cx="160817" cy="86247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2155592" y="4795196"/>
              <a:ext cx="491028" cy="6338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2366454" y="4244577"/>
              <a:ext cx="320116" cy="7481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20"/>
            <p:cNvGrpSpPr>
              <a:grpSpLocks/>
            </p:cNvGrpSpPr>
            <p:nvPr/>
          </p:nvGrpSpPr>
          <p:grpSpPr bwMode="auto">
            <a:xfrm>
              <a:off x="2700251" y="3957724"/>
              <a:ext cx="268761" cy="518859"/>
              <a:chOff x="3709" y="2059"/>
              <a:chExt cx="288" cy="556"/>
            </a:xfrm>
          </p:grpSpPr>
          <p:sp>
            <p:nvSpPr>
              <p:cNvPr id="24" name="Oval 18"/>
              <p:cNvSpPr>
                <a:spLocks noChangeArrowheads="1"/>
              </p:cNvSpPr>
              <p:nvPr/>
            </p:nvSpPr>
            <p:spPr bwMode="auto">
              <a:xfrm rot="893286">
                <a:off x="3888" y="2519"/>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5" name="Line 19"/>
              <p:cNvSpPr>
                <a:spLocks noChangeShapeType="1"/>
              </p:cNvSpPr>
              <p:nvPr/>
            </p:nvSpPr>
            <p:spPr bwMode="auto">
              <a:xfrm rot="893286" flipH="1" flipV="1">
                <a:off x="3709" y="2059"/>
                <a:ext cx="288" cy="432"/>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grpSp>
        <p:grpSp>
          <p:nvGrpSpPr>
            <p:cNvPr id="18" name="Group 21"/>
            <p:cNvGrpSpPr>
              <a:grpSpLocks/>
            </p:cNvGrpSpPr>
            <p:nvPr/>
          </p:nvGrpSpPr>
          <p:grpSpPr bwMode="auto">
            <a:xfrm rot="12310854">
              <a:off x="1075550" y="4589500"/>
              <a:ext cx="268761" cy="518859"/>
              <a:chOff x="3709" y="2059"/>
              <a:chExt cx="288" cy="556"/>
            </a:xfrm>
          </p:grpSpPr>
          <p:sp>
            <p:nvSpPr>
              <p:cNvPr id="22" name="Oval 22"/>
              <p:cNvSpPr>
                <a:spLocks noChangeArrowheads="1"/>
              </p:cNvSpPr>
              <p:nvPr/>
            </p:nvSpPr>
            <p:spPr bwMode="auto">
              <a:xfrm rot="893286">
                <a:off x="3888" y="2519"/>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 name="Line 23"/>
              <p:cNvSpPr>
                <a:spLocks noChangeShapeType="1"/>
              </p:cNvSpPr>
              <p:nvPr/>
            </p:nvSpPr>
            <p:spPr bwMode="auto">
              <a:xfrm rot="893286" flipH="1" flipV="1">
                <a:off x="3709" y="2059"/>
                <a:ext cx="288" cy="432"/>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grpSp>
        <p:grpSp>
          <p:nvGrpSpPr>
            <p:cNvPr id="16" name="Group 16"/>
            <p:cNvGrpSpPr>
              <a:grpSpLocks/>
            </p:cNvGrpSpPr>
            <p:nvPr/>
          </p:nvGrpSpPr>
          <p:grpSpPr bwMode="auto">
            <a:xfrm rot="4795624">
              <a:off x="2688118" y="5062837"/>
              <a:ext cx="313555" cy="492729"/>
              <a:chOff x="3648" y="2064"/>
              <a:chExt cx="336" cy="528"/>
            </a:xfrm>
          </p:grpSpPr>
          <p:sp>
            <p:nvSpPr>
              <p:cNvPr id="26" name="Oval 8"/>
              <p:cNvSpPr>
                <a:spLocks noChangeArrowheads="1"/>
              </p:cNvSpPr>
              <p:nvPr/>
            </p:nvSpPr>
            <p:spPr bwMode="auto">
              <a:xfrm>
                <a:off x="3888" y="2496"/>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7" name="Line 15"/>
              <p:cNvSpPr>
                <a:spLocks noChangeShapeType="1"/>
              </p:cNvSpPr>
              <p:nvPr/>
            </p:nvSpPr>
            <p:spPr bwMode="auto">
              <a:xfrm flipH="1" flipV="1">
                <a:off x="3648" y="2064"/>
                <a:ext cx="288" cy="432"/>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grpSp>
      </p:grpSp>
    </p:spTree>
    <p:extLst>
      <p:ext uri="{BB962C8B-B14F-4D97-AF65-F5344CB8AC3E}">
        <p14:creationId xmlns:p14="http://schemas.microsoft.com/office/powerpoint/2010/main" val="3069356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840413" y="4733494"/>
            <a:ext cx="7463175" cy="1569660"/>
          </a:xfrm>
          <a:prstGeom prst="rect">
            <a:avLst/>
          </a:prstGeom>
          <a:solidFill>
            <a:schemeClr val="bg1"/>
          </a:solidFill>
          <a:ln w="9525">
            <a:noFill/>
            <a:miter lim="800000"/>
            <a:headEnd/>
            <a:tailEnd/>
          </a:ln>
        </p:spPr>
        <p:txBody>
          <a:bodyPr wrap="square">
            <a:prstTxWarp prst="textNoShape">
              <a:avLst/>
            </a:prstTxWarp>
            <a:spAutoFit/>
          </a:bodyPr>
          <a:lstStyle/>
          <a:p>
            <a:pPr algn="ctr">
              <a:spcBef>
                <a:spcPct val="50000"/>
              </a:spcBef>
            </a:pPr>
            <a:r>
              <a:rPr lang="en-US" sz="3200" dirty="0">
                <a:solidFill>
                  <a:srgbClr val="336699"/>
                </a:solidFill>
              </a:rPr>
              <a:t>The </a:t>
            </a:r>
            <a:r>
              <a:rPr lang="en-US" sz="3200" dirty="0" smtClean="0">
                <a:solidFill>
                  <a:srgbClr val="336699"/>
                </a:solidFill>
              </a:rPr>
              <a:t>force </a:t>
            </a:r>
            <a:r>
              <a:rPr lang="en-US" sz="3200" dirty="0">
                <a:solidFill>
                  <a:srgbClr val="336699"/>
                </a:solidFill>
              </a:rPr>
              <a:t>on the apple and</a:t>
            </a:r>
            <a:r>
              <a:rPr lang="en-US" sz="3200" dirty="0" smtClean="0">
                <a:solidFill>
                  <a:srgbClr val="336699"/>
                </a:solidFill>
              </a:rPr>
              <a:t> the force on </a:t>
            </a:r>
            <a:r>
              <a:rPr lang="en-US" sz="3200" dirty="0">
                <a:solidFill>
                  <a:srgbClr val="336699"/>
                </a:solidFill>
              </a:rPr>
              <a:t>the Moon</a:t>
            </a:r>
            <a:r>
              <a:rPr lang="en-US" sz="3200" dirty="0" smtClean="0">
                <a:solidFill>
                  <a:srgbClr val="336699"/>
                </a:solidFill>
              </a:rPr>
              <a:t> both point </a:t>
            </a:r>
            <a:r>
              <a:rPr lang="en-US" sz="3200" dirty="0">
                <a:solidFill>
                  <a:srgbClr val="336699"/>
                </a:solidFill>
              </a:rPr>
              <a:t>toward the center of the Earth</a:t>
            </a:r>
          </a:p>
        </p:txBody>
      </p:sp>
      <p:sp>
        <p:nvSpPr>
          <p:cNvPr id="17" name="Title 1"/>
          <p:cNvSpPr>
            <a:spLocks noGrp="1"/>
          </p:cNvSpPr>
          <p:nvPr>
            <p:ph type="title"/>
          </p:nvPr>
        </p:nvSpPr>
        <p:spPr>
          <a:xfrm>
            <a:off x="457200" y="274638"/>
            <a:ext cx="8229600" cy="921105"/>
          </a:xfrm>
        </p:spPr>
        <p:txBody>
          <a:bodyPr/>
          <a:lstStyle/>
          <a:p>
            <a:r>
              <a:rPr lang="en-US" dirty="0" smtClean="0">
                <a:solidFill>
                  <a:schemeClr val="tx2">
                    <a:lumMod val="75000"/>
                    <a:lumOff val="25000"/>
                  </a:schemeClr>
                </a:solidFill>
              </a:rPr>
              <a:t>Gravity</a:t>
            </a:r>
            <a:endParaRPr lang="en-US" dirty="0">
              <a:solidFill>
                <a:schemeClr val="tx2">
                  <a:lumMod val="75000"/>
                  <a:lumOff val="25000"/>
                </a:schemeClr>
              </a:solidFill>
            </a:endParaRPr>
          </a:p>
        </p:txBody>
      </p:sp>
      <p:grpSp>
        <p:nvGrpSpPr>
          <p:cNvPr id="26" name="Group 25"/>
          <p:cNvGrpSpPr/>
          <p:nvPr/>
        </p:nvGrpSpPr>
        <p:grpSpPr>
          <a:xfrm>
            <a:off x="840413" y="1358330"/>
            <a:ext cx="7463175" cy="2971800"/>
            <a:chOff x="840413" y="1358330"/>
            <a:chExt cx="7463175" cy="2971800"/>
          </a:xfrm>
        </p:grpSpPr>
        <p:grpSp>
          <p:nvGrpSpPr>
            <p:cNvPr id="25" name="Group 24"/>
            <p:cNvGrpSpPr/>
            <p:nvPr/>
          </p:nvGrpSpPr>
          <p:grpSpPr>
            <a:xfrm>
              <a:off x="840413" y="1358330"/>
              <a:ext cx="7463175" cy="2971800"/>
              <a:chOff x="840413" y="1358330"/>
              <a:chExt cx="7463175" cy="2971800"/>
            </a:xfrm>
          </p:grpSpPr>
          <p:grpSp>
            <p:nvGrpSpPr>
              <p:cNvPr id="16" name="Group 15"/>
              <p:cNvGrpSpPr/>
              <p:nvPr/>
            </p:nvGrpSpPr>
            <p:grpSpPr>
              <a:xfrm>
                <a:off x="840413" y="1358330"/>
                <a:ext cx="7463175" cy="2971800"/>
                <a:chOff x="776217" y="1102234"/>
                <a:chExt cx="7463175" cy="2971800"/>
              </a:xfrm>
            </p:grpSpPr>
            <p:grpSp>
              <p:nvGrpSpPr>
                <p:cNvPr id="11" name="Group 10"/>
                <p:cNvGrpSpPr/>
                <p:nvPr/>
              </p:nvGrpSpPr>
              <p:grpSpPr>
                <a:xfrm>
                  <a:off x="776217" y="1102234"/>
                  <a:ext cx="3175000" cy="2971800"/>
                  <a:chOff x="1562902" y="3194050"/>
                  <a:chExt cx="3175000" cy="2971800"/>
                </a:xfrm>
              </p:grpSpPr>
              <p:pic>
                <p:nvPicPr>
                  <p:cNvPr id="12" name="Picture 11"/>
                  <p:cNvPicPr>
                    <a:picLocks noChangeAspect="1"/>
                  </p:cNvPicPr>
                  <p:nvPr/>
                </p:nvPicPr>
                <p:blipFill>
                  <a:blip r:embed="rId2"/>
                  <a:stretch>
                    <a:fillRect/>
                  </a:stretch>
                </p:blipFill>
                <p:spPr>
                  <a:xfrm>
                    <a:off x="1562902" y="3194050"/>
                    <a:ext cx="3175000" cy="2971800"/>
                  </a:xfrm>
                  <a:prstGeom prst="rect">
                    <a:avLst/>
                  </a:prstGeom>
                </p:spPr>
              </p:pic>
              <p:pic>
                <p:nvPicPr>
                  <p:cNvPr id="13" name="Picture 6" descr="apple"/>
                  <p:cNvPicPr>
                    <a:picLocks noChangeAspect="1" noChangeArrowheads="1"/>
                  </p:cNvPicPr>
                  <p:nvPr/>
                </p:nvPicPr>
                <p:blipFill>
                  <a:blip r:embed="rId3"/>
                  <a:srcRect/>
                  <a:stretch>
                    <a:fillRect/>
                  </a:stretch>
                </p:blipFill>
                <p:spPr bwMode="auto">
                  <a:xfrm rot="11373295" flipV="1">
                    <a:off x="2634442" y="3476101"/>
                    <a:ext cx="351018" cy="458248"/>
                  </a:xfrm>
                  <a:prstGeom prst="rect">
                    <a:avLst/>
                  </a:prstGeom>
                  <a:noFill/>
                  <a:ln w="9525">
                    <a:noFill/>
                    <a:miter lim="800000"/>
                    <a:headEnd/>
                    <a:tailEnd/>
                  </a:ln>
                </p:spPr>
              </p:pic>
            </p:grpSp>
            <p:pic>
              <p:nvPicPr>
                <p:cNvPr id="15" name="Picture 14"/>
                <p:cNvPicPr>
                  <a:picLocks noChangeAspect="1"/>
                </p:cNvPicPr>
                <p:nvPr/>
              </p:nvPicPr>
              <p:blipFill>
                <a:blip r:embed="rId4"/>
                <a:stretch>
                  <a:fillRect/>
                </a:stretch>
              </p:blipFill>
              <p:spPr>
                <a:xfrm>
                  <a:off x="4270387" y="1102234"/>
                  <a:ext cx="3969005" cy="2971800"/>
                </a:xfrm>
                <a:prstGeom prst="rect">
                  <a:avLst/>
                </a:prstGeom>
              </p:spPr>
            </p:pic>
          </p:grpSp>
          <p:cxnSp>
            <p:nvCxnSpPr>
              <p:cNvPr id="19" name="Straight Arrow Connector 18"/>
              <p:cNvCxnSpPr/>
              <p:nvPr/>
            </p:nvCxnSpPr>
            <p:spPr>
              <a:xfrm rot="5400000">
                <a:off x="1854906" y="2331460"/>
                <a:ext cx="448330" cy="1589"/>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859856" y="2108090"/>
                <a:ext cx="152439" cy="256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2" name="Straight Arrow Connector 21"/>
            <p:cNvCxnSpPr/>
            <p:nvPr/>
          </p:nvCxnSpPr>
          <p:spPr>
            <a:xfrm rot="10800000" flipV="1">
              <a:off x="5655942" y="2012150"/>
              <a:ext cx="1923167" cy="1050329"/>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0507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0"/>
          <p:cNvGraphicFramePr>
            <a:graphicFrameLocks noChangeAspect="1"/>
          </p:cNvGraphicFramePr>
          <p:nvPr/>
        </p:nvGraphicFramePr>
        <p:xfrm>
          <a:off x="1019176" y="1929218"/>
          <a:ext cx="3405187" cy="1728787"/>
        </p:xfrm>
        <a:graphic>
          <a:graphicData uri="http://schemas.openxmlformats.org/presentationml/2006/ole">
            <mc:AlternateContent xmlns:mc="http://schemas.openxmlformats.org/markup-compatibility/2006">
              <mc:Choice xmlns:v="urn:schemas-microsoft-com:vml" Requires="v">
                <p:oleObj spid="_x0000_s122914" name="Equation" r:id="rId3" imgW="698500" imgH="355600" progId="Equation.3">
                  <p:embed/>
                </p:oleObj>
              </mc:Choice>
              <mc:Fallback>
                <p:oleObj name="Equation" r:id="rId3" imgW="6985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6" y="1929218"/>
                        <a:ext cx="3405187" cy="172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9"/>
          <p:cNvGrpSpPr>
            <a:grpSpLocks/>
          </p:cNvGrpSpPr>
          <p:nvPr/>
        </p:nvGrpSpPr>
        <p:grpSpPr bwMode="auto">
          <a:xfrm>
            <a:off x="461963" y="296863"/>
            <a:ext cx="8540750" cy="6028207"/>
            <a:chOff x="291" y="187"/>
            <a:chExt cx="5380" cy="3989"/>
          </a:xfrm>
        </p:grpSpPr>
        <p:sp>
          <p:nvSpPr>
            <p:cNvPr id="4" name="Oval 4"/>
            <p:cNvSpPr>
              <a:spLocks noChangeArrowheads="1"/>
            </p:cNvSpPr>
            <p:nvPr/>
          </p:nvSpPr>
          <p:spPr bwMode="auto">
            <a:xfrm>
              <a:off x="291" y="3312"/>
              <a:ext cx="912" cy="864"/>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5" name="Oval 5"/>
            <p:cNvSpPr>
              <a:spLocks noChangeArrowheads="1"/>
            </p:cNvSpPr>
            <p:nvPr/>
          </p:nvSpPr>
          <p:spPr bwMode="auto">
            <a:xfrm>
              <a:off x="2595" y="3024"/>
              <a:ext cx="624" cy="624"/>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6" name="Line 6"/>
            <p:cNvSpPr>
              <a:spLocks noChangeShapeType="1"/>
            </p:cNvSpPr>
            <p:nvPr/>
          </p:nvSpPr>
          <p:spPr bwMode="auto">
            <a:xfrm flipV="1">
              <a:off x="771" y="3312"/>
              <a:ext cx="2160" cy="432"/>
            </a:xfrm>
            <a:prstGeom prst="line">
              <a:avLst/>
            </a:prstGeom>
            <a:noFill/>
            <a:ln w="38100">
              <a:solidFill>
                <a:srgbClr val="A50021"/>
              </a:solidFill>
              <a:round/>
              <a:headEnd/>
              <a:tailEnd/>
            </a:ln>
          </p:spPr>
          <p:txBody>
            <a:bodyPr wrap="none" anchor="ctr">
              <a:prstTxWarp prst="textNoShape">
                <a:avLst/>
              </a:prstTxWarp>
            </a:bodyPr>
            <a:lstStyle/>
            <a:p>
              <a:endParaRPr lang="en-US"/>
            </a:p>
          </p:txBody>
        </p:sp>
        <p:sp>
          <p:nvSpPr>
            <p:cNvPr id="7" name="Text Box 7"/>
            <p:cNvSpPr txBox="1">
              <a:spLocks noChangeArrowheads="1"/>
            </p:cNvSpPr>
            <p:nvPr/>
          </p:nvSpPr>
          <p:spPr bwMode="auto">
            <a:xfrm>
              <a:off x="1635" y="3168"/>
              <a:ext cx="288" cy="38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a:solidFill>
                    <a:srgbClr val="A50021"/>
                  </a:solidFill>
                </a:rPr>
                <a:t>r</a:t>
              </a:r>
            </a:p>
          </p:txBody>
        </p:sp>
        <p:sp>
          <p:nvSpPr>
            <p:cNvPr id="8" name="Text Box 8"/>
            <p:cNvSpPr txBox="1">
              <a:spLocks noChangeArrowheads="1"/>
            </p:cNvSpPr>
            <p:nvPr/>
          </p:nvSpPr>
          <p:spPr bwMode="auto">
            <a:xfrm>
              <a:off x="579" y="2832"/>
              <a:ext cx="384" cy="38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a:solidFill>
                    <a:schemeClr val="accent2"/>
                  </a:solidFill>
                </a:rPr>
                <a:t>M</a:t>
              </a:r>
              <a:endParaRPr lang="en-US" sz="3200">
                <a:solidFill>
                  <a:srgbClr val="A50021"/>
                </a:solidFill>
              </a:endParaRPr>
            </a:p>
          </p:txBody>
        </p:sp>
        <p:sp>
          <p:nvSpPr>
            <p:cNvPr id="9" name="Text Box 9"/>
            <p:cNvSpPr txBox="1">
              <a:spLocks noChangeArrowheads="1"/>
            </p:cNvSpPr>
            <p:nvPr/>
          </p:nvSpPr>
          <p:spPr bwMode="auto">
            <a:xfrm>
              <a:off x="2787" y="2592"/>
              <a:ext cx="288" cy="71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a:solidFill>
                    <a:schemeClr val="accent2"/>
                  </a:solidFill>
                </a:rPr>
                <a:t>m</a:t>
              </a:r>
              <a:endParaRPr lang="en-US" sz="3200">
                <a:solidFill>
                  <a:srgbClr val="A50021"/>
                </a:solidFill>
              </a:endParaRPr>
            </a:p>
          </p:txBody>
        </p:sp>
        <p:sp>
          <p:nvSpPr>
            <p:cNvPr id="10" name="Text Box 17"/>
            <p:cNvSpPr txBox="1">
              <a:spLocks noChangeArrowheads="1"/>
            </p:cNvSpPr>
            <p:nvPr/>
          </p:nvSpPr>
          <p:spPr bwMode="auto">
            <a:xfrm>
              <a:off x="321" y="187"/>
              <a:ext cx="5350" cy="71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b="1" dirty="0">
                  <a:solidFill>
                    <a:schemeClr val="accent2"/>
                  </a:solidFill>
                </a:rPr>
                <a:t>Newton’s law of gravity</a:t>
              </a:r>
              <a:r>
                <a:rPr lang="en-US" sz="3200" dirty="0">
                  <a:solidFill>
                    <a:schemeClr val="accent2"/>
                  </a:solidFill>
                </a:rPr>
                <a:t>:  Any two objects in the universe attract each other with a force given </a:t>
              </a:r>
              <a:r>
                <a:rPr lang="en-US" sz="3200" dirty="0" smtClean="0">
                  <a:solidFill>
                    <a:schemeClr val="accent2"/>
                  </a:solidFill>
                </a:rPr>
                <a:t>by </a:t>
              </a:r>
              <a:endParaRPr lang="en-US" sz="3200" dirty="0">
                <a:solidFill>
                  <a:schemeClr val="accent2"/>
                </a:solidFill>
              </a:endParaRPr>
            </a:p>
          </p:txBody>
        </p:sp>
      </p:grpSp>
      <p:sp>
        <p:nvSpPr>
          <p:cNvPr id="11" name="Text Box 18"/>
          <p:cNvSpPr txBox="1">
            <a:spLocks noChangeArrowheads="1"/>
          </p:cNvSpPr>
          <p:nvPr/>
        </p:nvSpPr>
        <p:spPr bwMode="auto">
          <a:xfrm>
            <a:off x="5418361" y="1600200"/>
            <a:ext cx="3725639" cy="40318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dirty="0"/>
              <a:t>With </a:t>
            </a:r>
            <a:br>
              <a:rPr lang="en-US" sz="3200" dirty="0"/>
            </a:br>
            <a:r>
              <a:rPr lang="en-US" sz="3200" i="1" dirty="0" err="1"/>
              <a:t>r</a:t>
            </a:r>
            <a:r>
              <a:rPr lang="en-US" sz="3200" dirty="0"/>
              <a:t>   in meters</a:t>
            </a:r>
            <a:br>
              <a:rPr lang="en-US" sz="3200" dirty="0"/>
            </a:br>
            <a:r>
              <a:rPr lang="en-US" sz="3200" i="1" dirty="0" err="1"/>
              <a:t>m</a:t>
            </a:r>
            <a:r>
              <a:rPr lang="en-US" sz="3200" i="1" dirty="0"/>
              <a:t>  </a:t>
            </a:r>
            <a:r>
              <a:rPr lang="en-US" sz="3200" dirty="0"/>
              <a:t>in kg</a:t>
            </a:r>
          </a:p>
          <a:p>
            <a:pPr>
              <a:spcBef>
                <a:spcPct val="50000"/>
              </a:spcBef>
            </a:pPr>
            <a:r>
              <a:rPr lang="en-US" sz="3200" i="1" dirty="0"/>
              <a:t>F</a:t>
            </a:r>
            <a:r>
              <a:rPr lang="en-US" sz="3200" dirty="0"/>
              <a:t>  in </a:t>
            </a:r>
            <a:r>
              <a:rPr lang="en-US" sz="3200" dirty="0" err="1"/>
              <a:t>Newtons</a:t>
            </a:r>
            <a:r>
              <a:rPr lang="en-US" sz="3200" dirty="0" smtClean="0"/>
              <a:t>, where</a:t>
            </a:r>
            <a:r>
              <a:rPr lang="en-US" sz="3200" dirty="0"/>
              <a:t/>
            </a:r>
            <a:br>
              <a:rPr lang="en-US" sz="3200" dirty="0"/>
            </a:br>
            <a:r>
              <a:rPr lang="en-US" sz="3200" dirty="0"/>
              <a:t>1 Newton = 4.5 lb </a:t>
            </a:r>
          </a:p>
          <a:p>
            <a:pPr>
              <a:spcBef>
                <a:spcPct val="50000"/>
              </a:spcBef>
            </a:pPr>
            <a:r>
              <a:rPr lang="en-US" sz="3200" i="1" dirty="0"/>
              <a:t>G</a:t>
            </a:r>
            <a:r>
              <a:rPr lang="en-US" sz="3200" dirty="0"/>
              <a:t> = 7</a:t>
            </a:r>
            <a:r>
              <a:rPr lang="en-US" sz="3200" dirty="0">
                <a:latin typeface="Arial" charset="0"/>
              </a:rPr>
              <a:t>x</a:t>
            </a:r>
            <a:r>
              <a:rPr lang="en-US" sz="3200" dirty="0"/>
              <a:t>10</a:t>
            </a:r>
            <a:r>
              <a:rPr lang="en-US" sz="3200" baseline="30000" dirty="0"/>
              <a:t>-11</a:t>
            </a:r>
            <a:br>
              <a:rPr lang="en-US" sz="3200" baseline="30000" dirty="0"/>
            </a:br>
            <a:endParaRPr lang="en-US" sz="3200" dirty="0"/>
          </a:p>
        </p:txBody>
      </p:sp>
      <p:sp>
        <p:nvSpPr>
          <p:cNvPr id="12" name="TextBox 11"/>
          <p:cNvSpPr txBox="1"/>
          <p:nvPr/>
        </p:nvSpPr>
        <p:spPr>
          <a:xfrm>
            <a:off x="6449253" y="5019387"/>
            <a:ext cx="1583448" cy="923330"/>
          </a:xfrm>
          <a:prstGeom prst="rect">
            <a:avLst/>
          </a:prstGeom>
          <a:noFill/>
        </p:spPr>
        <p:txBody>
          <a:bodyPr wrap="square" rtlCol="0">
            <a:spAutoFit/>
          </a:bodyPr>
          <a:lstStyle/>
          <a:p>
            <a:r>
              <a:rPr lang="en-US" dirty="0" smtClean="0"/>
              <a:t>Newton’s gravitational constant</a:t>
            </a:r>
            <a:endParaRPr lang="en-US" dirty="0"/>
          </a:p>
        </p:txBody>
      </p:sp>
      <p:sp>
        <p:nvSpPr>
          <p:cNvPr id="13" name="TextBox 12"/>
          <p:cNvSpPr txBox="1"/>
          <p:nvPr/>
        </p:nvSpPr>
        <p:spPr>
          <a:xfrm>
            <a:off x="2595563" y="5911993"/>
            <a:ext cx="3425802" cy="923330"/>
          </a:xfrm>
          <a:prstGeom prst="rect">
            <a:avLst/>
          </a:prstGeom>
          <a:noFill/>
        </p:spPr>
        <p:txBody>
          <a:bodyPr wrap="square" rtlCol="0">
            <a:spAutoFit/>
          </a:bodyPr>
          <a:lstStyle/>
          <a:p>
            <a:r>
              <a:rPr lang="en-US" dirty="0" smtClean="0"/>
              <a:t>M: mass of object 1</a:t>
            </a:r>
          </a:p>
          <a:p>
            <a:r>
              <a:rPr lang="en-US" dirty="0" err="1" smtClean="0"/>
              <a:t>m</a:t>
            </a:r>
            <a:r>
              <a:rPr lang="en-US" dirty="0" smtClean="0"/>
              <a:t>: mass of object 2</a:t>
            </a:r>
          </a:p>
          <a:p>
            <a:r>
              <a:rPr lang="en-US" dirty="0" err="1" smtClean="0"/>
              <a:t>r</a:t>
            </a:r>
            <a:r>
              <a:rPr lang="en-US" dirty="0" smtClean="0"/>
              <a:t>: distance between the objects </a:t>
            </a:r>
            <a:endParaRPr lang="en-US" dirty="0"/>
          </a:p>
        </p:txBody>
      </p:sp>
    </p:spTree>
    <p:extLst>
      <p:ext uri="{BB962C8B-B14F-4D97-AF65-F5344CB8AC3E}">
        <p14:creationId xmlns:p14="http://schemas.microsoft.com/office/powerpoint/2010/main" val="673108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0"/>
            <a:ext cx="8763000" cy="2057400"/>
          </a:xfrm>
        </p:spPr>
        <p:txBody>
          <a:bodyPr/>
          <a:lstStyle/>
          <a:p>
            <a:pPr algn="l"/>
            <a:r>
              <a:rPr lang="en-US" sz="3200" b="1" dirty="0" smtClean="0">
                <a:solidFill>
                  <a:schemeClr val="accent1">
                    <a:lumMod val="75000"/>
                  </a:schemeClr>
                </a:solidFill>
              </a:rPr>
              <a:t>Light</a:t>
            </a:r>
            <a:r>
              <a:rPr lang="en-US" sz="3200" dirty="0" smtClean="0">
                <a:solidFill>
                  <a:schemeClr val="accent1">
                    <a:lumMod val="75000"/>
                  </a:schemeClr>
                </a:solidFill>
              </a:rPr>
              <a:t> is a wave in the electric field (there is also a magnetic field), and the wave travels at the speed of light.   </a:t>
            </a:r>
            <a:endParaRPr lang="en-US" sz="3200" dirty="0">
              <a:solidFill>
                <a:schemeClr val="accent1">
                  <a:lumMod val="75000"/>
                </a:schemeClr>
              </a:solidFill>
            </a:endParaRPr>
          </a:p>
        </p:txBody>
      </p:sp>
      <p:pic>
        <p:nvPicPr>
          <p:cNvPr id="18" name="Picture 5" descr="02_07Figure"/>
          <p:cNvPicPr>
            <a:picLocks noChangeAspect="1" noChangeArrowheads="1"/>
          </p:cNvPicPr>
          <p:nvPr/>
        </p:nvPicPr>
        <p:blipFill>
          <a:blip r:embed="rId2"/>
          <a:srcRect b="2702"/>
          <a:stretch>
            <a:fillRect/>
          </a:stretch>
        </p:blipFill>
        <p:spPr bwMode="auto">
          <a:xfrm>
            <a:off x="1111250" y="2057400"/>
            <a:ext cx="6918325" cy="4070350"/>
          </a:xfrm>
          <a:prstGeom prst="rect">
            <a:avLst/>
          </a:prstGeom>
          <a:noFill/>
          <a:ln w="9525">
            <a:noFill/>
            <a:miter lim="800000"/>
            <a:headEnd/>
            <a:tailEnd/>
          </a:ln>
        </p:spPr>
      </p:pic>
      <p:sp>
        <p:nvSpPr>
          <p:cNvPr id="4" name="Rectangle 2"/>
          <p:cNvSpPr txBox="1">
            <a:spLocks noChangeArrowheads="1"/>
          </p:cNvSpPr>
          <p:nvPr/>
        </p:nvSpPr>
        <p:spPr>
          <a:xfrm>
            <a:off x="381000" y="4267200"/>
            <a:ext cx="8382000" cy="2286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F0000"/>
              </a:solidFill>
            </a:endParaRPr>
          </a:p>
        </p:txBody>
      </p:sp>
      <p:sp>
        <p:nvSpPr>
          <p:cNvPr id="2" name="TextBox 1"/>
          <p:cNvSpPr txBox="1"/>
          <p:nvPr/>
        </p:nvSpPr>
        <p:spPr>
          <a:xfrm>
            <a:off x="381000" y="6127750"/>
            <a:ext cx="8509000" cy="584776"/>
          </a:xfrm>
          <a:prstGeom prst="rect">
            <a:avLst/>
          </a:prstGeom>
          <a:noFill/>
        </p:spPr>
        <p:txBody>
          <a:bodyPr wrap="square" rtlCol="0">
            <a:spAutoFit/>
          </a:bodyPr>
          <a:lstStyle/>
          <a:p>
            <a:r>
              <a:rPr lang="en-US" sz="3200" dirty="0" smtClean="0"/>
              <a:t>So light is also called </a:t>
            </a:r>
            <a:r>
              <a:rPr lang="en-US" sz="3200" b="1" dirty="0" smtClean="0"/>
              <a:t>electromagnetic radiation</a:t>
            </a:r>
            <a:endParaRPr lang="en-US" sz="3200" b="1" dirty="0"/>
          </a:p>
        </p:txBody>
      </p:sp>
    </p:spTree>
    <p:extLst>
      <p:ext uri="{BB962C8B-B14F-4D97-AF65-F5344CB8AC3E}">
        <p14:creationId xmlns:p14="http://schemas.microsoft.com/office/powerpoint/2010/main" val="391422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2_03Figure"/>
          <p:cNvPicPr>
            <a:picLocks noChangeAspect="1" noChangeArrowheads="1"/>
          </p:cNvPicPr>
          <p:nvPr/>
        </p:nvPicPr>
        <p:blipFill>
          <a:blip r:embed="rId2"/>
          <a:srcRect b="5286"/>
          <a:stretch>
            <a:fillRect/>
          </a:stretch>
        </p:blipFill>
        <p:spPr bwMode="auto">
          <a:xfrm>
            <a:off x="457200" y="3941234"/>
            <a:ext cx="8548687" cy="2730500"/>
          </a:xfrm>
          <a:prstGeom prst="rect">
            <a:avLst/>
          </a:prstGeom>
          <a:noFill/>
          <a:ln w="9525">
            <a:noFill/>
            <a:miter lim="800000"/>
            <a:headEnd/>
            <a:tailEnd/>
          </a:ln>
        </p:spPr>
      </p:pic>
      <p:sp>
        <p:nvSpPr>
          <p:cNvPr id="4" name="TextBox 3"/>
          <p:cNvSpPr txBox="1"/>
          <p:nvPr/>
        </p:nvSpPr>
        <p:spPr>
          <a:xfrm>
            <a:off x="1346200" y="3294903"/>
            <a:ext cx="2523067" cy="646331"/>
          </a:xfrm>
          <a:prstGeom prst="rect">
            <a:avLst/>
          </a:prstGeom>
          <a:noFill/>
        </p:spPr>
        <p:txBody>
          <a:bodyPr wrap="square" rtlCol="0">
            <a:spAutoFit/>
          </a:bodyPr>
          <a:lstStyle/>
          <a:p>
            <a:r>
              <a:rPr lang="en-US" sz="3600" b="1" dirty="0" smtClean="0">
                <a:solidFill>
                  <a:srgbClr val="4D264D"/>
                </a:solidFill>
                <a:latin typeface="Symbol" pitchFamily="18" charset="2"/>
              </a:rPr>
              <a:t>l - </a:t>
            </a:r>
            <a:r>
              <a:rPr lang="en-US" sz="3600" b="1" dirty="0" smtClean="0">
                <a:solidFill>
                  <a:srgbClr val="4D264D"/>
                </a:solidFill>
              </a:rPr>
              <a:t>Lambda</a:t>
            </a:r>
            <a:r>
              <a:rPr lang="en-US" sz="3600" b="1" dirty="0" smtClean="0">
                <a:solidFill>
                  <a:srgbClr val="4D264D"/>
                </a:solidFill>
                <a:latin typeface="Symbol" pitchFamily="18" charset="2"/>
              </a:rPr>
              <a:t> </a:t>
            </a:r>
            <a:endParaRPr lang="en-US" sz="3600" b="1" dirty="0">
              <a:solidFill>
                <a:srgbClr val="4D264D"/>
              </a:solidFill>
              <a:latin typeface="Symbol" pitchFamily="18" charset="2"/>
            </a:endParaRPr>
          </a:p>
        </p:txBody>
      </p:sp>
      <p:sp>
        <p:nvSpPr>
          <p:cNvPr id="7" name="TextBox 6"/>
          <p:cNvSpPr txBox="1"/>
          <p:nvPr/>
        </p:nvSpPr>
        <p:spPr>
          <a:xfrm>
            <a:off x="457200" y="0"/>
            <a:ext cx="8001000" cy="3108544"/>
          </a:xfrm>
          <a:prstGeom prst="rect">
            <a:avLst/>
          </a:prstGeom>
          <a:noFill/>
        </p:spPr>
        <p:txBody>
          <a:bodyPr wrap="square" rtlCol="0">
            <a:spAutoFit/>
          </a:bodyPr>
          <a:lstStyle/>
          <a:p>
            <a:r>
              <a:rPr lang="en-US" sz="2800" dirty="0" smtClean="0">
                <a:solidFill>
                  <a:srgbClr val="4D264D"/>
                </a:solidFill>
              </a:rPr>
              <a:t>So </a:t>
            </a:r>
            <a:r>
              <a:rPr lang="en-US" sz="2800" dirty="0">
                <a:solidFill>
                  <a:srgbClr val="4D264D"/>
                </a:solidFill>
              </a:rPr>
              <a:t>l</a:t>
            </a:r>
            <a:r>
              <a:rPr lang="en-US" sz="2800" dirty="0" smtClean="0">
                <a:solidFill>
                  <a:srgbClr val="4D264D"/>
                </a:solidFill>
              </a:rPr>
              <a:t>ight is a wave. There are two important characteristics about waves:</a:t>
            </a:r>
          </a:p>
          <a:p>
            <a:endParaRPr lang="en-US" sz="2800" dirty="0">
              <a:solidFill>
                <a:srgbClr val="4D264D"/>
              </a:solidFill>
            </a:endParaRPr>
          </a:p>
          <a:p>
            <a:r>
              <a:rPr lang="en-US" sz="2800" b="1" dirty="0" smtClean="0">
                <a:solidFill>
                  <a:srgbClr val="4D264D"/>
                </a:solidFill>
              </a:rPr>
              <a:t>Frequency </a:t>
            </a:r>
            <a:r>
              <a:rPr lang="en-US" sz="2800" dirty="0" smtClean="0">
                <a:solidFill>
                  <a:srgbClr val="4D264D"/>
                </a:solidFill>
              </a:rPr>
              <a:t>– number of waves that pass a point per second – units of Hertz or Hz</a:t>
            </a:r>
          </a:p>
          <a:p>
            <a:endParaRPr lang="en-US" sz="2800" dirty="0">
              <a:solidFill>
                <a:srgbClr val="4D264D"/>
              </a:solidFill>
            </a:endParaRPr>
          </a:p>
          <a:p>
            <a:r>
              <a:rPr lang="en-US" sz="2800" b="1" dirty="0" smtClean="0">
                <a:solidFill>
                  <a:srgbClr val="4D264D"/>
                </a:solidFill>
              </a:rPr>
              <a:t>Wavelength </a:t>
            </a:r>
            <a:r>
              <a:rPr lang="en-US" sz="2800" dirty="0" smtClean="0">
                <a:solidFill>
                  <a:srgbClr val="4D264D"/>
                </a:solidFill>
              </a:rPr>
              <a:t>– distance between wave crests</a:t>
            </a:r>
          </a:p>
        </p:txBody>
      </p:sp>
    </p:spTree>
    <p:extLst>
      <p:ext uri="{BB962C8B-B14F-4D97-AF65-F5344CB8AC3E}">
        <p14:creationId xmlns:p14="http://schemas.microsoft.com/office/powerpoint/2010/main" val="2026618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7200" y="978762"/>
            <a:ext cx="8001000" cy="1815882"/>
          </a:xfrm>
          <a:prstGeom prst="rect">
            <a:avLst/>
          </a:prstGeom>
          <a:noFill/>
        </p:spPr>
        <p:txBody>
          <a:bodyPr wrap="square" rtlCol="0">
            <a:spAutoFit/>
          </a:bodyPr>
          <a:lstStyle/>
          <a:p>
            <a:r>
              <a:rPr lang="en-US" sz="2800" dirty="0" smtClean="0">
                <a:solidFill>
                  <a:srgbClr val="4D264D"/>
                </a:solidFill>
              </a:rPr>
              <a:t>For a frequency of  f  crests per second, the time between crests is T = 1/f .    The distance between crests is then given by distance = speed x time:</a:t>
            </a:r>
          </a:p>
          <a:p>
            <a:r>
              <a:rPr lang="en-US" sz="2800" dirty="0" smtClean="0">
                <a:solidFill>
                  <a:srgbClr val="4D264D"/>
                </a:solidFill>
              </a:rPr>
              <a:t> i.e. </a:t>
            </a:r>
            <a:r>
              <a:rPr lang="en-US" sz="2800" dirty="0" smtClean="0">
                <a:solidFill>
                  <a:srgbClr val="4D264D"/>
                </a:solidFill>
                <a:latin typeface="Symbol" pitchFamily="18" charset="2"/>
              </a:rPr>
              <a:t> l </a:t>
            </a:r>
            <a:r>
              <a:rPr lang="en-US" sz="2800" dirty="0" smtClean="0">
                <a:solidFill>
                  <a:srgbClr val="4D264D"/>
                </a:solidFill>
              </a:rPr>
              <a:t>= c T or 			</a:t>
            </a:r>
            <a:endParaRPr lang="en-US" sz="2800" dirty="0">
              <a:solidFill>
                <a:srgbClr val="4D264D"/>
              </a:solidFill>
            </a:endParaRPr>
          </a:p>
        </p:txBody>
      </p:sp>
      <p:sp>
        <p:nvSpPr>
          <p:cNvPr id="5" name="Rectangle 4"/>
          <p:cNvSpPr/>
          <p:nvPr/>
        </p:nvSpPr>
        <p:spPr bwMode="auto">
          <a:xfrm>
            <a:off x="2819400" y="3175002"/>
            <a:ext cx="1828800" cy="1371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4D264D"/>
              </a:solidFill>
              <a:effectLst/>
              <a:latin typeface="Times New Roman" pitchFamily="18" charset="0"/>
            </a:endParaRPr>
          </a:p>
        </p:txBody>
      </p:sp>
      <p:pic>
        <p:nvPicPr>
          <p:cNvPr id="6" name="Picture 5" descr="latex-image-1.pdf"/>
          <p:cNvPicPr>
            <a:picLocks noChangeAspect="1"/>
          </p:cNvPicPr>
          <p:nvPr/>
        </p:nvPicPr>
        <p:blipFill>
          <a:blip r:embed="rId2"/>
          <a:stretch>
            <a:fillRect/>
          </a:stretch>
        </p:blipFill>
        <p:spPr>
          <a:xfrm>
            <a:off x="3454399" y="2538602"/>
            <a:ext cx="2142067" cy="1663520"/>
          </a:xfrm>
          <a:prstGeom prst="rect">
            <a:avLst/>
          </a:prstGeom>
        </p:spPr>
      </p:pic>
      <p:pic>
        <p:nvPicPr>
          <p:cNvPr id="7" name="Picture 6" descr="latex-image-1.pdf"/>
          <p:cNvPicPr>
            <a:picLocks noChangeAspect="1"/>
          </p:cNvPicPr>
          <p:nvPr/>
        </p:nvPicPr>
        <p:blipFill>
          <a:blip r:embed="rId3"/>
          <a:stretch>
            <a:fillRect/>
          </a:stretch>
        </p:blipFill>
        <p:spPr>
          <a:xfrm>
            <a:off x="3782748" y="5145088"/>
            <a:ext cx="1672696" cy="1174446"/>
          </a:xfrm>
          <a:prstGeom prst="rect">
            <a:avLst/>
          </a:prstGeom>
        </p:spPr>
      </p:pic>
      <p:sp>
        <p:nvSpPr>
          <p:cNvPr id="9" name="TextBox 8"/>
          <p:cNvSpPr txBox="1"/>
          <p:nvPr/>
        </p:nvSpPr>
        <p:spPr>
          <a:xfrm>
            <a:off x="457200" y="4361747"/>
            <a:ext cx="8001000" cy="954107"/>
          </a:xfrm>
          <a:prstGeom prst="rect">
            <a:avLst/>
          </a:prstGeom>
          <a:noFill/>
        </p:spPr>
        <p:txBody>
          <a:bodyPr wrap="square" rtlCol="0">
            <a:spAutoFit/>
          </a:bodyPr>
          <a:lstStyle/>
          <a:p>
            <a:r>
              <a:rPr lang="en-US" sz="2800" dirty="0" smtClean="0">
                <a:solidFill>
                  <a:srgbClr val="4D264D"/>
                </a:solidFill>
              </a:rPr>
              <a:t>We can also reverse the relation to solve for the frequency</a:t>
            </a:r>
            <a:endParaRPr lang="en-US" sz="2800" dirty="0">
              <a:solidFill>
                <a:srgbClr val="4D264D"/>
              </a:solidFill>
            </a:endParaRPr>
          </a:p>
        </p:txBody>
      </p:sp>
      <p:sp>
        <p:nvSpPr>
          <p:cNvPr id="2" name="TextBox 1"/>
          <p:cNvSpPr txBox="1"/>
          <p:nvPr/>
        </p:nvSpPr>
        <p:spPr>
          <a:xfrm>
            <a:off x="1904915" y="249312"/>
            <a:ext cx="4851836" cy="584776"/>
          </a:xfrm>
          <a:prstGeom prst="rect">
            <a:avLst/>
          </a:prstGeom>
          <a:noFill/>
        </p:spPr>
        <p:txBody>
          <a:bodyPr wrap="square" rtlCol="0">
            <a:spAutoFit/>
          </a:bodyPr>
          <a:lstStyle/>
          <a:p>
            <a:pPr algn="ctr"/>
            <a:r>
              <a:rPr lang="en-US" sz="3200" b="1" dirty="0" smtClean="0"/>
              <a:t>Wavelength and Frequency</a:t>
            </a:r>
            <a:endParaRPr lang="en-US" sz="3200" b="1" dirty="0"/>
          </a:p>
        </p:txBody>
      </p:sp>
    </p:spTree>
    <p:extLst>
      <p:ext uri="{BB962C8B-B14F-4D97-AF65-F5344CB8AC3E}">
        <p14:creationId xmlns:p14="http://schemas.microsoft.com/office/powerpoint/2010/main" val="616327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II</a:t>
            </a:r>
            <a:endParaRPr lang="en-US" dirty="0"/>
          </a:p>
        </p:txBody>
      </p:sp>
      <p:sp>
        <p:nvSpPr>
          <p:cNvPr id="3" name="Content Placeholder 2"/>
          <p:cNvSpPr>
            <a:spLocks noGrp="1"/>
          </p:cNvSpPr>
          <p:nvPr>
            <p:ph idx="1"/>
          </p:nvPr>
        </p:nvSpPr>
        <p:spPr>
          <a:xfrm>
            <a:off x="457200" y="1286130"/>
            <a:ext cx="8229600" cy="5144518"/>
          </a:xfrm>
        </p:spPr>
        <p:txBody>
          <a:bodyPr>
            <a:noAutofit/>
          </a:bodyPr>
          <a:lstStyle/>
          <a:p>
            <a:r>
              <a:rPr lang="en-US" sz="2600" dirty="0" smtClean="0"/>
              <a:t>Ancient astronomy and the motion of the planets</a:t>
            </a:r>
          </a:p>
          <a:p>
            <a:pPr lvl="1"/>
            <a:r>
              <a:rPr lang="en-US" sz="2600" dirty="0" smtClean="0"/>
              <a:t>Retrograde motion of the planets</a:t>
            </a:r>
          </a:p>
          <a:p>
            <a:pPr lvl="1"/>
            <a:r>
              <a:rPr lang="en-US" sz="2600" dirty="0" smtClean="0"/>
              <a:t>Ptolemaic model of the solar system</a:t>
            </a:r>
          </a:p>
          <a:p>
            <a:r>
              <a:rPr lang="en-US" sz="2600" dirty="0" smtClean="0"/>
              <a:t>Copernicus, Copernican model of solar system</a:t>
            </a:r>
          </a:p>
          <a:p>
            <a:r>
              <a:rPr lang="en-US" sz="2600" dirty="0" err="1" smtClean="0"/>
              <a:t>Tycho</a:t>
            </a:r>
            <a:r>
              <a:rPr lang="en-US" sz="2600" dirty="0" smtClean="0"/>
              <a:t> Brahe</a:t>
            </a:r>
          </a:p>
          <a:p>
            <a:r>
              <a:rPr lang="en-US" sz="2600" dirty="0" err="1" smtClean="0"/>
              <a:t>Kepler</a:t>
            </a:r>
            <a:r>
              <a:rPr lang="en-US" sz="2600" dirty="0" smtClean="0"/>
              <a:t>: </a:t>
            </a:r>
            <a:r>
              <a:rPr lang="en-US" sz="2600" dirty="0" err="1" smtClean="0"/>
              <a:t>Kepler’s</a:t>
            </a:r>
            <a:r>
              <a:rPr lang="en-US" sz="2600" dirty="0" smtClean="0"/>
              <a:t> three laws of Motion</a:t>
            </a:r>
          </a:p>
          <a:p>
            <a:r>
              <a:rPr lang="en-US" sz="2600" dirty="0" smtClean="0"/>
              <a:t>Galileo: observations and experiments</a:t>
            </a:r>
          </a:p>
          <a:p>
            <a:r>
              <a:rPr lang="en-US" sz="2600" dirty="0"/>
              <a:t>Newton</a:t>
            </a:r>
          </a:p>
          <a:p>
            <a:pPr lvl="1"/>
            <a:r>
              <a:rPr lang="en-US" sz="2600" dirty="0"/>
              <a:t>Three laws of motion</a:t>
            </a:r>
          </a:p>
          <a:p>
            <a:pPr lvl="1"/>
            <a:r>
              <a:rPr lang="en-US" sz="2600" dirty="0"/>
              <a:t>Circular motion</a:t>
            </a:r>
          </a:p>
          <a:p>
            <a:pPr lvl="1"/>
            <a:r>
              <a:rPr lang="en-US" sz="2600" dirty="0"/>
              <a:t>Law of </a:t>
            </a:r>
            <a:r>
              <a:rPr lang="en-US" sz="2600" dirty="0" smtClean="0"/>
              <a:t>gravity</a:t>
            </a:r>
            <a:endParaRPr lang="en-US" sz="2600" dirty="0"/>
          </a:p>
        </p:txBody>
      </p:sp>
    </p:spTree>
    <p:extLst>
      <p:ext uri="{BB962C8B-B14F-4D97-AF65-F5344CB8AC3E}">
        <p14:creationId xmlns:p14="http://schemas.microsoft.com/office/powerpoint/2010/main" val="3778397150"/>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0" y="778931"/>
            <a:ext cx="9144000" cy="2971800"/>
          </a:xfrm>
        </p:spPr>
        <p:txBody>
          <a:bodyPr/>
          <a:lstStyle/>
          <a:p>
            <a:pPr>
              <a:lnSpc>
                <a:spcPct val="80000"/>
              </a:lnSpc>
              <a:spcBef>
                <a:spcPct val="15000"/>
              </a:spcBef>
              <a:buClr>
                <a:schemeClr val="bg1"/>
              </a:buClr>
            </a:pPr>
            <a:r>
              <a:rPr lang="en-US" dirty="0">
                <a:solidFill>
                  <a:srgbClr val="4D264D"/>
                </a:solidFill>
              </a:rPr>
              <a:t>V</a:t>
            </a:r>
            <a:r>
              <a:rPr lang="en-US" dirty="0" smtClean="0">
                <a:solidFill>
                  <a:srgbClr val="4D264D"/>
                </a:solidFill>
              </a:rPr>
              <a:t>isible </a:t>
            </a:r>
            <a:r>
              <a:rPr lang="en-US" dirty="0">
                <a:solidFill>
                  <a:srgbClr val="4D264D"/>
                </a:solidFill>
              </a:rPr>
              <a:t>light </a:t>
            </a:r>
            <a:r>
              <a:rPr lang="en-US" dirty="0" smtClean="0">
                <a:solidFill>
                  <a:srgbClr val="4D264D"/>
                </a:solidFill>
              </a:rPr>
              <a:t>is only a </a:t>
            </a:r>
            <a:r>
              <a:rPr lang="en-US" dirty="0">
                <a:solidFill>
                  <a:srgbClr val="4D264D"/>
                </a:solidFill>
              </a:rPr>
              <a:t>narrow part of the full spectrum of </a:t>
            </a:r>
            <a:r>
              <a:rPr lang="en-US" dirty="0" smtClean="0">
                <a:solidFill>
                  <a:srgbClr val="4D264D"/>
                </a:solidFill>
              </a:rPr>
              <a:t>electromagnetic radiation.</a:t>
            </a:r>
            <a:br>
              <a:rPr lang="en-US" dirty="0" smtClean="0">
                <a:solidFill>
                  <a:srgbClr val="4D264D"/>
                </a:solidFill>
              </a:rPr>
            </a:br>
            <a:r>
              <a:rPr lang="en-US" dirty="0" smtClean="0">
                <a:solidFill>
                  <a:srgbClr val="4D264D"/>
                </a:solidFill>
              </a:rPr>
              <a:t/>
            </a:r>
            <a:br>
              <a:rPr lang="en-US" dirty="0" smtClean="0">
                <a:solidFill>
                  <a:srgbClr val="4D264D"/>
                </a:solidFill>
              </a:rPr>
            </a:br>
            <a:r>
              <a:rPr lang="en-US" dirty="0" smtClean="0">
                <a:solidFill>
                  <a:srgbClr val="4D264D"/>
                </a:solidFill>
              </a:rPr>
              <a:t>Visible wavelengths have wavelengths between </a:t>
            </a:r>
            <a:br>
              <a:rPr lang="en-US" dirty="0" smtClean="0">
                <a:solidFill>
                  <a:srgbClr val="4D264D"/>
                </a:solidFill>
              </a:rPr>
            </a:br>
            <a:r>
              <a:rPr lang="en-US" dirty="0" smtClean="0">
                <a:solidFill>
                  <a:srgbClr val="4D264D"/>
                </a:solidFill>
              </a:rPr>
              <a:t>400 nm (violet)  and 700 nm (red) </a:t>
            </a:r>
            <a:br>
              <a:rPr lang="en-US" dirty="0" smtClean="0">
                <a:solidFill>
                  <a:srgbClr val="4D264D"/>
                </a:solidFill>
              </a:rPr>
            </a:br>
            <a:r>
              <a:rPr lang="en-US" dirty="0" smtClean="0">
                <a:solidFill>
                  <a:srgbClr val="4D264D"/>
                </a:solidFill>
              </a:rPr>
              <a:t>1 nm = 1 nanometer =  10</a:t>
            </a:r>
            <a:r>
              <a:rPr lang="en-US" baseline="30000" dirty="0" smtClean="0">
                <a:solidFill>
                  <a:srgbClr val="4D264D"/>
                </a:solidFill>
              </a:rPr>
              <a:t>-9 </a:t>
            </a:r>
            <a:r>
              <a:rPr lang="en-US" dirty="0" smtClean="0">
                <a:solidFill>
                  <a:srgbClr val="4D264D"/>
                </a:solidFill>
              </a:rPr>
              <a:t>m.  </a:t>
            </a:r>
          </a:p>
          <a:p>
            <a:pPr>
              <a:lnSpc>
                <a:spcPct val="80000"/>
              </a:lnSpc>
              <a:spcBef>
                <a:spcPct val="15000"/>
              </a:spcBef>
              <a:buClr>
                <a:schemeClr val="bg1"/>
              </a:buClr>
            </a:pPr>
            <a:r>
              <a:rPr lang="en-US" dirty="0" smtClean="0">
                <a:solidFill>
                  <a:srgbClr val="4D264D"/>
                </a:solidFill>
              </a:rPr>
              <a:t>There is stuff at longer and shorter wavelengths.</a:t>
            </a:r>
            <a:endParaRPr lang="en-US" dirty="0">
              <a:solidFill>
                <a:srgbClr val="4D264D"/>
              </a:solidFill>
            </a:endParaRPr>
          </a:p>
        </p:txBody>
      </p:sp>
      <p:sp>
        <p:nvSpPr>
          <p:cNvPr id="116742" name="Rectangle 6"/>
          <p:cNvSpPr>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r>
              <a:rPr lang="en-US" sz="4000" dirty="0">
                <a:solidFill>
                  <a:srgbClr val="4D264D"/>
                </a:solidFill>
              </a:rPr>
              <a:t>The </a:t>
            </a:r>
            <a:r>
              <a:rPr lang="en-US" sz="4000" dirty="0" smtClean="0">
                <a:solidFill>
                  <a:srgbClr val="4D264D"/>
                </a:solidFill>
              </a:rPr>
              <a:t>complete spectrum </a:t>
            </a:r>
            <a:r>
              <a:rPr lang="en-US" sz="4000" dirty="0">
                <a:solidFill>
                  <a:srgbClr val="4D264D"/>
                </a:solidFill>
              </a:rPr>
              <a:t>of light</a:t>
            </a:r>
          </a:p>
        </p:txBody>
      </p:sp>
      <p:sp>
        <p:nvSpPr>
          <p:cNvPr id="116744" name="Text Box 8"/>
          <p:cNvSpPr txBox="1">
            <a:spLocks noChangeArrowheads="1"/>
          </p:cNvSpPr>
          <p:nvPr/>
        </p:nvSpPr>
        <p:spPr bwMode="auto">
          <a:xfrm>
            <a:off x="6096000" y="4114800"/>
            <a:ext cx="184150" cy="304800"/>
          </a:xfrm>
          <a:prstGeom prst="rect">
            <a:avLst/>
          </a:prstGeom>
          <a:noFill/>
          <a:ln w="9525">
            <a:noFill/>
            <a:miter lim="800000"/>
            <a:headEnd/>
            <a:tailEnd/>
          </a:ln>
          <a:effectLst/>
        </p:spPr>
        <p:txBody>
          <a:bodyPr>
            <a:spAutoFit/>
          </a:bodyPr>
          <a:lstStyle/>
          <a:p>
            <a:pPr>
              <a:spcBef>
                <a:spcPct val="50000"/>
              </a:spcBef>
            </a:pPr>
            <a:r>
              <a:rPr lang="en-US" sz="1400"/>
              <a:t>(</a:t>
            </a:r>
            <a:endParaRPr lang="en-US" sz="2400"/>
          </a:p>
        </p:txBody>
      </p:sp>
      <p:sp>
        <p:nvSpPr>
          <p:cNvPr id="116746" name="Text Box 10"/>
          <p:cNvSpPr txBox="1">
            <a:spLocks noChangeArrowheads="1"/>
          </p:cNvSpPr>
          <p:nvPr/>
        </p:nvSpPr>
        <p:spPr bwMode="auto">
          <a:xfrm>
            <a:off x="6934200" y="4114800"/>
            <a:ext cx="260350" cy="304800"/>
          </a:xfrm>
          <a:prstGeom prst="rect">
            <a:avLst/>
          </a:prstGeom>
          <a:noFill/>
          <a:ln w="9525">
            <a:noFill/>
            <a:miter lim="800000"/>
            <a:headEnd/>
            <a:tailEnd/>
          </a:ln>
          <a:effectLst/>
        </p:spPr>
        <p:txBody>
          <a:bodyPr>
            <a:spAutoFit/>
          </a:bodyPr>
          <a:lstStyle/>
          <a:p>
            <a:pPr>
              <a:spcBef>
                <a:spcPct val="50000"/>
              </a:spcBef>
            </a:pPr>
            <a:r>
              <a:rPr lang="en-US" sz="1400"/>
              <a:t>)</a:t>
            </a:r>
            <a:endParaRPr lang="en-US" sz="2400"/>
          </a:p>
        </p:txBody>
      </p:sp>
      <p:pic>
        <p:nvPicPr>
          <p:cNvPr id="116748" name="Picture 12" descr=" 0502a.jpg                                                      0002EB4DCasper                         BA5763D6:"/>
          <p:cNvPicPr>
            <a:picLocks noChangeAspect="1" noChangeArrowheads="1"/>
          </p:cNvPicPr>
          <p:nvPr/>
        </p:nvPicPr>
        <p:blipFill>
          <a:blip r:embed="rId3"/>
          <a:srcRect/>
          <a:stretch>
            <a:fillRect/>
          </a:stretch>
        </p:blipFill>
        <p:spPr bwMode="auto">
          <a:xfrm>
            <a:off x="0" y="3733798"/>
            <a:ext cx="9140825" cy="3098800"/>
          </a:xfrm>
          <a:prstGeom prst="rect">
            <a:avLst/>
          </a:prstGeom>
          <a:noFill/>
        </p:spPr>
      </p:pic>
      <p:sp>
        <p:nvSpPr>
          <p:cNvPr id="7" name="TextBox 6"/>
          <p:cNvSpPr txBox="1"/>
          <p:nvPr/>
        </p:nvSpPr>
        <p:spPr>
          <a:xfrm>
            <a:off x="6478000" y="5877467"/>
            <a:ext cx="716550" cy="369332"/>
          </a:xfrm>
          <a:prstGeom prst="rect">
            <a:avLst/>
          </a:prstGeom>
          <a:noFill/>
        </p:spPr>
        <p:txBody>
          <a:bodyPr wrap="none" rtlCol="0">
            <a:spAutoFit/>
          </a:bodyPr>
          <a:lstStyle/>
          <a:p>
            <a:r>
              <a:rPr lang="en-US" dirty="0" smtClean="0"/>
              <a:t>Radio</a:t>
            </a:r>
            <a:endParaRPr lang="en-US" dirty="0"/>
          </a:p>
        </p:txBody>
      </p:sp>
      <p:cxnSp>
        <p:nvCxnSpPr>
          <p:cNvPr id="9" name="Straight Arrow Connector 8"/>
          <p:cNvCxnSpPr/>
          <p:nvPr/>
        </p:nvCxnSpPr>
        <p:spPr>
          <a:xfrm>
            <a:off x="7194550" y="6087533"/>
            <a:ext cx="1370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5461000" y="6090708"/>
            <a:ext cx="1017002" cy="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157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Text Box 1029"/>
          <p:cNvSpPr txBox="1">
            <a:spLocks noChangeArrowheads="1"/>
          </p:cNvSpPr>
          <p:nvPr/>
        </p:nvSpPr>
        <p:spPr bwMode="auto">
          <a:xfrm>
            <a:off x="476272" y="1117600"/>
            <a:ext cx="8667727" cy="440120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800" dirty="0" smtClean="0"/>
              <a:t>Temperature is a measure of how fast atoms or molecules are moving.  </a:t>
            </a:r>
          </a:p>
          <a:p>
            <a:pPr>
              <a:spcBef>
                <a:spcPct val="50000"/>
              </a:spcBef>
            </a:pPr>
            <a:r>
              <a:rPr lang="en-US" sz="2800" dirty="0" smtClean="0"/>
              <a:t>Hot – atoms moving fast</a:t>
            </a:r>
          </a:p>
          <a:p>
            <a:pPr>
              <a:spcBef>
                <a:spcPct val="50000"/>
              </a:spcBef>
            </a:pPr>
            <a:r>
              <a:rPr lang="en-US" sz="2800" dirty="0" smtClean="0"/>
              <a:t>Cold – atoms moving slowly</a:t>
            </a:r>
          </a:p>
          <a:p>
            <a:pPr>
              <a:spcBef>
                <a:spcPct val="50000"/>
              </a:spcBef>
            </a:pPr>
            <a:r>
              <a:rPr lang="en-US" sz="2800" i="1" dirty="0" smtClean="0"/>
              <a:t>When atoms stop moving – lowest possible temperature</a:t>
            </a:r>
            <a:r>
              <a:rPr lang="en-US" sz="2800" i="1" dirty="0"/>
              <a:t>.</a:t>
            </a:r>
            <a:r>
              <a:rPr lang="en-US" sz="2800" i="1" dirty="0" smtClean="0"/>
              <a:t> </a:t>
            </a:r>
            <a:br>
              <a:rPr lang="en-US" sz="2800" i="1" dirty="0" smtClean="0"/>
            </a:br>
            <a:endParaRPr lang="en-US" sz="2800" i="1" dirty="0" smtClean="0"/>
          </a:p>
          <a:p>
            <a:pPr>
              <a:spcBef>
                <a:spcPct val="50000"/>
              </a:spcBef>
            </a:pPr>
            <a:r>
              <a:rPr lang="en-US" sz="2800" dirty="0" smtClean="0"/>
              <a:t>This lowest temperature is called </a:t>
            </a:r>
            <a:r>
              <a:rPr lang="en-US" sz="2800" b="1" dirty="0" smtClean="0">
                <a:solidFill>
                  <a:srgbClr val="3366FF"/>
                </a:solidFill>
              </a:rPr>
              <a:t>absolute zero</a:t>
            </a:r>
            <a:r>
              <a:rPr lang="en-US" sz="2800" b="1" dirty="0" smtClean="0"/>
              <a:t>, </a:t>
            </a:r>
            <a:r>
              <a:rPr lang="en-US" sz="2800" dirty="0" smtClean="0"/>
              <a:t>which is -273°C (-459°F). </a:t>
            </a:r>
            <a:endParaRPr lang="en-US" sz="2800" dirty="0">
              <a:solidFill>
                <a:srgbClr val="4D264D"/>
              </a:solidFill>
            </a:endParaRPr>
          </a:p>
        </p:txBody>
      </p:sp>
      <p:sp>
        <p:nvSpPr>
          <p:cNvPr id="4" name="Text Box 1029"/>
          <p:cNvSpPr txBox="1">
            <a:spLocks noChangeArrowheads="1"/>
          </p:cNvSpPr>
          <p:nvPr/>
        </p:nvSpPr>
        <p:spPr bwMode="auto">
          <a:xfrm>
            <a:off x="0" y="0"/>
            <a:ext cx="9144000" cy="707886"/>
          </a:xfrm>
          <a:prstGeom prst="rect">
            <a:avLst/>
          </a:prstGeom>
          <a:noFill/>
          <a:ln w="12700">
            <a:noFill/>
            <a:miter lim="800000"/>
            <a:headEnd type="none" w="sm" len="sm"/>
            <a:tailEnd type="none" w="sm" len="sm"/>
          </a:ln>
          <a:effectLst/>
        </p:spPr>
        <p:txBody>
          <a:bodyPr wrap="square">
            <a:spAutoFit/>
          </a:bodyPr>
          <a:lstStyle/>
          <a:p>
            <a:pPr lvl="1" algn="ctr">
              <a:spcBef>
                <a:spcPct val="50000"/>
              </a:spcBef>
            </a:pPr>
            <a:r>
              <a:rPr lang="en-US" sz="4000" u="sng" dirty="0" smtClean="0">
                <a:solidFill>
                  <a:srgbClr val="4D264D"/>
                </a:solidFill>
              </a:rPr>
              <a:t>Temperature</a:t>
            </a:r>
            <a:endParaRPr lang="en-US" sz="4000" u="sng" dirty="0">
              <a:solidFill>
                <a:srgbClr val="4D264D"/>
              </a:solidFill>
            </a:endParaRPr>
          </a:p>
        </p:txBody>
      </p:sp>
    </p:spTree>
    <p:extLst>
      <p:ext uri="{BB962C8B-B14F-4D97-AF65-F5344CB8AC3E}">
        <p14:creationId xmlns:p14="http://schemas.microsoft.com/office/powerpoint/2010/main" val="1095993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578" y="2252133"/>
            <a:ext cx="2009422" cy="3014133"/>
          </a:xfrm>
          <a:prstGeom prst="rect">
            <a:avLst/>
          </a:prstGeom>
        </p:spPr>
      </p:pic>
      <p:pic>
        <p:nvPicPr>
          <p:cNvPr id="3" name="Picture 2"/>
          <p:cNvPicPr>
            <a:picLocks noChangeAspect="1"/>
          </p:cNvPicPr>
          <p:nvPr/>
        </p:nvPicPr>
        <p:blipFill>
          <a:blip r:embed="rId3"/>
          <a:stretch>
            <a:fillRect/>
          </a:stretch>
        </p:blipFill>
        <p:spPr>
          <a:xfrm>
            <a:off x="5147733" y="2252133"/>
            <a:ext cx="3996267" cy="2882308"/>
          </a:xfrm>
          <a:prstGeom prst="rect">
            <a:avLst/>
          </a:prstGeom>
        </p:spPr>
      </p:pic>
      <p:pic>
        <p:nvPicPr>
          <p:cNvPr id="4" name="Picture 3"/>
          <p:cNvPicPr>
            <a:picLocks noChangeAspect="1"/>
          </p:cNvPicPr>
          <p:nvPr/>
        </p:nvPicPr>
        <p:blipFill>
          <a:blip r:embed="rId4"/>
          <a:stretch>
            <a:fillRect/>
          </a:stretch>
        </p:blipFill>
        <p:spPr>
          <a:xfrm>
            <a:off x="1697567" y="3331041"/>
            <a:ext cx="4610966" cy="1803400"/>
          </a:xfrm>
          <a:prstGeom prst="rect">
            <a:avLst/>
          </a:prstGeom>
        </p:spPr>
      </p:pic>
      <p:sp>
        <p:nvSpPr>
          <p:cNvPr id="5" name="TextBox 4"/>
          <p:cNvSpPr txBox="1"/>
          <p:nvPr/>
        </p:nvSpPr>
        <p:spPr>
          <a:xfrm>
            <a:off x="276578" y="5266266"/>
            <a:ext cx="8867422" cy="1569660"/>
          </a:xfrm>
          <a:prstGeom prst="rect">
            <a:avLst/>
          </a:prstGeom>
          <a:noFill/>
        </p:spPr>
        <p:txBody>
          <a:bodyPr wrap="square" rtlCol="0">
            <a:spAutoFit/>
          </a:bodyPr>
          <a:lstStyle/>
          <a:p>
            <a:r>
              <a:rPr lang="en-US" sz="3200" dirty="0" smtClean="0"/>
              <a:t>If you break up this radiation, you find some radiation at all wavelengths – it is continuous. So this is called a </a:t>
            </a:r>
            <a:r>
              <a:rPr lang="en-US" sz="3200" b="1" dirty="0" smtClean="0">
                <a:solidFill>
                  <a:srgbClr val="FF0000"/>
                </a:solidFill>
              </a:rPr>
              <a:t>continuous spectrum </a:t>
            </a:r>
            <a:endParaRPr lang="en-US" sz="3200" b="1" dirty="0">
              <a:solidFill>
                <a:srgbClr val="FF0000"/>
              </a:solidFill>
            </a:endParaRPr>
          </a:p>
        </p:txBody>
      </p:sp>
      <p:sp>
        <p:nvSpPr>
          <p:cNvPr id="8" name="TextBox 7"/>
          <p:cNvSpPr txBox="1"/>
          <p:nvPr/>
        </p:nvSpPr>
        <p:spPr>
          <a:xfrm>
            <a:off x="276578" y="42335"/>
            <a:ext cx="8444089" cy="2554545"/>
          </a:xfrm>
          <a:prstGeom prst="rect">
            <a:avLst/>
          </a:prstGeom>
          <a:noFill/>
        </p:spPr>
        <p:txBody>
          <a:bodyPr wrap="square" rtlCol="0">
            <a:spAutoFit/>
          </a:bodyPr>
          <a:lstStyle/>
          <a:p>
            <a:pPr>
              <a:buClr>
                <a:schemeClr val="hlink"/>
              </a:buClr>
              <a:buNone/>
            </a:pPr>
            <a:r>
              <a:rPr lang="en-US" sz="3200" u="sng" dirty="0">
                <a:solidFill>
                  <a:srgbClr val="75367A"/>
                </a:solidFill>
              </a:rPr>
              <a:t>Thermal radiation: </a:t>
            </a:r>
          </a:p>
          <a:p>
            <a:pPr>
              <a:buClr>
                <a:schemeClr val="hlink"/>
              </a:buClr>
              <a:buFontTx/>
              <a:buChar char=""/>
            </a:pPr>
            <a:r>
              <a:rPr lang="en-US" sz="3200" dirty="0">
                <a:solidFill>
                  <a:srgbClr val="75367A"/>
                </a:solidFill>
              </a:rPr>
              <a:t>            </a:t>
            </a:r>
            <a:r>
              <a:rPr lang="en-US" sz="3200" u="sng" dirty="0">
                <a:solidFill>
                  <a:srgbClr val="75367A"/>
                </a:solidFill>
              </a:rPr>
              <a:t>The continuous blackbody spectrum</a:t>
            </a:r>
          </a:p>
          <a:p>
            <a:pPr>
              <a:buClr>
                <a:schemeClr val="hlink"/>
              </a:buClr>
              <a:buNone/>
            </a:pPr>
            <a:r>
              <a:rPr lang="en-US" sz="3200" dirty="0"/>
              <a:t>All objects with some temperature emit</a:t>
            </a:r>
            <a:r>
              <a:rPr lang="en-US" sz="3200" dirty="0" smtClean="0"/>
              <a:t> electromagnetic (EM) radiation – light</a:t>
            </a:r>
          </a:p>
          <a:p>
            <a:endParaRPr lang="en-US" sz="3200" dirty="0"/>
          </a:p>
        </p:txBody>
      </p:sp>
    </p:spTree>
    <p:extLst>
      <p:ext uri="{BB962C8B-B14F-4D97-AF65-F5344CB8AC3E}">
        <p14:creationId xmlns:p14="http://schemas.microsoft.com/office/powerpoint/2010/main" val="185913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D:\Quest Toolkit\Image Archive\Kuhn - Transparencies\50.bmp"/>
          <p:cNvPicPr>
            <a:picLocks noChangeAspect="1" noChangeArrowheads="1"/>
          </p:cNvPicPr>
          <p:nvPr/>
        </p:nvPicPr>
        <p:blipFill>
          <a:blip r:embed="rId2"/>
          <a:srcRect/>
          <a:stretch>
            <a:fillRect/>
          </a:stretch>
        </p:blipFill>
        <p:spPr bwMode="auto">
          <a:xfrm>
            <a:off x="2328334" y="-82545"/>
            <a:ext cx="4817533" cy="3724123"/>
          </a:xfrm>
          <a:prstGeom prst="rect">
            <a:avLst/>
          </a:prstGeom>
          <a:noFill/>
        </p:spPr>
      </p:pic>
      <p:sp>
        <p:nvSpPr>
          <p:cNvPr id="3" name="TextBox 2"/>
          <p:cNvSpPr txBox="1"/>
          <p:nvPr/>
        </p:nvSpPr>
        <p:spPr>
          <a:xfrm>
            <a:off x="558801" y="3397904"/>
            <a:ext cx="8111066" cy="3416320"/>
          </a:xfrm>
          <a:prstGeom prst="rect">
            <a:avLst/>
          </a:prstGeom>
          <a:noFill/>
        </p:spPr>
        <p:txBody>
          <a:bodyPr wrap="square" rtlCol="0">
            <a:spAutoFit/>
          </a:bodyPr>
          <a:lstStyle/>
          <a:p>
            <a:r>
              <a:rPr lang="en-US" sz="2400" dirty="0" smtClean="0"/>
              <a:t>The radiation that something emits because of its temperature is called </a:t>
            </a:r>
            <a:r>
              <a:rPr lang="en-US" sz="2400" b="1" dirty="0" smtClean="0"/>
              <a:t>thermal</a:t>
            </a:r>
            <a:r>
              <a:rPr lang="en-US" sz="2400" dirty="0" smtClean="0"/>
              <a:t> or </a:t>
            </a:r>
            <a:r>
              <a:rPr lang="en-US" sz="2400" b="1" dirty="0" smtClean="0"/>
              <a:t>blackbody</a:t>
            </a:r>
            <a:r>
              <a:rPr lang="en-US" sz="2400" dirty="0" smtClean="0"/>
              <a:t> radiation, and we can use the peak wavelength of the blackbody curve to determine the temperature of an object.</a:t>
            </a:r>
          </a:p>
          <a:p>
            <a:endParaRPr lang="en-US" sz="2400" dirty="0"/>
          </a:p>
          <a:p>
            <a:r>
              <a:rPr lang="en-US" sz="2400" dirty="0" smtClean="0"/>
              <a:t>Nothing radiates as a perfect blackbody, but </a:t>
            </a:r>
            <a:r>
              <a:rPr lang="en-US" sz="2400" b="1" dirty="0" smtClean="0"/>
              <a:t>stars</a:t>
            </a:r>
            <a:r>
              <a:rPr lang="en-US" sz="2400" dirty="0" smtClean="0"/>
              <a:t> come close!  </a:t>
            </a:r>
          </a:p>
          <a:p>
            <a:endParaRPr lang="en-US" sz="2400" dirty="0"/>
          </a:p>
          <a:p>
            <a:r>
              <a:rPr lang="en-US" sz="2400" b="1" dirty="0"/>
              <a:t>H</a:t>
            </a:r>
            <a:r>
              <a:rPr lang="en-US" sz="2400" b="1" dirty="0" smtClean="0"/>
              <a:t>otter stars emit more radiation</a:t>
            </a:r>
            <a:r>
              <a:rPr lang="en-US" sz="2400" dirty="0" smtClean="0"/>
              <a:t>, and </a:t>
            </a:r>
            <a:r>
              <a:rPr lang="en-US" sz="2400" b="1" dirty="0" smtClean="0"/>
              <a:t>the radiation peaks at a shorter wavelength</a:t>
            </a:r>
            <a:r>
              <a:rPr lang="en-US" sz="2400" dirty="0" smtClean="0"/>
              <a:t>.</a:t>
            </a:r>
            <a:endParaRPr lang="en-US" sz="2400" dirty="0"/>
          </a:p>
        </p:txBody>
      </p:sp>
    </p:spTree>
    <p:extLst>
      <p:ext uri="{BB962C8B-B14F-4D97-AF65-F5344CB8AC3E}">
        <p14:creationId xmlns:p14="http://schemas.microsoft.com/office/powerpoint/2010/main" val="2056861685"/>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0" y="262462"/>
            <a:ext cx="9144000" cy="6858001"/>
          </a:xfrm>
          <a:solidFill>
            <a:srgbClr val="FFFFFF"/>
          </a:solidFill>
          <a:ln>
            <a:solidFill>
              <a:srgbClr val="FFFFFF"/>
            </a:solidFill>
          </a:ln>
        </p:spPr>
        <p:txBody>
          <a:bodyPr>
            <a:normAutofit fontScale="92500" lnSpcReduction="20000"/>
          </a:bodyPr>
          <a:lstStyle/>
          <a:p>
            <a:pPr>
              <a:buClr>
                <a:schemeClr val="hlink"/>
              </a:buClr>
              <a:buFontTx/>
              <a:buChar char=""/>
            </a:pPr>
            <a:r>
              <a:rPr lang="en-US" dirty="0">
                <a:solidFill>
                  <a:srgbClr val="75367A"/>
                </a:solidFill>
              </a:rPr>
              <a:t>With wavelength </a:t>
            </a:r>
            <a:r>
              <a:rPr lang="en-US" dirty="0">
                <a:solidFill>
                  <a:srgbClr val="75367A"/>
                </a:solidFill>
                <a:latin typeface="Symbol" pitchFamily="18" charset="2"/>
              </a:rPr>
              <a:t>l </a:t>
            </a:r>
            <a:r>
              <a:rPr lang="en-US" dirty="0">
                <a:solidFill>
                  <a:srgbClr val="75367A"/>
                </a:solidFill>
              </a:rPr>
              <a:t>measured in </a:t>
            </a:r>
            <a:r>
              <a:rPr lang="en-US" dirty="0" smtClean="0">
                <a:solidFill>
                  <a:srgbClr val="75367A"/>
                </a:solidFill>
              </a:rPr>
              <a:t>nanometers </a:t>
            </a:r>
            <a:r>
              <a:rPr lang="en-US" dirty="0">
                <a:solidFill>
                  <a:srgbClr val="75367A"/>
                </a:solidFill>
              </a:rPr>
              <a:t>and T in degrees Kelvin, the relation between the average wavelength of light emitted by a hot object and the temperature of the object is </a:t>
            </a:r>
            <a:br>
              <a:rPr lang="en-US" dirty="0">
                <a:solidFill>
                  <a:srgbClr val="75367A"/>
                </a:solidFill>
              </a:rPr>
            </a:br>
            <a:r>
              <a:rPr lang="en-US" dirty="0">
                <a:solidFill>
                  <a:srgbClr val="75367A"/>
                </a:solidFill>
              </a:rPr>
              <a:t>	</a:t>
            </a:r>
          </a:p>
          <a:p>
            <a:pPr>
              <a:buClr>
                <a:schemeClr val="hlink"/>
              </a:buClr>
              <a:buFontTx/>
              <a:buNone/>
            </a:pPr>
            <a:endParaRPr lang="en-US" dirty="0" smtClean="0">
              <a:solidFill>
                <a:srgbClr val="75367A"/>
              </a:solidFill>
            </a:endParaRPr>
          </a:p>
          <a:p>
            <a:pPr>
              <a:buClr>
                <a:schemeClr val="hlink"/>
              </a:buClr>
              <a:buFontTx/>
              <a:buNone/>
            </a:pPr>
            <a:r>
              <a:rPr lang="en-US" dirty="0" smtClean="0">
                <a:solidFill>
                  <a:srgbClr val="75367A"/>
                </a:solidFill>
              </a:rPr>
              <a:t/>
            </a:r>
            <a:br>
              <a:rPr lang="en-US" dirty="0" smtClean="0">
                <a:solidFill>
                  <a:srgbClr val="75367A"/>
                </a:solidFill>
              </a:rPr>
            </a:br>
            <a:r>
              <a:rPr lang="en-US" dirty="0">
                <a:solidFill>
                  <a:srgbClr val="75367A"/>
                </a:solidFill>
              </a:rPr>
              <a:t/>
            </a:r>
            <a:br>
              <a:rPr lang="en-US" dirty="0">
                <a:solidFill>
                  <a:srgbClr val="75367A"/>
                </a:solidFill>
              </a:rPr>
            </a:br>
            <a:r>
              <a:rPr lang="en-US" dirty="0">
                <a:solidFill>
                  <a:srgbClr val="75367A"/>
                </a:solidFill>
              </a:rPr>
              <a:t>To </a:t>
            </a:r>
            <a:r>
              <a:rPr lang="en-US" dirty="0" smtClean="0">
                <a:solidFill>
                  <a:srgbClr val="75367A"/>
                </a:solidFill>
              </a:rPr>
              <a:t>2 decimal-</a:t>
            </a:r>
            <a:r>
              <a:rPr lang="en-US" dirty="0">
                <a:solidFill>
                  <a:srgbClr val="75367A"/>
                </a:solidFill>
              </a:rPr>
              <a:t>place accuracy and with </a:t>
            </a:r>
            <a:r>
              <a:rPr lang="en-US" dirty="0" err="1">
                <a:solidFill>
                  <a:srgbClr val="75367A"/>
                </a:solidFill>
                <a:latin typeface="Symbol" pitchFamily="18" charset="2"/>
              </a:rPr>
              <a:t>l</a:t>
            </a:r>
            <a:r>
              <a:rPr lang="en-US" dirty="0">
                <a:solidFill>
                  <a:srgbClr val="75367A"/>
                </a:solidFill>
                <a:latin typeface="Symbol" pitchFamily="18" charset="2"/>
              </a:rPr>
              <a:t> </a:t>
            </a:r>
            <a:r>
              <a:rPr lang="en-US" dirty="0">
                <a:solidFill>
                  <a:srgbClr val="75367A"/>
                </a:solidFill>
              </a:rPr>
              <a:t>measured in </a:t>
            </a:r>
            <a:r>
              <a:rPr lang="en-US" dirty="0" smtClean="0">
                <a:solidFill>
                  <a:srgbClr val="75367A"/>
                </a:solidFill>
              </a:rPr>
              <a:t>cm</a:t>
            </a:r>
          </a:p>
          <a:p>
            <a:pPr>
              <a:buClr>
                <a:schemeClr val="hlink"/>
              </a:buClr>
              <a:buFontTx/>
              <a:buNone/>
            </a:pPr>
            <a:endParaRPr lang="en-US" dirty="0" smtClean="0">
              <a:solidFill>
                <a:srgbClr val="75367A"/>
              </a:solidFill>
            </a:endParaRPr>
          </a:p>
          <a:p>
            <a:pPr>
              <a:buClr>
                <a:schemeClr val="hlink"/>
              </a:buClr>
              <a:buFontTx/>
              <a:buNone/>
            </a:pPr>
            <a:r>
              <a:rPr lang="en-US" dirty="0" smtClean="0">
                <a:solidFill>
                  <a:srgbClr val="75367A"/>
                </a:solidFill>
              </a:rPr>
              <a:t> </a:t>
            </a:r>
          </a:p>
          <a:p>
            <a:pPr>
              <a:buClr>
                <a:schemeClr val="hlink"/>
              </a:buClr>
              <a:buFontTx/>
              <a:buNone/>
            </a:pPr>
            <a:endParaRPr lang="en-US" dirty="0" smtClean="0">
              <a:solidFill>
                <a:srgbClr val="75367A"/>
              </a:solidFill>
            </a:endParaRPr>
          </a:p>
          <a:p>
            <a:pPr>
              <a:buClr>
                <a:schemeClr val="hlink"/>
              </a:buClr>
              <a:buFontTx/>
              <a:buNone/>
            </a:pPr>
            <a:endParaRPr lang="en-US" dirty="0" smtClean="0">
              <a:solidFill>
                <a:srgbClr val="75367A"/>
              </a:solidFill>
            </a:endParaRPr>
          </a:p>
          <a:p>
            <a:pPr>
              <a:buClr>
                <a:schemeClr val="hlink"/>
              </a:buClr>
              <a:buFontTx/>
              <a:buNone/>
            </a:pPr>
            <a:r>
              <a:rPr lang="en-US" dirty="0" smtClean="0">
                <a:solidFill>
                  <a:srgbClr val="75367A"/>
                </a:solidFill>
              </a:rPr>
              <a:t>	</a:t>
            </a:r>
            <a:endParaRPr lang="en-US" dirty="0">
              <a:solidFill>
                <a:srgbClr val="75367A"/>
              </a:solidFill>
            </a:endParaRPr>
          </a:p>
        </p:txBody>
      </p:sp>
      <p:graphicFrame>
        <p:nvGraphicFramePr>
          <p:cNvPr id="206856" name="Object 8"/>
          <p:cNvGraphicFramePr>
            <a:graphicFrameLocks noChangeAspect="1"/>
          </p:cNvGraphicFramePr>
          <p:nvPr>
            <p:extLst>
              <p:ext uri="{D42A27DB-BD31-4B8C-83A1-F6EECF244321}">
                <p14:modId xmlns:p14="http://schemas.microsoft.com/office/powerpoint/2010/main" val="339911992"/>
              </p:ext>
            </p:extLst>
          </p:nvPr>
        </p:nvGraphicFramePr>
        <p:xfrm>
          <a:off x="2920999" y="1957393"/>
          <a:ext cx="2949809" cy="1310745"/>
        </p:xfrm>
        <a:graphic>
          <a:graphicData uri="http://schemas.openxmlformats.org/presentationml/2006/ole">
            <mc:AlternateContent xmlns:mc="http://schemas.openxmlformats.org/markup-compatibility/2006">
              <mc:Choice xmlns:v="urn:schemas-microsoft-com:vml" Requires="v">
                <p:oleObj spid="_x0000_s123967" name="Equation" r:id="rId3" imgW="939600" imgH="419040" progId="Equation.3">
                  <p:embed/>
                </p:oleObj>
              </mc:Choice>
              <mc:Fallback>
                <p:oleObj name="Equation" r:id="rId3" imgW="9396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999" y="1957393"/>
                        <a:ext cx="2949809" cy="1310745"/>
                      </a:xfrm>
                      <a:prstGeom prst="rect">
                        <a:avLst/>
                      </a:prstGeom>
                      <a:solidFill>
                        <a:srgbClr val="CCECFF"/>
                      </a:solidFill>
                    </p:spPr>
                  </p:pic>
                </p:oleObj>
              </mc:Fallback>
            </mc:AlternateContent>
          </a:graphicData>
        </a:graphic>
      </p:graphicFrame>
      <p:graphicFrame>
        <p:nvGraphicFramePr>
          <p:cNvPr id="206857" name="Object 9"/>
          <p:cNvGraphicFramePr>
            <a:graphicFrameLocks noChangeAspect="1"/>
          </p:cNvGraphicFramePr>
          <p:nvPr>
            <p:extLst>
              <p:ext uri="{D42A27DB-BD31-4B8C-83A1-F6EECF244321}">
                <p14:modId xmlns:p14="http://schemas.microsoft.com/office/powerpoint/2010/main" val="975257192"/>
              </p:ext>
            </p:extLst>
          </p:nvPr>
        </p:nvGraphicFramePr>
        <p:xfrm>
          <a:off x="3173939" y="4201589"/>
          <a:ext cx="2408238" cy="1054100"/>
        </p:xfrm>
        <a:graphic>
          <a:graphicData uri="http://schemas.openxmlformats.org/presentationml/2006/ole">
            <mc:AlternateContent xmlns:mc="http://schemas.openxmlformats.org/markup-compatibility/2006">
              <mc:Choice xmlns:v="urn:schemas-microsoft-com:vml" Requires="v">
                <p:oleObj spid="_x0000_s123968" name="Equation" r:id="rId5" imgW="812800" imgH="355600" progId="Equation.3">
                  <p:embed/>
                </p:oleObj>
              </mc:Choice>
              <mc:Fallback>
                <p:oleObj name="Equation" r:id="rId5" imgW="8128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939" y="4201589"/>
                        <a:ext cx="2408238" cy="1054100"/>
                      </a:xfrm>
                      <a:prstGeom prst="rect">
                        <a:avLst/>
                      </a:prstGeom>
                      <a:solidFill>
                        <a:schemeClr val="hlink"/>
                      </a:solidFill>
                    </p:spPr>
                  </p:pic>
                </p:oleObj>
              </mc:Fallback>
            </mc:AlternateContent>
          </a:graphicData>
        </a:graphic>
      </p:graphicFrame>
    </p:spTree>
    <p:extLst>
      <p:ext uri="{BB962C8B-B14F-4D97-AF65-F5344CB8AC3E}">
        <p14:creationId xmlns:p14="http://schemas.microsoft.com/office/powerpoint/2010/main" val="139873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6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228600" y="2362200"/>
            <a:ext cx="8686800" cy="579438"/>
          </a:xfrm>
          <a:prstGeom prst="rect">
            <a:avLst/>
          </a:prstGeom>
          <a:noFill/>
          <a:ln w="9525">
            <a:noFill/>
            <a:miter lim="800000"/>
            <a:headEnd/>
            <a:tailEnd/>
          </a:ln>
          <a:effectLst/>
        </p:spPr>
        <p:txBody>
          <a:bodyPr>
            <a:spAutoFit/>
          </a:bodyPr>
          <a:lstStyle/>
          <a:p>
            <a:pPr>
              <a:spcBef>
                <a:spcPct val="50000"/>
              </a:spcBef>
            </a:pPr>
            <a:endParaRPr lang="en-US"/>
          </a:p>
        </p:txBody>
      </p:sp>
      <p:sp>
        <p:nvSpPr>
          <p:cNvPr id="4" name="Rectangle 2"/>
          <p:cNvSpPr txBox="1">
            <a:spLocks noChangeArrowheads="1"/>
          </p:cNvSpPr>
          <p:nvPr/>
        </p:nvSpPr>
        <p:spPr>
          <a:xfrm>
            <a:off x="0" y="762000"/>
            <a:ext cx="8932333" cy="5706533"/>
          </a:xfrm>
          <a:prstGeom prst="rect">
            <a:avLst/>
          </a:prstGeom>
          <a:solidFill>
            <a:srgbClr val="FFFFFF"/>
          </a:solidFill>
          <a:ln/>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r>
              <a:rPr kumimoji="0" lang="en-US" sz="2800" b="0" i="0" u="none" strike="noStrike" kern="1200" cap="none" spc="0" normalizeH="0" baseline="0" noProof="0" dirty="0" smtClean="0">
                <a:ln>
                  <a:noFill/>
                </a:ln>
                <a:solidFill>
                  <a:srgbClr val="75367A"/>
                </a:solidFill>
                <a:effectLst/>
                <a:uLnTx/>
                <a:uFillTx/>
                <a:latin typeface="+mn-lt"/>
                <a:ea typeface="+mn-ea"/>
                <a:cs typeface="+mn-cs"/>
              </a:rPr>
              <a:t>All things are made of </a:t>
            </a:r>
            <a:r>
              <a:rPr kumimoji="0" lang="en-US" sz="2800" b="1" i="0" u="none" strike="noStrike" kern="1200" cap="none" spc="0" normalizeH="0" baseline="0" noProof="0" dirty="0" smtClean="0">
                <a:ln>
                  <a:noFill/>
                </a:ln>
                <a:solidFill>
                  <a:srgbClr val="75367A"/>
                </a:solidFill>
                <a:effectLst/>
                <a:uLnTx/>
                <a:uFillTx/>
                <a:latin typeface="+mn-lt"/>
                <a:ea typeface="+mn-ea"/>
                <a:cs typeface="+mn-cs"/>
              </a:rPr>
              <a:t>atoms</a:t>
            </a:r>
            <a:r>
              <a:rPr kumimoji="0" lang="en-US" sz="2800" b="0" i="0" u="none" strike="noStrike" kern="1200" cap="none" spc="0" normalizeH="0" baseline="0" noProof="0" dirty="0" smtClean="0">
                <a:ln>
                  <a:noFill/>
                </a:ln>
                <a:solidFill>
                  <a:srgbClr val="75367A"/>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endParaRPr kumimoji="0" lang="en-US" sz="2800" b="0" i="0" u="none" strike="noStrike" kern="1200" cap="none" spc="0" normalizeH="0" baseline="0" noProof="0" dirty="0" smtClean="0">
              <a:ln>
                <a:noFill/>
              </a:ln>
              <a:solidFill>
                <a:srgbClr val="75367A"/>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r>
              <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rPr>
              <a:t>Atoms are about 1/10 nm (about 10</a:t>
            </a:r>
            <a:r>
              <a:rPr kumimoji="0" lang="en-US" sz="2800" b="0" i="0" u="none" strike="noStrike" kern="1200" cap="none" spc="0" normalizeH="0" baseline="30000" noProof="0" dirty="0" smtClean="0">
                <a:ln>
                  <a:noFill/>
                </a:ln>
                <a:solidFill>
                  <a:schemeClr val="accent5">
                    <a:lumMod val="75000"/>
                  </a:schemeClr>
                </a:solidFill>
                <a:effectLst/>
                <a:uLnTx/>
                <a:uFillTx/>
                <a:latin typeface="+mn-lt"/>
                <a:ea typeface="+mn-ea"/>
                <a:cs typeface="+mn-cs"/>
              </a:rPr>
              <a:t>-10 </a:t>
            </a:r>
            <a:r>
              <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rPr>
              <a:t>m) in diameter.  </a:t>
            </a: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endPar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r>
              <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rPr>
              <a:t>Atoms are collections of neutrons, protons and electrons.  The neutrons and protons form a very small, very dense nucleus.  The electrons orbit the nucleus, bound by electric attraction to the protons.</a:t>
            </a: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endPar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endPar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hlink"/>
              </a:buClr>
              <a:buSzTx/>
              <a:buFontTx/>
              <a:buChar char=""/>
              <a:tabLst/>
              <a:defRPr/>
            </a:pPr>
            <a:r>
              <a:rPr kumimoji="0" lang="en-US" sz="2800" b="0" i="0" u="none" strike="noStrike" kern="1200" cap="none" spc="0" normalizeH="0" baseline="0" noProof="0" dirty="0" smtClean="0">
                <a:ln>
                  <a:noFill/>
                </a:ln>
                <a:solidFill>
                  <a:schemeClr val="accent5">
                    <a:lumMod val="75000"/>
                  </a:schemeClr>
                </a:solidFill>
                <a:effectLst/>
                <a:uLnTx/>
                <a:uFillTx/>
                <a:latin typeface="+mn-lt"/>
                <a:ea typeface="+mn-ea"/>
                <a:cs typeface="+mn-cs"/>
              </a:rPr>
              <a:t>An atom is about 100,000 times larger than its nucleus</a:t>
            </a:r>
            <a:endParaRPr kumimoji="0" lang="en-US" sz="2800" b="0"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
        <p:nvSpPr>
          <p:cNvPr id="5" name="TextBox 4"/>
          <p:cNvSpPr txBox="1"/>
          <p:nvPr/>
        </p:nvSpPr>
        <p:spPr>
          <a:xfrm>
            <a:off x="2926709" y="4682974"/>
            <a:ext cx="5988691" cy="646331"/>
          </a:xfrm>
          <a:prstGeom prst="rect">
            <a:avLst/>
          </a:prstGeom>
          <a:noFill/>
        </p:spPr>
        <p:txBody>
          <a:bodyPr wrap="square" rtlCol="0">
            <a:spAutoFit/>
          </a:bodyPr>
          <a:lstStyle/>
          <a:p>
            <a:r>
              <a:rPr lang="en-US" dirty="0" smtClean="0"/>
              <a:t>Opposite charges attract: electrons are negatively charged, and protons are positively charged. Neutrons have no charge.</a:t>
            </a:r>
            <a:endParaRPr lang="en-US" dirty="0"/>
          </a:p>
        </p:txBody>
      </p:sp>
      <p:pic>
        <p:nvPicPr>
          <p:cNvPr id="6" name="Picture 5"/>
          <p:cNvPicPr>
            <a:picLocks noChangeAspect="1"/>
          </p:cNvPicPr>
          <p:nvPr/>
        </p:nvPicPr>
        <p:blipFill>
          <a:blip r:embed="rId3"/>
          <a:stretch>
            <a:fillRect/>
          </a:stretch>
        </p:blipFill>
        <p:spPr>
          <a:xfrm>
            <a:off x="7121466" y="119270"/>
            <a:ext cx="1810868" cy="1768030"/>
          </a:xfrm>
          <a:prstGeom prst="rect">
            <a:avLst/>
          </a:prstGeom>
        </p:spPr>
      </p:pic>
    </p:spTree>
    <p:extLst>
      <p:ext uri="{BB962C8B-B14F-4D97-AF65-F5344CB8AC3E}">
        <p14:creationId xmlns:p14="http://schemas.microsoft.com/office/powerpoint/2010/main" val="1485584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0" y="0"/>
            <a:ext cx="9144000" cy="6858000"/>
          </a:xfrm>
          <a:solidFill>
            <a:srgbClr val="FFFFFF"/>
          </a:solidFill>
          <a:ln/>
        </p:spPr>
        <p:txBody>
          <a:bodyPr>
            <a:normAutofit/>
          </a:bodyPr>
          <a:lstStyle/>
          <a:p>
            <a:pPr>
              <a:buClr>
                <a:schemeClr val="hlink"/>
              </a:buClr>
              <a:buFontTx/>
              <a:buChar char=""/>
            </a:pPr>
            <a:r>
              <a:rPr lang="en-US" sz="2800" dirty="0" smtClean="0"/>
              <a:t>When light hits an electron in an atom, it can kick the electron outward to a more energetic orbit, called an </a:t>
            </a:r>
            <a:r>
              <a:rPr lang="en-US" sz="2800" b="1" dirty="0" smtClean="0"/>
              <a:t>excited state</a:t>
            </a:r>
            <a:r>
              <a:rPr lang="en-US" sz="2800" dirty="0" smtClean="0"/>
              <a:t>. An excited electron will spontaneously fall back down to a closer orbit, and the electron then emits light of a fixed wavelength that depends only on the difference in energy between the two orbits.  Longer</a:t>
            </a:r>
            <a:r>
              <a:rPr lang="en-US" sz="2800" dirty="0" smtClean="0">
                <a:solidFill>
                  <a:srgbClr val="FF0000"/>
                </a:solidFill>
              </a:rPr>
              <a:t> </a:t>
            </a:r>
            <a:r>
              <a:rPr lang="en-US" sz="2800" dirty="0" smtClean="0"/>
              <a:t>wavelength light corresponds to a smaller energy difference.</a:t>
            </a:r>
          </a:p>
          <a:p>
            <a:pPr>
              <a:buClr>
                <a:schemeClr val="hlink"/>
              </a:buClr>
              <a:buFontTx/>
              <a:buChar char=""/>
            </a:pPr>
            <a:endParaRPr lang="en-US" sz="2800" dirty="0" smtClean="0"/>
          </a:p>
          <a:p>
            <a:pPr>
              <a:buClr>
                <a:schemeClr val="hlink"/>
              </a:buClr>
              <a:buFontTx/>
              <a:buChar char=""/>
            </a:pPr>
            <a:r>
              <a:rPr lang="en-US" sz="2800" dirty="0" smtClean="0"/>
              <a:t>•</a:t>
            </a:r>
            <a:r>
              <a:rPr lang="en-US" sz="2800" b="1" dirty="0" smtClean="0">
                <a:solidFill>
                  <a:srgbClr val="FF0000"/>
                </a:solidFill>
              </a:rPr>
              <a:t>When an electron absorbs light, it moves from a closer to a more distant orbit. </a:t>
            </a:r>
          </a:p>
          <a:p>
            <a:pPr>
              <a:buClr>
                <a:schemeClr val="hlink"/>
              </a:buClr>
              <a:buFontTx/>
              <a:buChar char=""/>
            </a:pPr>
            <a:endParaRPr lang="en-US" sz="2800" dirty="0" smtClean="0"/>
          </a:p>
          <a:p>
            <a:pPr>
              <a:buClr>
                <a:schemeClr val="hlink"/>
              </a:buClr>
              <a:buFontTx/>
              <a:buChar char=""/>
            </a:pPr>
            <a:r>
              <a:rPr lang="en-US" sz="2800" dirty="0" smtClean="0"/>
              <a:t>•</a:t>
            </a:r>
            <a:r>
              <a:rPr lang="en-US" sz="2800" b="1" dirty="0" smtClean="0">
                <a:solidFill>
                  <a:srgbClr val="FF0000"/>
                </a:solidFill>
              </a:rPr>
              <a:t>When an electron moves from a more distant to a closer orbit, it emits light.</a:t>
            </a:r>
          </a:p>
        </p:txBody>
      </p:sp>
    </p:spTree>
    <p:extLst>
      <p:ext uri="{BB962C8B-B14F-4D97-AF65-F5344CB8AC3E}">
        <p14:creationId xmlns:p14="http://schemas.microsoft.com/office/powerpoint/2010/main" val="1779707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0" y="0"/>
            <a:ext cx="9144000" cy="6858000"/>
          </a:xfrm>
          <a:solidFill>
            <a:srgbClr val="FFFFFF"/>
          </a:solidFill>
          <a:ln/>
        </p:spPr>
        <p:txBody>
          <a:bodyPr>
            <a:normAutofit lnSpcReduction="10000"/>
          </a:bodyPr>
          <a:lstStyle/>
          <a:p>
            <a:pPr>
              <a:buClr>
                <a:schemeClr val="hlink"/>
              </a:buClr>
              <a:buFontTx/>
              <a:buChar char=""/>
            </a:pPr>
            <a:r>
              <a:rPr lang="en-US" sz="2800" dirty="0" smtClean="0"/>
              <a:t>Atoms emit and absorb only those wavelengths of light that can correspond to the energy differences between orbits. </a:t>
            </a:r>
          </a:p>
          <a:p>
            <a:pPr>
              <a:buClr>
                <a:schemeClr val="hlink"/>
              </a:buClr>
              <a:buFontTx/>
              <a:buChar char=""/>
            </a:pPr>
            <a:endParaRPr lang="en-US" sz="2800" dirty="0"/>
          </a:p>
          <a:p>
            <a:pPr>
              <a:buClr>
                <a:schemeClr val="hlink"/>
              </a:buClr>
              <a:buFontTx/>
              <a:buChar char=""/>
            </a:pPr>
            <a:r>
              <a:rPr lang="en-US" sz="2800" dirty="0" smtClean="0"/>
              <a:t>The light emitted or absorbed by isolated atoms is called a </a:t>
            </a:r>
            <a:r>
              <a:rPr lang="en-US" sz="2800" i="1" dirty="0" smtClean="0">
                <a:solidFill>
                  <a:srgbClr val="FF0000"/>
                </a:solidFill>
              </a:rPr>
              <a:t>discrete spectrum </a:t>
            </a:r>
            <a:r>
              <a:rPr lang="en-US" sz="2800" i="1" dirty="0" smtClean="0"/>
              <a:t>because only discrete wavelengths are emitted and absorbed: one sees the spectrum as a set of distinct lines. </a:t>
            </a:r>
            <a:r>
              <a:rPr lang="en-US" sz="2800" dirty="0" smtClean="0"/>
              <a:t>Each type of atom (each element) has a different set of energy levels and therefore a different set of spectral lines</a:t>
            </a:r>
            <a:r>
              <a:rPr lang="en-US" sz="2800" i="1" dirty="0" smtClean="0"/>
              <a:t>.</a:t>
            </a:r>
          </a:p>
          <a:p>
            <a:pPr>
              <a:buClr>
                <a:schemeClr val="hlink"/>
              </a:buClr>
              <a:buFontTx/>
              <a:buChar char=""/>
            </a:pPr>
            <a:endParaRPr lang="en-US" sz="2800" i="1" dirty="0" smtClean="0"/>
          </a:p>
          <a:p>
            <a:pPr>
              <a:buClr>
                <a:schemeClr val="hlink"/>
              </a:buClr>
              <a:buFontTx/>
              <a:buChar char=""/>
            </a:pPr>
            <a:r>
              <a:rPr lang="en-US" sz="2800" dirty="0" smtClean="0"/>
              <a:t>•Each element can be identified by its discrete spectrum. </a:t>
            </a:r>
          </a:p>
          <a:p>
            <a:pPr>
              <a:buClr>
                <a:schemeClr val="hlink"/>
              </a:buClr>
              <a:buFontTx/>
              <a:buChar char=""/>
            </a:pPr>
            <a:endParaRPr lang="en-US" sz="2800" dirty="0" smtClean="0"/>
          </a:p>
          <a:p>
            <a:pPr>
              <a:buClr>
                <a:schemeClr val="hlink"/>
              </a:buClr>
              <a:buFontTx/>
              <a:buChar char=""/>
            </a:pPr>
            <a:r>
              <a:rPr lang="en-US" sz="2800" dirty="0" smtClean="0"/>
              <a:t>•The spectral lines (wavelengths) that an atom emits are the same as the spectral lines it absorbs</a:t>
            </a:r>
          </a:p>
          <a:p>
            <a:pPr>
              <a:buClr>
                <a:schemeClr val="hlink"/>
              </a:buClr>
              <a:buNone/>
            </a:pPr>
            <a:endParaRPr lang="en-US" sz="2800" dirty="0" smtClean="0">
              <a:solidFill>
                <a:srgbClr val="75367A"/>
              </a:solidFill>
            </a:endParaRPr>
          </a:p>
        </p:txBody>
      </p:sp>
    </p:spTree>
    <p:extLst>
      <p:ext uri="{BB962C8B-B14F-4D97-AF65-F5344CB8AC3E}">
        <p14:creationId xmlns:p14="http://schemas.microsoft.com/office/powerpoint/2010/main" val="2665119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D:\ART\CH05\F05_14.JPG"/>
          <p:cNvPicPr>
            <a:picLocks noChangeAspect="1" noChangeArrowheads="1"/>
          </p:cNvPicPr>
          <p:nvPr/>
        </p:nvPicPr>
        <p:blipFill>
          <a:blip r:embed="rId2"/>
          <a:srcRect/>
          <a:stretch>
            <a:fillRect/>
          </a:stretch>
        </p:blipFill>
        <p:spPr bwMode="auto">
          <a:xfrm>
            <a:off x="0" y="237076"/>
            <a:ext cx="9144000" cy="5985933"/>
          </a:xfrm>
          <a:prstGeom prst="rect">
            <a:avLst/>
          </a:prstGeom>
          <a:noFill/>
        </p:spPr>
      </p:pic>
    </p:spTree>
    <p:extLst>
      <p:ext uri="{BB962C8B-B14F-4D97-AF65-F5344CB8AC3E}">
        <p14:creationId xmlns:p14="http://schemas.microsoft.com/office/powerpoint/2010/main" val="3399206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body" idx="1"/>
          </p:nvPr>
        </p:nvSpPr>
        <p:spPr>
          <a:xfrm>
            <a:off x="151969" y="683292"/>
            <a:ext cx="8749149" cy="2419521"/>
          </a:xfrm>
          <a:noFill/>
          <a:ln/>
        </p:spPr>
        <p:txBody>
          <a:bodyPr>
            <a:normAutofit/>
          </a:bodyPr>
          <a:lstStyle/>
          <a:p>
            <a:pPr>
              <a:buClr>
                <a:schemeClr val="hlink"/>
              </a:buClr>
            </a:pPr>
            <a:r>
              <a:rPr lang="en-US" dirty="0"/>
              <a:t>When a source of light </a:t>
            </a:r>
            <a:r>
              <a:rPr lang="en-US" dirty="0" smtClean="0"/>
              <a:t>(or sound) is </a:t>
            </a:r>
            <a:r>
              <a:rPr lang="en-US" dirty="0"/>
              <a:t>moving </a:t>
            </a:r>
            <a:r>
              <a:rPr lang="en-US" b="1" dirty="0"/>
              <a:t>away</a:t>
            </a:r>
            <a:r>
              <a:rPr lang="en-US" dirty="0"/>
              <a:t> from you, its </a:t>
            </a:r>
            <a:r>
              <a:rPr lang="en-US" b="1" dirty="0"/>
              <a:t>wavelength</a:t>
            </a:r>
            <a:r>
              <a:rPr lang="en-US" dirty="0"/>
              <a:t>, seen by you, is </a:t>
            </a:r>
            <a:r>
              <a:rPr lang="en-US" b="1" dirty="0" smtClean="0"/>
              <a:t>longer</a:t>
            </a:r>
            <a:r>
              <a:rPr lang="en-US" dirty="0" smtClean="0"/>
              <a:t>.</a:t>
            </a:r>
            <a:endParaRPr lang="en-US" dirty="0"/>
          </a:p>
          <a:p>
            <a:pPr>
              <a:buClr>
                <a:schemeClr val="hlink"/>
              </a:buClr>
            </a:pPr>
            <a:r>
              <a:rPr lang="en-US" dirty="0"/>
              <a:t>When a source moves </a:t>
            </a:r>
            <a:r>
              <a:rPr lang="en-US" b="1" dirty="0"/>
              <a:t>toward</a:t>
            </a:r>
            <a:r>
              <a:rPr lang="en-US" dirty="0"/>
              <a:t> you, its </a:t>
            </a:r>
            <a:r>
              <a:rPr lang="en-US" b="1" dirty="0"/>
              <a:t>wavelength</a:t>
            </a:r>
            <a:r>
              <a:rPr lang="en-US" dirty="0"/>
              <a:t>, seen by you, is </a:t>
            </a:r>
            <a:r>
              <a:rPr lang="en-US" b="1" dirty="0" smtClean="0"/>
              <a:t>shorter</a:t>
            </a:r>
            <a:r>
              <a:rPr lang="en-US" dirty="0" smtClean="0"/>
              <a:t>.   </a:t>
            </a:r>
            <a:endParaRPr lang="en-US" dirty="0"/>
          </a:p>
        </p:txBody>
      </p:sp>
      <p:sp>
        <p:nvSpPr>
          <p:cNvPr id="226307" name="Text Box 3"/>
          <p:cNvSpPr txBox="1">
            <a:spLocks noChangeArrowheads="1"/>
          </p:cNvSpPr>
          <p:nvPr/>
        </p:nvSpPr>
        <p:spPr bwMode="auto">
          <a:xfrm>
            <a:off x="1104900" y="-31042"/>
            <a:ext cx="6934200" cy="707886"/>
          </a:xfrm>
          <a:prstGeom prst="rect">
            <a:avLst/>
          </a:prstGeom>
          <a:solidFill>
            <a:schemeClr val="bg1"/>
          </a:solidFill>
          <a:ln w="12700">
            <a:noFill/>
            <a:miter lim="800000"/>
            <a:headEnd type="none" w="sm" len="sm"/>
            <a:tailEnd type="none" w="sm" len="sm"/>
          </a:ln>
          <a:effectLst/>
        </p:spPr>
        <p:txBody>
          <a:bodyPr>
            <a:spAutoFit/>
          </a:bodyPr>
          <a:lstStyle/>
          <a:p>
            <a:pPr algn="ctr">
              <a:spcBef>
                <a:spcPct val="50000"/>
              </a:spcBef>
            </a:pPr>
            <a:r>
              <a:rPr lang="en-US" sz="4000" b="1" dirty="0">
                <a:solidFill>
                  <a:srgbClr val="75367A"/>
                </a:solidFill>
              </a:rPr>
              <a:t>Doppler Shift</a:t>
            </a:r>
          </a:p>
        </p:txBody>
      </p:sp>
      <p:pic>
        <p:nvPicPr>
          <p:cNvPr id="2" name="Doppler effect - Source in motion [SaveYouTube.com].mp4">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931333" y="2967655"/>
            <a:ext cx="7281334" cy="3640667"/>
          </a:xfrm>
          <a:prstGeom prst="rect">
            <a:avLst/>
          </a:prstGeom>
        </p:spPr>
      </p:pic>
    </p:spTree>
    <p:extLst>
      <p:ext uri="{BB962C8B-B14F-4D97-AF65-F5344CB8AC3E}">
        <p14:creationId xmlns:p14="http://schemas.microsoft.com/office/powerpoint/2010/main" val="3195340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III</a:t>
            </a:r>
            <a:endParaRPr lang="en-US" dirty="0"/>
          </a:p>
        </p:txBody>
      </p:sp>
      <p:sp>
        <p:nvSpPr>
          <p:cNvPr id="3" name="Content Placeholder 2"/>
          <p:cNvSpPr>
            <a:spLocks noGrp="1"/>
          </p:cNvSpPr>
          <p:nvPr>
            <p:ph idx="1"/>
          </p:nvPr>
        </p:nvSpPr>
        <p:spPr>
          <a:xfrm>
            <a:off x="457200" y="1237290"/>
            <a:ext cx="8229600" cy="5291038"/>
          </a:xfrm>
        </p:spPr>
        <p:txBody>
          <a:bodyPr>
            <a:noAutofit/>
          </a:bodyPr>
          <a:lstStyle/>
          <a:p>
            <a:r>
              <a:rPr lang="en-US" sz="2800" dirty="0" smtClean="0"/>
              <a:t>Light and electromagnetic waves</a:t>
            </a:r>
          </a:p>
          <a:p>
            <a:pPr lvl="1"/>
            <a:r>
              <a:rPr lang="en-US" dirty="0" smtClean="0"/>
              <a:t>Frequency and wavelength</a:t>
            </a:r>
          </a:p>
          <a:p>
            <a:pPr lvl="1"/>
            <a:r>
              <a:rPr lang="en-US" dirty="0" smtClean="0"/>
              <a:t>The electromagnetic spectrum</a:t>
            </a:r>
          </a:p>
          <a:p>
            <a:pPr lvl="1"/>
            <a:r>
              <a:rPr lang="en-US" dirty="0" smtClean="0"/>
              <a:t>Temperature</a:t>
            </a:r>
          </a:p>
          <a:p>
            <a:pPr lvl="1"/>
            <a:r>
              <a:rPr lang="en-US" dirty="0" smtClean="0"/>
              <a:t>Thermal or blackbody radiation</a:t>
            </a:r>
          </a:p>
          <a:p>
            <a:pPr lvl="2"/>
            <a:r>
              <a:rPr lang="en-US" sz="2800" dirty="0" smtClean="0"/>
              <a:t>Relation between wavelength and temperature</a:t>
            </a:r>
          </a:p>
          <a:p>
            <a:r>
              <a:rPr lang="en-US" sz="2800" dirty="0" smtClean="0"/>
              <a:t>Atoms: electrons and energy levels</a:t>
            </a:r>
          </a:p>
          <a:p>
            <a:pPr lvl="1"/>
            <a:r>
              <a:rPr lang="en-US" dirty="0" smtClean="0"/>
              <a:t>Absorption and emission lines</a:t>
            </a:r>
          </a:p>
          <a:p>
            <a:r>
              <a:rPr lang="en-US" sz="2800" dirty="0" smtClean="0"/>
              <a:t>Doppler shift</a:t>
            </a:r>
            <a:endParaRPr lang="en-US" sz="2800" dirty="0"/>
          </a:p>
        </p:txBody>
      </p:sp>
    </p:spTree>
    <p:extLst>
      <p:ext uri="{BB962C8B-B14F-4D97-AF65-F5344CB8AC3E}">
        <p14:creationId xmlns:p14="http://schemas.microsoft.com/office/powerpoint/2010/main" val="1690143490"/>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_01Figure"/>
          <p:cNvPicPr>
            <a:picLocks noChangeAspect="1" noChangeArrowheads="1"/>
          </p:cNvPicPr>
          <p:nvPr/>
        </p:nvPicPr>
        <p:blipFill>
          <a:blip r:embed="rId2"/>
          <a:srcRect/>
          <a:stretch>
            <a:fillRect/>
          </a:stretch>
        </p:blipFill>
        <p:spPr bwMode="auto">
          <a:xfrm>
            <a:off x="-1" y="-4599"/>
            <a:ext cx="5946178" cy="6860847"/>
          </a:xfrm>
          <a:prstGeom prst="rect">
            <a:avLst/>
          </a:prstGeom>
          <a:noFill/>
        </p:spPr>
      </p:pic>
      <p:sp>
        <p:nvSpPr>
          <p:cNvPr id="2" name="Title 1"/>
          <p:cNvSpPr>
            <a:spLocks noGrp="1"/>
          </p:cNvSpPr>
          <p:nvPr>
            <p:ph type="title"/>
          </p:nvPr>
        </p:nvSpPr>
        <p:spPr>
          <a:xfrm>
            <a:off x="457200" y="-187355"/>
            <a:ext cx="8229600" cy="823388"/>
          </a:xfrm>
        </p:spPr>
        <p:txBody>
          <a:bodyPr/>
          <a:lstStyle/>
          <a:p>
            <a:r>
              <a:rPr lang="en-US" dirty="0" smtClean="0"/>
              <a:t>Why powers of 10?</a:t>
            </a:r>
            <a:endParaRPr lang="en-US" dirty="0"/>
          </a:p>
        </p:txBody>
      </p:sp>
      <p:sp>
        <p:nvSpPr>
          <p:cNvPr id="3" name="Content Placeholder 2"/>
          <p:cNvSpPr>
            <a:spLocks noGrp="1"/>
          </p:cNvSpPr>
          <p:nvPr>
            <p:ph idx="1"/>
          </p:nvPr>
        </p:nvSpPr>
        <p:spPr>
          <a:xfrm>
            <a:off x="2012299" y="973087"/>
            <a:ext cx="6674502" cy="3414053"/>
          </a:xfrm>
        </p:spPr>
        <p:txBody>
          <a:bodyPr>
            <a:normAutofit/>
          </a:bodyPr>
          <a:lstStyle/>
          <a:p>
            <a:r>
              <a:rPr lang="en-US" dirty="0" smtClean="0"/>
              <a:t>Astronomy deals with the very large (stars, galaxies, the universe) and the very small (wavelengths of light)</a:t>
            </a:r>
          </a:p>
          <a:p>
            <a:r>
              <a:rPr lang="en-US" dirty="0" smtClean="0"/>
              <a:t>Need a convenient way to express large and small numbers</a:t>
            </a:r>
            <a:endParaRPr lang="en-US" dirty="0"/>
          </a:p>
        </p:txBody>
      </p:sp>
    </p:spTree>
    <p:extLst>
      <p:ext uri="{BB962C8B-B14F-4D97-AF65-F5344CB8AC3E}">
        <p14:creationId xmlns:p14="http://schemas.microsoft.com/office/powerpoint/2010/main" val="2864828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t>Powers of 10</a:t>
            </a:r>
          </a:p>
        </p:txBody>
      </p:sp>
      <p:graphicFrame>
        <p:nvGraphicFramePr>
          <p:cNvPr id="3074" name="Object 4"/>
          <p:cNvGraphicFramePr>
            <a:graphicFrameLocks noChangeAspect="1"/>
          </p:cNvGraphicFramePr>
          <p:nvPr/>
        </p:nvGraphicFramePr>
        <p:xfrm>
          <a:off x="325438" y="1837047"/>
          <a:ext cx="8416925" cy="4768850"/>
        </p:xfrm>
        <a:graphic>
          <a:graphicData uri="http://schemas.openxmlformats.org/presentationml/2006/ole">
            <mc:AlternateContent xmlns:mc="http://schemas.openxmlformats.org/markup-compatibility/2006">
              <mc:Choice xmlns:v="urn:schemas-microsoft-com:vml" Requires="v">
                <p:oleObj spid="_x0000_s117801" name="Equation" r:id="rId3" imgW="2552400" imgH="1193760" progId="Equation.3">
                  <p:embed/>
                </p:oleObj>
              </mc:Choice>
              <mc:Fallback>
                <p:oleObj name="Equation" r:id="rId3" imgW="2552400" imgH="1193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1837047"/>
                        <a:ext cx="8416925" cy="476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822334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616075" y="1662113"/>
          <a:ext cx="6186488" cy="4164012"/>
        </p:xfrm>
        <a:graphic>
          <a:graphicData uri="http://schemas.openxmlformats.org/presentationml/2006/ole">
            <mc:AlternateContent xmlns:mc="http://schemas.openxmlformats.org/markup-compatibility/2006">
              <mc:Choice xmlns:v="urn:schemas-microsoft-com:vml" Requires="v">
                <p:oleObj spid="_x0000_s1141" name="Document" r:id="rId4" imgW="6185520" imgH="4163400" progId="Word.Document.8">
                  <p:embed/>
                </p:oleObj>
              </mc:Choice>
              <mc:Fallback>
                <p:oleObj name="Document" r:id="rId4" imgW="6185520" imgH="4163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075" y="1662113"/>
                        <a:ext cx="6186488" cy="416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spid="_x0000_s1142" name="Document" r:id="rId6" imgW="6086520" imgH="4064040" progId="Word.Document.8">
                  <p:embed/>
                </p:oleObj>
              </mc:Choice>
              <mc:Fallback>
                <p:oleObj name="Document" r:id="rId6" imgW="6086520" imgH="406404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176213" y="566738"/>
          <a:ext cx="8967787" cy="6291262"/>
        </p:xfrm>
        <a:graphic>
          <a:graphicData uri="http://schemas.openxmlformats.org/presentationml/2006/ole">
            <mc:AlternateContent xmlns:mc="http://schemas.openxmlformats.org/markup-compatibility/2006">
              <mc:Choice xmlns:v="urn:schemas-microsoft-com:vml" Requires="v">
                <p:oleObj spid="_x0000_s1143" name="Document" r:id="rId8" imgW="8965080" imgH="6291360" progId="Word.Document.8">
                  <p:embed/>
                </p:oleObj>
              </mc:Choice>
              <mc:Fallback>
                <p:oleObj name="Document" r:id="rId8" imgW="8965080" imgH="629136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213" y="566738"/>
                        <a:ext cx="8967787" cy="62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29" name="Text Box 5"/>
          <p:cNvSpPr txBox="1">
            <a:spLocks noChangeArrowheads="1"/>
          </p:cNvSpPr>
          <p:nvPr/>
        </p:nvSpPr>
        <p:spPr bwMode="auto">
          <a:xfrm>
            <a:off x="2248250" y="41235"/>
            <a:ext cx="5334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660033"/>
                </a:solidFill>
                <a:latin typeface="Arial" charset="0"/>
              </a:rPr>
              <a:t>GEOGRAPHY OF THE UNIVERSE</a:t>
            </a:r>
            <a:endParaRPr lang="en-US" dirty="0"/>
          </a:p>
        </p:txBody>
      </p:sp>
    </p:spTree>
    <p:extLst>
      <p:ext uri="{BB962C8B-B14F-4D97-AF65-F5344CB8AC3E}">
        <p14:creationId xmlns:p14="http://schemas.microsoft.com/office/powerpoint/2010/main" val="162054010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12554</TotalTime>
  <Words>2685</Words>
  <Application>Microsoft Macintosh PowerPoint</Application>
  <PresentationFormat>On-screen Show (4:3)</PresentationFormat>
  <Paragraphs>272</Paragraphs>
  <Slides>59</Slides>
  <Notes>7</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Equation</vt:lpstr>
      <vt:lpstr>Document</vt:lpstr>
      <vt:lpstr>Announcements</vt:lpstr>
      <vt:lpstr>The following information will be provided:</vt:lpstr>
      <vt:lpstr>Astronomy 103</vt:lpstr>
      <vt:lpstr>Outline</vt:lpstr>
      <vt:lpstr>Outline II</vt:lpstr>
      <vt:lpstr>Outline III</vt:lpstr>
      <vt:lpstr>Why powers of 10?</vt:lpstr>
      <vt:lpstr>Powers of 10</vt:lpstr>
      <vt:lpstr>PowerPoint Presentation</vt:lpstr>
      <vt:lpstr>PowerPoint Presentation</vt:lpstr>
      <vt:lpstr>PowerPoint Presentation</vt:lpstr>
      <vt:lpstr>PowerPoint Presentation</vt:lpstr>
      <vt:lpstr>PowerPoint Presentation</vt:lpstr>
      <vt:lpstr>Earth’s Orbital Motion (seasonal changes)</vt:lpstr>
      <vt:lpstr>PowerPoint Presentation</vt:lpstr>
      <vt:lpstr>PowerPoint Presentation</vt:lpstr>
      <vt:lpstr>PowerPoint Presentation</vt:lpstr>
      <vt:lpstr>PowerPoint Presentation</vt:lpstr>
      <vt:lpstr>Precession</vt:lpstr>
      <vt:lpstr>PowerPoint Presentation</vt:lpstr>
      <vt:lpstr>Phases of the Moon</vt:lpstr>
      <vt:lpstr>Phases of the Moon</vt:lpstr>
      <vt:lpstr>PowerPoint Presentation</vt:lpstr>
      <vt:lpstr>PowerPoint Presentation</vt:lpstr>
      <vt:lpstr>PowerPoint Presentation</vt:lpstr>
      <vt:lpstr>PowerPoint Presentation</vt:lpstr>
      <vt:lpstr>The 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Kepler’s Third Law:  The period of each planet is related to its average distance from the Sun by the formula </vt:lpstr>
      <vt:lpstr>PowerPoint Presentation</vt:lpstr>
      <vt:lpstr>Newton’s First Law of Motion</vt:lpstr>
      <vt:lpstr>Newton’s Second Law of Motion</vt:lpstr>
      <vt:lpstr>Newton’s Third Law of Motion</vt:lpstr>
      <vt:lpstr>PowerPoint Presentation</vt:lpstr>
      <vt:lpstr>Gravity</vt:lpstr>
      <vt:lpstr>PowerPoint Presentation</vt:lpstr>
      <vt:lpstr>Light is a wave in the electric field (there is also a magnetic field), and the wave travels at the speed of light.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Wisconsin - Milwaukee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103</dc:title>
  <dc:creator>Xavier Siemens</dc:creator>
  <cp:lastModifiedBy>Dawn Erb</cp:lastModifiedBy>
  <cp:revision>425</cp:revision>
  <cp:lastPrinted>2010-09-08T22:50:51Z</cp:lastPrinted>
  <dcterms:created xsi:type="dcterms:W3CDTF">2013-02-15T14:44:34Z</dcterms:created>
  <dcterms:modified xsi:type="dcterms:W3CDTF">2014-02-17T16:47:53Z</dcterms:modified>
</cp:coreProperties>
</file>