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4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83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256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373" r:id="rId33"/>
    <p:sldId id="374" r:id="rId34"/>
    <p:sldId id="378" r:id="rId35"/>
    <p:sldId id="457" r:id="rId36"/>
    <p:sldId id="380" r:id="rId37"/>
    <p:sldId id="382" r:id="rId38"/>
    <p:sldId id="383" r:id="rId39"/>
    <p:sldId id="384" r:id="rId40"/>
    <p:sldId id="385" r:id="rId41"/>
    <p:sldId id="391" r:id="rId42"/>
    <p:sldId id="392" r:id="rId43"/>
    <p:sldId id="398" r:id="rId44"/>
    <p:sldId id="394" r:id="rId45"/>
    <p:sldId id="401" r:id="rId46"/>
    <p:sldId id="403" r:id="rId47"/>
    <p:sldId id="404" r:id="rId48"/>
    <p:sldId id="405" r:id="rId49"/>
    <p:sldId id="406" r:id="rId50"/>
    <p:sldId id="473" r:id="rId51"/>
    <p:sldId id="474" r:id="rId52"/>
    <p:sldId id="476" r:id="rId53"/>
    <p:sldId id="475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302"/>
    <a:srgbClr val="58A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3" autoAdjust="0"/>
    <p:restoredTop sz="87420" autoAdjust="0"/>
  </p:normalViewPr>
  <p:slideViewPr>
    <p:cSldViewPr snapToGrid="0" snapToObjects="1">
      <p:cViewPr varScale="1">
        <p:scale>
          <a:sx n="106" d="100"/>
          <a:sy n="106" d="100"/>
        </p:scale>
        <p:origin x="-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054A-33AE-A848-BE76-A63568DBB513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32A3A-95B2-0B4C-AE12-36CEB8906D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1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5B4E0-FE89-824D-A449-86BC0F3AE4AA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B700D-98F2-2049-83CC-37E3D167E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4F407-3383-4547-9A24-4763A4213224}" type="slidenum">
              <a:rPr lang="en-US"/>
              <a:pPr/>
              <a:t>24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222D1-87A8-964A-9992-1A4508892B7F}" type="slidenum">
              <a:rPr lang="en-US"/>
              <a:pPr/>
              <a:t>25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549A4-2084-B14C-A213-1873A50D79F5}" type="slidenum">
              <a:rPr lang="en-US"/>
              <a:pPr/>
              <a:t>26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3D157-CC26-4049-8478-1B8C14139008}" type="slidenum">
              <a:rPr lang="en-US"/>
              <a:pPr/>
              <a:t>27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2A237-F456-4309-BADE-6B029E777E6B}" type="slidenum">
              <a:rPr lang="en-US"/>
              <a:pPr/>
              <a:t>45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D8A3-03EB-4343-84D2-0FABA3DD196F}" type="datetimeFigureOut">
              <a:rPr lang="en-US" smtClean="0"/>
              <a:pPr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A48DF-6262-7C44-A822-391909C1B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1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2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image" Target="../media/image26.jpeg"/><Relationship Id="rId13" Type="http://schemas.openxmlformats.org/officeDocument/2006/relationships/image" Target="../media/image27.jpeg"/><Relationship Id="rId14" Type="http://schemas.openxmlformats.org/officeDocument/2006/relationships/image" Target="../media/image28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23.w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Relationship Id="rId9" Type="http://schemas.openxmlformats.org/officeDocument/2006/relationships/oleObject" Target="../embeddings/oleObject28.bin"/><Relationship Id="rId10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03"/>
            <a:ext cx="8229600" cy="792162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196"/>
            <a:ext cx="8229600" cy="5418662"/>
          </a:xfrm>
        </p:spPr>
        <p:txBody>
          <a:bodyPr>
            <a:noAutofit/>
          </a:bodyPr>
          <a:lstStyle/>
          <a:p>
            <a:r>
              <a:rPr lang="en-US" sz="3000" dirty="0" smtClean="0"/>
              <a:t>Quiz 3 due Monday</a:t>
            </a:r>
          </a:p>
          <a:p>
            <a:pPr lvl="1"/>
            <a:r>
              <a:rPr lang="en-US" sz="3000" dirty="0" smtClean="0"/>
              <a:t>Problem set 3 for quiz 3 practice</a:t>
            </a:r>
          </a:p>
          <a:p>
            <a:r>
              <a:rPr lang="en-US" sz="3000" dirty="0" smtClean="0"/>
              <a:t>Approximate r</a:t>
            </a:r>
            <a:r>
              <a:rPr lang="en-US" sz="3000" dirty="0" smtClean="0"/>
              <a:t>eading </a:t>
            </a:r>
            <a:r>
              <a:rPr lang="en-US" sz="3000" dirty="0" smtClean="0"/>
              <a:t>schedule for the upcoming week</a:t>
            </a:r>
          </a:p>
          <a:p>
            <a:pPr lvl="1"/>
            <a:r>
              <a:rPr lang="en-US" sz="3000" b="1" dirty="0" smtClean="0"/>
              <a:t>Friday Feb </a:t>
            </a:r>
            <a:r>
              <a:rPr lang="en-US" sz="3000" b="1" dirty="0" smtClean="0"/>
              <a:t>7</a:t>
            </a:r>
            <a:r>
              <a:rPr lang="en-US" sz="3000" dirty="0" smtClean="0"/>
              <a:t>: </a:t>
            </a:r>
            <a:r>
              <a:rPr lang="en-US" sz="3000" dirty="0" smtClean="0"/>
              <a:t>Chapter 2, sections 2.1 to 2.3</a:t>
            </a:r>
          </a:p>
          <a:p>
            <a:pPr lvl="1"/>
            <a:r>
              <a:rPr lang="en-US" sz="3000" b="1" dirty="0" smtClean="0"/>
              <a:t>Monday Feb </a:t>
            </a:r>
            <a:r>
              <a:rPr lang="en-US" sz="3000" b="1" dirty="0" smtClean="0"/>
              <a:t>10</a:t>
            </a:r>
            <a:r>
              <a:rPr lang="en-US" sz="3000" dirty="0" smtClean="0"/>
              <a:t>: </a:t>
            </a:r>
            <a:r>
              <a:rPr lang="en-US" sz="3000" dirty="0" smtClean="0"/>
              <a:t>Chapter 2, sections 2.4 to 2.8</a:t>
            </a:r>
          </a:p>
          <a:p>
            <a:pPr lvl="1"/>
            <a:r>
              <a:rPr lang="en-US" sz="3000" b="1" dirty="0" smtClean="0"/>
              <a:t>Wednesday Feb </a:t>
            </a:r>
            <a:r>
              <a:rPr lang="en-US" sz="3000" b="1" dirty="0" smtClean="0"/>
              <a:t>12</a:t>
            </a:r>
            <a:r>
              <a:rPr lang="en-US" sz="3000" dirty="0" smtClean="0"/>
              <a:t>: </a:t>
            </a:r>
            <a:r>
              <a:rPr lang="en-US" sz="3000" dirty="0" smtClean="0"/>
              <a:t>Chapter 3, sections 3.1 to 3.3</a:t>
            </a:r>
          </a:p>
          <a:p>
            <a:pPr lvl="1"/>
            <a:r>
              <a:rPr lang="en-US" sz="3000" b="1" dirty="0" smtClean="0"/>
              <a:t>Friday Feb </a:t>
            </a:r>
            <a:r>
              <a:rPr lang="en-US" sz="3000" b="1" dirty="0" smtClean="0"/>
              <a:t>14</a:t>
            </a:r>
            <a:r>
              <a:rPr lang="en-US" sz="3000" dirty="0" smtClean="0"/>
              <a:t>:</a:t>
            </a:r>
            <a:r>
              <a:rPr lang="en-US" sz="3000" dirty="0" smtClean="0"/>
              <a:t> Chapter 3, sections 3.4 and </a:t>
            </a:r>
            <a:r>
              <a:rPr lang="en-US" sz="3000" dirty="0" smtClean="0"/>
              <a:t>3.5</a:t>
            </a:r>
            <a:endParaRPr lang="en-US" sz="3000" dirty="0" smtClean="0"/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“Standard candles”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629059"/>
            <a:ext cx="8470900" cy="300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000" y="4791477"/>
            <a:ext cx="736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If you know how bright it is, you can tell how far away it 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4401201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909"/>
            <a:ext cx="8229600" cy="819727"/>
          </a:xfrm>
        </p:spPr>
        <p:txBody>
          <a:bodyPr>
            <a:normAutofit/>
          </a:bodyPr>
          <a:lstStyle/>
          <a:p>
            <a:r>
              <a:rPr lang="en-US" dirty="0"/>
              <a:t>“Standard candles”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1027546"/>
            <a:ext cx="4204148" cy="5668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217558" y="2072218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Brightness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240594" y="4810798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07001" y="4796692"/>
            <a:ext cx="3094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some calibration, Type </a:t>
            </a:r>
            <a:r>
              <a:rPr lang="en-US" sz="2400" dirty="0" err="1"/>
              <a:t>Ia</a:t>
            </a:r>
            <a:r>
              <a:rPr lang="en-US" sz="2400" dirty="0"/>
              <a:t> supernovae all have the same peak brightness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471951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9"/>
          </a:xfrm>
        </p:spPr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Ia</a:t>
            </a:r>
            <a:r>
              <a:rPr lang="en-US" dirty="0"/>
              <a:t> supernovae and cosmology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47" y="926088"/>
            <a:ext cx="4049387" cy="5931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9818" y="926089"/>
            <a:ext cx="414481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Distant Type </a:t>
            </a:r>
            <a:r>
              <a:rPr lang="en-US" sz="2800" dirty="0" err="1"/>
              <a:t>Ia</a:t>
            </a:r>
            <a:r>
              <a:rPr lang="en-US" sz="2800" dirty="0"/>
              <a:t> supernovae are fainter than we expected them to be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This appears to be because the universe is not only expanding, but </a:t>
            </a:r>
            <a:r>
              <a:rPr lang="en-US" sz="2800" i="1" dirty="0"/>
              <a:t>accelerating!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9158137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-117907"/>
            <a:ext cx="8693727" cy="960726"/>
          </a:xfrm>
        </p:spPr>
        <p:txBody>
          <a:bodyPr>
            <a:normAutofit/>
          </a:bodyPr>
          <a:lstStyle/>
          <a:p>
            <a:r>
              <a:rPr lang="en-US" sz="3600" dirty="0"/>
              <a:t>Dark energy and the accelerating universe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75" y="1408545"/>
            <a:ext cx="4007235" cy="4121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3" y="842819"/>
            <a:ext cx="4983209" cy="51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mark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807"/>
            <a:ext cx="9144000" cy="5988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802"/>
            <a:ext cx="8229600" cy="1143000"/>
          </a:xfrm>
        </p:spPr>
        <p:txBody>
          <a:bodyPr/>
          <a:lstStyle/>
          <a:p>
            <a:r>
              <a:rPr lang="en-US" dirty="0" smtClean="0"/>
              <a:t>What is dark energy?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28980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64" y="-230900"/>
            <a:ext cx="8888673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These observations depend on Type </a:t>
            </a:r>
            <a:r>
              <a:rPr lang="en-US" sz="3200" dirty="0" err="1"/>
              <a:t>Ia</a:t>
            </a:r>
            <a:r>
              <a:rPr lang="en-US" sz="3200" dirty="0"/>
              <a:t> </a:t>
            </a:r>
            <a:r>
              <a:rPr lang="en-US" sz="3200" dirty="0" smtClean="0"/>
              <a:t>Supernovae</a:t>
            </a:r>
            <a:r>
              <a:rPr lang="en-US" sz="3200" dirty="0"/>
              <a:t>...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28" y="732980"/>
            <a:ext cx="5090221" cy="5249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37" y="732981"/>
            <a:ext cx="3393480" cy="524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9574" y="6050064"/>
            <a:ext cx="492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and we don’t understand them yet!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3182607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Astronomy 103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356" y="3886200"/>
            <a:ext cx="8045844" cy="1752600"/>
          </a:xfrm>
        </p:spPr>
        <p:txBody>
          <a:bodyPr/>
          <a:lstStyle/>
          <a:p>
            <a:r>
              <a:rPr lang="en-US" dirty="0" smtClean="0"/>
              <a:t>Copernican Revolution Wrap-up</a:t>
            </a:r>
          </a:p>
          <a:p>
            <a:r>
              <a:rPr lang="en-US" dirty="0" smtClean="0"/>
              <a:t>Light and Matter </a:t>
            </a:r>
          </a:p>
          <a:p>
            <a:r>
              <a:rPr lang="en-US" dirty="0" smtClean="0"/>
              <a:t>Please read Chapter 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>
                <a:solidFill>
                  <a:srgbClr val="A50021"/>
                </a:solidFill>
              </a:rPr>
              <a:t>CONCEPTS OF SPACE AND TIME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>
              <a:buClr>
                <a:schemeClr val="accent2"/>
              </a:buClr>
              <a:buFontTx/>
              <a:buChar char=""/>
            </a:pP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PRE-GREEK  </a:t>
            </a:r>
            <a:endParaRPr lang="en-US" dirty="0">
              <a:solidFill>
                <a:srgbClr val="A50021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The Earth is flat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There is a preferred direction (up)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The Earth is at rest. Space is</a:t>
            </a:r>
            <a:r>
              <a:rPr lang="en-US" dirty="0" smtClean="0">
                <a:solidFill>
                  <a:schemeClr val="accent2"/>
                </a:solidFill>
              </a:rPr>
              <a:t> absolute – there is an unmoving place from which positions and velocities can be measured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Time is absolute: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You know what it means for two events to occur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at the same time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Space is flat </a:t>
            </a:r>
          </a:p>
        </p:txBody>
      </p:sp>
      <p:pic>
        <p:nvPicPr>
          <p:cNvPr id="56324" name="Picture 4" descr="C:\103\people\neferti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1143000"/>
            <a:ext cx="13827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7162800" y="990600"/>
            <a:ext cx="1524000" cy="198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2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Pre-Greek </a:t>
            </a:r>
          </a:p>
        </p:txBody>
      </p:sp>
      <p:sp>
        <p:nvSpPr>
          <p:cNvPr id="4102" name="Freeform 3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3352800" y="5715000"/>
          <a:ext cx="7715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Clip" r:id="rId3" imgW="4371840" imgH="5419440" progId="">
                  <p:embed/>
                </p:oleObj>
              </mc:Choice>
              <mc:Fallback>
                <p:oleObj name="Clip" r:id="rId3" imgW="4371840" imgH="5419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15000"/>
                        <a:ext cx="7715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-1676400" y="6553200"/>
          <a:ext cx="13335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76400" y="6553200"/>
                        <a:ext cx="133350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0" name="Object 6"/>
          <p:cNvGraphicFramePr>
            <a:graphicFrameLocks noChangeAspect="1"/>
          </p:cNvGraphicFramePr>
          <p:nvPr/>
        </p:nvGraphicFramePr>
        <p:xfrm>
          <a:off x="533400" y="56388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Clip" r:id="rId7" imgW="907560" imgH="904320" progId="">
                  <p:embed/>
                </p:oleObj>
              </mc:Choice>
              <mc:Fallback>
                <p:oleObj name="Clip" r:id="rId7" imgW="907560" imgH="9043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388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686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Pre-Greek </a:t>
            </a:r>
          </a:p>
        </p:txBody>
      </p:sp>
      <p:sp>
        <p:nvSpPr>
          <p:cNvPr id="5126" name="Freeform 3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352800" y="5715000"/>
          <a:ext cx="7715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7" name="Clip" r:id="rId3" imgW="4371840" imgH="5419440" progId="">
                  <p:embed/>
                </p:oleObj>
              </mc:Choice>
              <mc:Fallback>
                <p:oleObj name="Clip" r:id="rId3" imgW="4371840" imgH="5419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15000"/>
                        <a:ext cx="7715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-1676400" y="6553200"/>
          <a:ext cx="13335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8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76400" y="6553200"/>
                        <a:ext cx="133350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1" name="Object 7"/>
          <p:cNvGraphicFramePr>
            <a:graphicFrameLocks noChangeAspect="1"/>
          </p:cNvGraphicFramePr>
          <p:nvPr/>
        </p:nvGraphicFramePr>
        <p:xfrm>
          <a:off x="2133600" y="41148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Clip" r:id="rId7" imgW="907560" imgH="904320" progId="">
                  <p:embed/>
                </p:oleObj>
              </mc:Choice>
              <mc:Fallback>
                <p:oleObj name="Clip" r:id="rId7" imgW="907560" imgH="9043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1148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5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8320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87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Astronomy in the News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023762"/>
            <a:ext cx="8058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SN2014J: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A Supernova in M82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Or, (almost) everything we’ll cover in this class!</a:t>
            </a:r>
            <a:endParaRPr lang="en-US" sz="32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14295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Pre-Greek </a:t>
            </a:r>
          </a:p>
        </p:txBody>
      </p:sp>
      <p:sp>
        <p:nvSpPr>
          <p:cNvPr id="6150" name="Freeform 3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3352800" y="5715000"/>
          <a:ext cx="7715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1" name="Clip" r:id="rId3" imgW="4371840" imgH="5419440" progId="">
                  <p:embed/>
                </p:oleObj>
              </mc:Choice>
              <mc:Fallback>
                <p:oleObj name="Clip" r:id="rId3" imgW="4371840" imgH="5419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15000"/>
                        <a:ext cx="7715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-1676400" y="6553200"/>
          <a:ext cx="13335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2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76400" y="6553200"/>
                        <a:ext cx="133350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2" name="Object 8"/>
          <p:cNvGraphicFramePr>
            <a:graphicFrameLocks noChangeAspect="1"/>
          </p:cNvGraphicFramePr>
          <p:nvPr/>
        </p:nvGraphicFramePr>
        <p:xfrm>
          <a:off x="3962400" y="38100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Clip" r:id="rId7" imgW="907560" imgH="904320" progId="">
                  <p:embed/>
                </p:oleObj>
              </mc:Choice>
              <mc:Fallback>
                <p:oleObj name="Clip" r:id="rId7" imgW="907560" imgH="9043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8100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06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Pre-Greek </a:t>
            </a:r>
          </a:p>
        </p:txBody>
      </p:sp>
      <p:sp>
        <p:nvSpPr>
          <p:cNvPr id="7174" name="Freeform 3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3352800" y="5715000"/>
          <a:ext cx="7715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5" name="Clip" r:id="rId3" imgW="4371840" imgH="5419440" progId="">
                  <p:embed/>
                </p:oleObj>
              </mc:Choice>
              <mc:Fallback>
                <p:oleObj name="Clip" r:id="rId3" imgW="4371840" imgH="5419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15000"/>
                        <a:ext cx="7715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-1676400" y="6553200"/>
          <a:ext cx="13335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6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76400" y="6553200"/>
                        <a:ext cx="133350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3" name="Object 9"/>
          <p:cNvGraphicFramePr>
            <a:graphicFrameLocks noChangeAspect="1"/>
          </p:cNvGraphicFramePr>
          <p:nvPr/>
        </p:nvGraphicFramePr>
        <p:xfrm>
          <a:off x="5943600" y="40386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Clip" r:id="rId7" imgW="907560" imgH="904320" progId="">
                  <p:embed/>
                </p:oleObj>
              </mc:Choice>
              <mc:Fallback>
                <p:oleObj name="Clip" r:id="rId7" imgW="907560" imgH="9043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0386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51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Pre-Greek </a:t>
            </a:r>
          </a:p>
        </p:txBody>
      </p:sp>
      <p:sp>
        <p:nvSpPr>
          <p:cNvPr id="8198" name="Freeform 3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352800" y="5715000"/>
          <a:ext cx="7715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9" name="Clip" r:id="rId3" imgW="4371840" imgH="5419440" progId="">
                  <p:embed/>
                </p:oleObj>
              </mc:Choice>
              <mc:Fallback>
                <p:oleObj name="Clip" r:id="rId3" imgW="4371840" imgH="5419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715000"/>
                        <a:ext cx="7715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-1676400" y="6553200"/>
          <a:ext cx="13335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76400" y="6553200"/>
                        <a:ext cx="133350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4" name="Object 10"/>
          <p:cNvGraphicFramePr>
            <a:graphicFrameLocks noChangeAspect="1"/>
          </p:cNvGraphicFramePr>
          <p:nvPr/>
        </p:nvGraphicFramePr>
        <p:xfrm>
          <a:off x="8237538" y="5334000"/>
          <a:ext cx="90646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Clip" r:id="rId7" imgW="907560" imgH="904320" progId="">
                  <p:embed/>
                </p:oleObj>
              </mc:Choice>
              <mc:Fallback>
                <p:oleObj name="Clip" r:id="rId7" imgW="907560" imgH="9043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7538" y="5334000"/>
                        <a:ext cx="906462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199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324600"/>
          </a:xfrm>
        </p:spPr>
        <p:txBody>
          <a:bodyPr>
            <a:normAutofit/>
          </a:bodyPr>
          <a:lstStyle/>
          <a:p>
            <a:pPr>
              <a:buClr>
                <a:srgbClr val="A50021"/>
              </a:buClr>
              <a:buFontTx/>
              <a:buChar char=""/>
            </a:pPr>
            <a:r>
              <a:rPr lang="en-US" dirty="0">
                <a:solidFill>
                  <a:srgbClr val="FF0000"/>
                </a:solidFill>
              </a:rPr>
              <a:t>GREEK</a:t>
            </a:r>
            <a:endParaRPr lang="en-US" dirty="0">
              <a:solidFill>
                <a:schemeClr val="accent2"/>
              </a:solidFill>
            </a:endParaRPr>
          </a:p>
          <a:p>
            <a:pPr>
              <a:buClr>
                <a:srgbClr val="A50021"/>
              </a:buClr>
              <a:buFontTx/>
              <a:buChar char=""/>
            </a:pPr>
            <a:endParaRPr lang="en-US" dirty="0">
              <a:solidFill>
                <a:srgbClr val="A50021"/>
              </a:solidFill>
            </a:endParaRPr>
          </a:p>
          <a:p>
            <a:pPr>
              <a:buClr>
                <a:srgbClr val="A50021"/>
              </a:buClr>
            </a:pPr>
            <a:r>
              <a:rPr lang="en-US" dirty="0">
                <a:solidFill>
                  <a:srgbClr val="FF0000"/>
                </a:solidFill>
              </a:rPr>
              <a:t>The Earth is curved</a:t>
            </a:r>
          </a:p>
          <a:p>
            <a:pPr>
              <a:buClr>
                <a:srgbClr val="A50021"/>
              </a:buClr>
            </a:pPr>
            <a:r>
              <a:rPr lang="en-US" dirty="0">
                <a:solidFill>
                  <a:srgbClr val="FF0000"/>
                </a:solidFill>
              </a:rPr>
              <a:t>Up depends on where you are</a:t>
            </a:r>
            <a:endParaRPr lang="en-US" dirty="0">
              <a:solidFill>
                <a:srgbClr val="A50021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The Earth is at rest. Space is </a:t>
            </a:r>
            <a:r>
              <a:rPr lang="en-US" dirty="0" smtClean="0">
                <a:solidFill>
                  <a:schemeClr val="accent2"/>
                </a:solidFill>
              </a:rPr>
              <a:t>absolute – there is an unmoving place from which positions and velocities can be measured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Time is absolute: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You know what it means for two events to occur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at the same time</a:t>
            </a:r>
          </a:p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Space is flat </a:t>
            </a:r>
          </a:p>
          <a:p>
            <a:pPr>
              <a:buClr>
                <a:schemeClr val="accent2"/>
              </a:buClr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7347" name="Picture 3" descr="C:\103\people\eratosthene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228600"/>
            <a:ext cx="16700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010400" y="0"/>
            <a:ext cx="1828800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8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2"/>
          <p:cNvSpPr>
            <a:spLocks noChangeArrowheads="1"/>
          </p:cNvSpPr>
          <p:nvPr/>
        </p:nvSpPr>
        <p:spPr bwMode="auto">
          <a:xfrm>
            <a:off x="1828800" y="3276600"/>
            <a:ext cx="5029200" cy="2286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Greek </a:t>
            </a:r>
          </a:p>
        </p:txBody>
      </p:sp>
      <p:sp>
        <p:nvSpPr>
          <p:cNvPr id="9222" name="Freeform 4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3733800" y="3962400"/>
          <a:ext cx="10668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Clip" r:id="rId4" imgW="1433520" imgH="1432440" progId="">
                  <p:embed/>
                </p:oleObj>
              </mc:Choice>
              <mc:Fallback>
                <p:oleObj name="Clip" r:id="rId4" imgW="1433520" imgH="1432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62400"/>
                        <a:ext cx="10668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9" name="Object 7"/>
          <p:cNvGraphicFramePr>
            <a:graphicFrameLocks noChangeAspect="1"/>
          </p:cNvGraphicFramePr>
          <p:nvPr/>
        </p:nvGraphicFramePr>
        <p:xfrm>
          <a:off x="1455738" y="4038600"/>
          <a:ext cx="90646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Clip" r:id="rId6" imgW="907560" imgH="904320" progId="">
                  <p:embed/>
                </p:oleObj>
              </mc:Choice>
              <mc:Fallback>
                <p:oleObj name="Clip" r:id="rId6" imgW="907560" imgH="9043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4038600"/>
                        <a:ext cx="906462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Line 10"/>
          <p:cNvSpPr>
            <a:spLocks noChangeShapeType="1"/>
          </p:cNvSpPr>
          <p:nvPr/>
        </p:nvSpPr>
        <p:spPr bwMode="auto">
          <a:xfrm flipV="1">
            <a:off x="5867400" y="5105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 flipH="1">
            <a:off x="2209800" y="3505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9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Oval 2"/>
          <p:cNvSpPr>
            <a:spLocks noChangeArrowheads="1"/>
          </p:cNvSpPr>
          <p:nvPr/>
        </p:nvSpPr>
        <p:spPr bwMode="auto">
          <a:xfrm>
            <a:off x="1828800" y="3276600"/>
            <a:ext cx="5029200" cy="2286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Greek </a:t>
            </a:r>
          </a:p>
        </p:txBody>
      </p:sp>
      <p:sp>
        <p:nvSpPr>
          <p:cNvPr id="10246" name="Freeform 4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3733800" y="3962400"/>
          <a:ext cx="10668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4" name="Clip" r:id="rId4" imgW="1433520" imgH="1432440" progId="">
                  <p:embed/>
                </p:oleObj>
              </mc:Choice>
              <mc:Fallback>
                <p:oleObj name="Clip" r:id="rId4" imgW="1433520" imgH="1432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62400"/>
                        <a:ext cx="10668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8" name="Object 6"/>
          <p:cNvGraphicFramePr>
            <a:graphicFrameLocks noChangeAspect="1"/>
          </p:cNvGraphicFramePr>
          <p:nvPr/>
        </p:nvGraphicFramePr>
        <p:xfrm>
          <a:off x="3962400" y="51816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5" name="Clip" r:id="rId6" imgW="907560" imgH="904320" progId="">
                  <p:embed/>
                </p:oleObj>
              </mc:Choice>
              <mc:Fallback>
                <p:oleObj name="Clip" r:id="rId6" imgW="907560" imgH="9043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1816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Line 10"/>
          <p:cNvSpPr>
            <a:spLocks noChangeShapeType="1"/>
          </p:cNvSpPr>
          <p:nvPr/>
        </p:nvSpPr>
        <p:spPr bwMode="auto">
          <a:xfrm flipV="1">
            <a:off x="5867400" y="5105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 flipH="1">
            <a:off x="2209800" y="3505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3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Oval 2"/>
          <p:cNvSpPr>
            <a:spLocks noChangeArrowheads="1"/>
          </p:cNvSpPr>
          <p:nvPr/>
        </p:nvSpPr>
        <p:spPr bwMode="auto">
          <a:xfrm>
            <a:off x="1828800" y="3276600"/>
            <a:ext cx="5029200" cy="2286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Greek </a:t>
            </a:r>
          </a:p>
        </p:txBody>
      </p:sp>
      <p:sp>
        <p:nvSpPr>
          <p:cNvPr id="11270" name="Freeform 4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3733800" y="3962400"/>
          <a:ext cx="10668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name="Clip" r:id="rId4" imgW="1433520" imgH="1432440" progId="">
                  <p:embed/>
                </p:oleObj>
              </mc:Choice>
              <mc:Fallback>
                <p:oleObj name="Clip" r:id="rId4" imgW="1433520" imgH="1432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62400"/>
                        <a:ext cx="10668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1" name="Object 9"/>
          <p:cNvGraphicFramePr>
            <a:graphicFrameLocks noChangeAspect="1"/>
          </p:cNvGraphicFramePr>
          <p:nvPr/>
        </p:nvGraphicFramePr>
        <p:xfrm>
          <a:off x="6332538" y="4038600"/>
          <a:ext cx="90646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3" name="Clip" r:id="rId6" imgW="907560" imgH="904320" progId="">
                  <p:embed/>
                </p:oleObj>
              </mc:Choice>
              <mc:Fallback>
                <p:oleObj name="Clip" r:id="rId6" imgW="907560" imgH="9043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4038600"/>
                        <a:ext cx="906462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Line 10"/>
          <p:cNvSpPr>
            <a:spLocks noChangeShapeType="1"/>
          </p:cNvSpPr>
          <p:nvPr/>
        </p:nvSpPr>
        <p:spPr bwMode="auto">
          <a:xfrm flipV="1">
            <a:off x="5867400" y="5105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2" name="Line 11"/>
          <p:cNvSpPr>
            <a:spLocks noChangeShapeType="1"/>
          </p:cNvSpPr>
          <p:nvPr/>
        </p:nvSpPr>
        <p:spPr bwMode="auto">
          <a:xfrm flipH="1">
            <a:off x="2209800" y="3505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Oval 2"/>
          <p:cNvSpPr>
            <a:spLocks noChangeArrowheads="1"/>
          </p:cNvSpPr>
          <p:nvPr/>
        </p:nvSpPr>
        <p:spPr bwMode="auto">
          <a:xfrm>
            <a:off x="1828800" y="3276600"/>
            <a:ext cx="5029200" cy="2286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Greek </a:t>
            </a:r>
          </a:p>
        </p:txBody>
      </p:sp>
      <p:sp>
        <p:nvSpPr>
          <p:cNvPr id="12294" name="Freeform 4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3733800" y="3962400"/>
          <a:ext cx="10668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Clip" r:id="rId4" imgW="1433520" imgH="1432440" progId="">
                  <p:embed/>
                </p:oleObj>
              </mc:Choice>
              <mc:Fallback>
                <p:oleObj name="Clip" r:id="rId4" imgW="1433520" imgH="14324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962400"/>
                        <a:ext cx="1066800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80" name="Object 8"/>
          <p:cNvGraphicFramePr>
            <a:graphicFrameLocks noChangeAspect="1"/>
          </p:cNvGraphicFramePr>
          <p:nvPr/>
        </p:nvGraphicFramePr>
        <p:xfrm>
          <a:off x="3581400" y="2830513"/>
          <a:ext cx="906463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1" name="Clip" r:id="rId6" imgW="907560" imgH="904320" progId="">
                  <p:embed/>
                </p:oleObj>
              </mc:Choice>
              <mc:Fallback>
                <p:oleObj name="Clip" r:id="rId6" imgW="907560" imgH="9043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830513"/>
                        <a:ext cx="906463" cy="90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5867400" y="5105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H="1">
            <a:off x="2209800" y="3505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Oval 2"/>
          <p:cNvSpPr>
            <a:spLocks noChangeArrowheads="1"/>
          </p:cNvSpPr>
          <p:nvPr/>
        </p:nvSpPr>
        <p:spPr bwMode="auto">
          <a:xfrm>
            <a:off x="1828800" y="3276600"/>
            <a:ext cx="5029200" cy="2286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Galilean</a:t>
            </a:r>
          </a:p>
        </p:txBody>
      </p:sp>
      <p:sp>
        <p:nvSpPr>
          <p:cNvPr id="13322" name="Freeform 4"/>
          <p:cNvSpPr>
            <a:spLocks/>
          </p:cNvSpPr>
          <p:nvPr/>
        </p:nvSpPr>
        <p:spPr bwMode="auto">
          <a:xfrm>
            <a:off x="3124200" y="6781800"/>
            <a:ext cx="609600" cy="1588"/>
          </a:xfrm>
          <a:custGeom>
            <a:avLst/>
            <a:gdLst>
              <a:gd name="T0" fmla="*/ 0 w 384"/>
              <a:gd name="T1" fmla="*/ 0 h 1"/>
              <a:gd name="T2" fmla="*/ 967740089 w 384"/>
              <a:gd name="T3" fmla="*/ 0 h 1"/>
              <a:gd name="T4" fmla="*/ 0 60000 65536"/>
              <a:gd name="T5" fmla="*/ 0 60000 65536"/>
              <a:gd name="T6" fmla="*/ 0 w 384"/>
              <a:gd name="T7" fmla="*/ 0 h 1"/>
              <a:gd name="T8" fmla="*/ 384 w 3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">
                <a:moveTo>
                  <a:pt x="0" y="0"/>
                </a:moveTo>
                <a:cubicBezTo>
                  <a:pt x="160" y="0"/>
                  <a:pt x="320" y="0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3886200" y="3886200"/>
          <a:ext cx="90646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2" name="Clip" r:id="rId3" imgW="907560" imgH="904320" progId="">
                  <p:embed/>
                </p:oleObj>
              </mc:Choice>
              <mc:Fallback>
                <p:oleObj name="Clip" r:id="rId3" imgW="907560" imgH="9043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886200"/>
                        <a:ext cx="906463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Line 6"/>
          <p:cNvSpPr>
            <a:spLocks noChangeShapeType="1"/>
          </p:cNvSpPr>
          <p:nvPr/>
        </p:nvSpPr>
        <p:spPr bwMode="auto">
          <a:xfrm flipV="1">
            <a:off x="5867400" y="5105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4" name="Line 7"/>
          <p:cNvSpPr>
            <a:spLocks noChangeShapeType="1"/>
          </p:cNvSpPr>
          <p:nvPr/>
        </p:nvSpPr>
        <p:spPr bwMode="auto">
          <a:xfrm flipH="1">
            <a:off x="2209800" y="3505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3128" name="Object 8"/>
          <p:cNvGraphicFramePr>
            <a:graphicFrameLocks noChangeAspect="1"/>
          </p:cNvGraphicFramePr>
          <p:nvPr/>
        </p:nvGraphicFramePr>
        <p:xfrm>
          <a:off x="4572000" y="5181600"/>
          <a:ext cx="7620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3" name="Clip" r:id="rId5" imgW="1433520" imgH="1432440" progId="">
                  <p:embed/>
                </p:oleObj>
              </mc:Choice>
              <mc:Fallback>
                <p:oleObj name="Clip" r:id="rId5" imgW="1433520" imgH="14324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181600"/>
                        <a:ext cx="7620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9" name="Object 9"/>
          <p:cNvGraphicFramePr>
            <a:graphicFrameLocks noChangeAspect="1"/>
          </p:cNvGraphicFramePr>
          <p:nvPr/>
        </p:nvGraphicFramePr>
        <p:xfrm>
          <a:off x="1447800" y="4114800"/>
          <a:ext cx="7620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4" name="Clip" r:id="rId7" imgW="1433520" imgH="1432440" progId="">
                  <p:embed/>
                </p:oleObj>
              </mc:Choice>
              <mc:Fallback>
                <p:oleObj name="Clip" r:id="rId7" imgW="1433520" imgH="143244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114800"/>
                        <a:ext cx="7620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0" name="Object 10"/>
          <p:cNvGraphicFramePr>
            <a:graphicFrameLocks noChangeAspect="1"/>
          </p:cNvGraphicFramePr>
          <p:nvPr/>
        </p:nvGraphicFramePr>
        <p:xfrm>
          <a:off x="3352800" y="2971800"/>
          <a:ext cx="7620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5" name="Clip" r:id="rId8" imgW="1433520" imgH="1432440" progId="">
                  <p:embed/>
                </p:oleObj>
              </mc:Choice>
              <mc:Fallback>
                <p:oleObj name="Clip" r:id="rId8" imgW="1433520" imgH="14324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971800"/>
                        <a:ext cx="7620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1" name="Object 11"/>
          <p:cNvGraphicFramePr>
            <a:graphicFrameLocks noChangeAspect="1"/>
          </p:cNvGraphicFramePr>
          <p:nvPr/>
        </p:nvGraphicFramePr>
        <p:xfrm>
          <a:off x="6400800" y="4038600"/>
          <a:ext cx="7620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" name="Clip" r:id="rId9" imgW="1433520" imgH="1432440" progId="">
                  <p:embed/>
                </p:oleObj>
              </mc:Choice>
              <mc:Fallback>
                <p:oleObj name="Clip" r:id="rId9" imgW="1433520" imgH="143244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038600"/>
                        <a:ext cx="7620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4572000" y="39624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3133" name="Object 13"/>
          <p:cNvGraphicFramePr>
            <a:graphicFrameLocks noChangeAspect="1"/>
          </p:cNvGraphicFramePr>
          <p:nvPr/>
        </p:nvGraphicFramePr>
        <p:xfrm>
          <a:off x="1447800" y="4114800"/>
          <a:ext cx="7620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7" name="Clip" r:id="rId10" imgW="1433520" imgH="1432440" progId="">
                  <p:embed/>
                </p:oleObj>
              </mc:Choice>
              <mc:Fallback>
                <p:oleObj name="Clip" r:id="rId10" imgW="1433520" imgH="143244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114800"/>
                        <a:ext cx="7620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6" name="Picture 14" descr="D:\ART\CH04\F04_1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61288" y="0"/>
            <a:ext cx="13827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5" descr="D:\ART\CH04\F04_09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0"/>
            <a:ext cx="17526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D:\ART\CH04\F04_0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54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7" descr="D:\ART\CH04\F04_12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0" y="0"/>
            <a:ext cx="14811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07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4770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A50021"/>
              </a:buClr>
              <a:buFontTx/>
              <a:buChar char=""/>
            </a:pPr>
            <a:r>
              <a:rPr lang="en-US" dirty="0">
                <a:solidFill>
                  <a:srgbClr val="FF0000"/>
                </a:solidFill>
              </a:rPr>
              <a:t>GALILEAN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Meaning of the Copernican Revolution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en-US" dirty="0">
                <a:solidFill>
                  <a:srgbClr val="A50021"/>
                </a:solidFill>
              </a:rPr>
              <a:t>The Earth is curved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en-US" dirty="0">
                <a:solidFill>
                  <a:srgbClr val="A50021"/>
                </a:solidFill>
              </a:rPr>
              <a:t>Up depends on where you are</a:t>
            </a:r>
          </a:p>
          <a:p>
            <a:pPr>
              <a:lnSpc>
                <a:spcPct val="90000"/>
              </a:lnSpc>
              <a:buClr>
                <a:srgbClr val="A50021"/>
              </a:buClr>
            </a:pPr>
            <a:r>
              <a:rPr lang="en-US" dirty="0">
                <a:solidFill>
                  <a:srgbClr val="FF0000"/>
                </a:solidFill>
              </a:rPr>
              <a:t>The Earth is </a:t>
            </a:r>
            <a:r>
              <a:rPr lang="en-US" dirty="0" smtClean="0">
                <a:solidFill>
                  <a:srgbClr val="FF0000"/>
                </a:solidFill>
              </a:rPr>
              <a:t>moving – we no longer have an absolute, unmoving reference point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dirty="0" smtClean="0">
                <a:solidFill>
                  <a:schemeClr val="accent2"/>
                </a:solidFill>
              </a:rPr>
              <a:t>Time </a:t>
            </a:r>
            <a:r>
              <a:rPr lang="en-US" dirty="0">
                <a:solidFill>
                  <a:schemeClr val="accent2"/>
                </a:solidFill>
              </a:rPr>
              <a:t>is absolute: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You know what it means for two events to occur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at the same time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</a:rPr>
              <a:t>Space is flat </a:t>
            </a:r>
          </a:p>
        </p:txBody>
      </p:sp>
      <p:pic>
        <p:nvPicPr>
          <p:cNvPr id="58371" name="Picture 3" descr="D:\ART\CH04\F04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4700" y="0"/>
            <a:ext cx="20193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90911" y="5553670"/>
            <a:ext cx="368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will take another 200 years before these last two assumptions are modified – more on that later!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0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53"/>
          </a:xfrm>
        </p:spPr>
        <p:txBody>
          <a:bodyPr/>
          <a:lstStyle/>
          <a:p>
            <a:r>
              <a:rPr lang="en-US" dirty="0" smtClean="0"/>
              <a:t>Supernova: an exploding 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0000"/>
            <a:ext cx="8229600" cy="1461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Type </a:t>
            </a:r>
            <a:r>
              <a:rPr lang="en-US" dirty="0"/>
              <a:t>II: A massive star reaches the end of its fuel supply, collapses into a neutron star or black hole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265381"/>
            <a:ext cx="6502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8" y="1500907"/>
            <a:ext cx="1397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types of supernova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06473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Light and Matter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356" y="3886200"/>
            <a:ext cx="8045844" cy="1752600"/>
          </a:xfrm>
        </p:spPr>
        <p:txBody>
          <a:bodyPr/>
          <a:lstStyle/>
          <a:p>
            <a:r>
              <a:rPr lang="en-US" dirty="0" smtClean="0"/>
              <a:t>Please read chapter 2</a:t>
            </a:r>
          </a:p>
          <a:p>
            <a:r>
              <a:rPr lang="en-US" dirty="0" smtClean="0"/>
              <a:t>Today we will cover sections 2.1 to 2.3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22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Everything* we know about the universe outside our solar system comes from light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184" y="1363133"/>
            <a:ext cx="7509632" cy="195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can’t put stars and galaxies in lab and do experiments on them – we can only look at the light they emit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89302" y="3009052"/>
            <a:ext cx="7365397" cy="3611880"/>
            <a:chOff x="804333" y="3009052"/>
            <a:chExt cx="7365397" cy="3611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333" y="3014132"/>
              <a:ext cx="3606800" cy="3606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622" y="3009052"/>
              <a:ext cx="3665108" cy="361188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24135" y="5926672"/>
            <a:ext cx="2353733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*Almost. There are also some charged particles, and soon we may detect </a:t>
            </a:r>
            <a:r>
              <a:rPr lang="en-US" sz="1400" b="1" dirty="0" smtClean="0"/>
              <a:t>gravitational radiation </a:t>
            </a:r>
            <a:r>
              <a:rPr lang="en-US" sz="1400" dirty="0" smtClean="0"/>
              <a:t>that isn’t light. 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7" y="90060"/>
            <a:ext cx="8500534" cy="2895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 understand light and how it is produced, we first need to review some facts about the </a:t>
            </a:r>
            <a:r>
              <a:rPr lang="en-US" sz="2400" b="1" dirty="0" smtClean="0">
                <a:solidFill>
                  <a:srgbClr val="000000"/>
                </a:solidFill>
              </a:rPr>
              <a:t>electric force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Charges can be </a:t>
            </a:r>
            <a:r>
              <a:rPr lang="en-US" sz="2400" b="1" dirty="0" smtClean="0">
                <a:solidFill>
                  <a:srgbClr val="000000"/>
                </a:solidFill>
              </a:rPr>
              <a:t>positive </a:t>
            </a:r>
            <a:r>
              <a:rPr lang="en-US" sz="2400" dirty="0" smtClean="0">
                <a:solidFill>
                  <a:srgbClr val="000000"/>
                </a:solidFill>
              </a:rPr>
              <a:t>or </a:t>
            </a:r>
            <a:r>
              <a:rPr lang="en-US" sz="2400" b="1" dirty="0" smtClean="0">
                <a:solidFill>
                  <a:srgbClr val="000000"/>
                </a:solidFill>
              </a:rPr>
              <a:t>negative</a:t>
            </a:r>
            <a:r>
              <a:rPr lang="en-US" sz="2400" dirty="0" smtClean="0">
                <a:solidFill>
                  <a:srgbClr val="000000"/>
                </a:solidFill>
              </a:rPr>
              <a:t> 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Particles or larger objects with the same charges (two positively charged particles or two negatively charged particles) repel each other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Particles with opposite charges (one positive and one negative) attract each other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99362" name="Picture 2" descr="C:\Documents and Settings\friedman\My Documents\103\classnotes\charges_repel_at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069" y="2951525"/>
            <a:ext cx="3802567" cy="38025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05478" y="3691467"/>
            <a:ext cx="1913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Charged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particles create an </a:t>
            </a:r>
            <a:r>
              <a:rPr lang="en-US" b="1" dirty="0" smtClean="0">
                <a:solidFill>
                  <a:srgbClr val="FF0000"/>
                </a:solidFill>
              </a:rPr>
              <a:t>electrical </a:t>
            </a:r>
            <a:r>
              <a:rPr lang="en-US" dirty="0" smtClean="0"/>
              <a:t>force, just as </a:t>
            </a:r>
            <a:r>
              <a:rPr lang="en-US" b="1" dirty="0" smtClean="0">
                <a:solidFill>
                  <a:srgbClr val="008000"/>
                </a:solidFill>
              </a:rPr>
              <a:t>massive </a:t>
            </a:r>
            <a:r>
              <a:rPr lang="en-US" dirty="0" smtClean="0"/>
              <a:t>particles create a </a:t>
            </a:r>
            <a:r>
              <a:rPr lang="en-US" b="1" dirty="0" smtClean="0">
                <a:solidFill>
                  <a:srgbClr val="008000"/>
                </a:solidFill>
              </a:rPr>
              <a:t>gravitational </a:t>
            </a:r>
            <a:r>
              <a:rPr lang="en-US" dirty="0" smtClean="0"/>
              <a:t>force.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friedman\My Documents\103\classnotes\charges_repel_attract.jpg"/>
          <p:cNvPicPr>
            <a:picLocks noChangeAspect="1" noChangeArrowheads="1"/>
          </p:cNvPicPr>
          <p:nvPr/>
        </p:nvPicPr>
        <p:blipFill>
          <a:blip r:embed="rId2"/>
          <a:srcRect r="45407" b="6612"/>
          <a:stretch>
            <a:fillRect/>
          </a:stretch>
        </p:blipFill>
        <p:spPr bwMode="auto">
          <a:xfrm>
            <a:off x="2853267" y="-3649133"/>
            <a:ext cx="2874433" cy="491707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590800" y="838200"/>
            <a:ext cx="52578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43200" y="-609600"/>
            <a:ext cx="5334000" cy="1143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4866" y="939800"/>
            <a:ext cx="8280401" cy="317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The electric force is caused by the </a:t>
            </a:r>
            <a:r>
              <a:rPr lang="en-US" sz="3200" b="1" dirty="0" smtClean="0">
                <a:solidFill>
                  <a:srgbClr val="000000"/>
                </a:solidFill>
              </a:rPr>
              <a:t>electric field </a:t>
            </a:r>
            <a:r>
              <a:rPr lang="en-US" sz="3200" dirty="0" smtClean="0">
                <a:solidFill>
                  <a:srgbClr val="000000"/>
                </a:solidFill>
              </a:rPr>
              <a:t>– imagine it as a bunch of outward pointing lines from a positive charge (and inward for negative charge).  These electric field lines stretch out to infinity, but weaken as they go outward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3810000"/>
            <a:ext cx="4699000" cy="2806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What does this have to do with light?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When a charge changes its position, its field changes, and the information that the particle has moved is transmitted by the electric field.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352800" y="2667000"/>
            <a:ext cx="12954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4617" r="53051" b="23351"/>
          <a:stretch>
            <a:fillRect/>
          </a:stretch>
        </p:blipFill>
        <p:spPr>
          <a:xfrm>
            <a:off x="486833" y="3530600"/>
            <a:ext cx="3094567" cy="294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What does this have to do with light?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When a charge changes its position, its field changes, and the information that the particle has moved is transmitted by the electric field.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352800" y="2667000"/>
            <a:ext cx="12954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4617" r="53051" b="23351"/>
          <a:stretch>
            <a:fillRect/>
          </a:stretch>
        </p:blipFill>
        <p:spPr>
          <a:xfrm>
            <a:off x="4648200" y="2667000"/>
            <a:ext cx="3094567" cy="294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1" y="347139"/>
            <a:ext cx="8729133" cy="2345267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dirty="0" smtClean="0">
                <a:solidFill>
                  <a:srgbClr val="000000"/>
                </a:solidFill>
              </a:rPr>
              <a:t>But the information that the particle has moved is not communicated instantaneously: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There is a maximum speed of information in our universe.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61" y="2692406"/>
            <a:ext cx="5393272" cy="36067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information moves at a speed of  300,000 </a:t>
            </a:r>
            <a:r>
              <a:rPr lang="en-US" dirty="0">
                <a:solidFill>
                  <a:srgbClr val="FF0000"/>
                </a:solidFill>
              </a:rPr>
              <a:t>km/</a:t>
            </a:r>
            <a:r>
              <a:rPr lang="en-US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, 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 speed of light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or the maximum speed in the universe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846" y="4953000"/>
            <a:ext cx="2045758" cy="2045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68" y="2451104"/>
            <a:ext cx="2540000" cy="260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83167" y="0"/>
            <a:ext cx="7577667" cy="2286000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speed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limit means that light travels in a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wave 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8115" name="Oval 3"/>
          <p:cNvSpPr>
            <a:spLocks noChangeArrowheads="1"/>
          </p:cNvSpPr>
          <p:nvPr/>
        </p:nvSpPr>
        <p:spPr bwMode="auto">
          <a:xfrm>
            <a:off x="3200400" y="370205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8116" name="Line 4"/>
          <p:cNvSpPr>
            <a:spLocks noChangeShapeType="1"/>
          </p:cNvSpPr>
          <p:nvPr/>
        </p:nvSpPr>
        <p:spPr bwMode="auto">
          <a:xfrm>
            <a:off x="3429000" y="3810000"/>
            <a:ext cx="5486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152400" y="2057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When a charge moves, the information that it is at a new position travels outward at 300,000 km/</a:t>
            </a:r>
            <a:r>
              <a:rPr lang="en-US" sz="3200" kern="1200" dirty="0" err="1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s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.</a:t>
            </a:r>
          </a:p>
        </p:txBody>
      </p:sp>
      <p:sp>
        <p:nvSpPr>
          <p:cNvPr id="218118" name="Line 6"/>
          <p:cNvSpPr>
            <a:spLocks noChangeShapeType="1"/>
          </p:cNvSpPr>
          <p:nvPr/>
        </p:nvSpPr>
        <p:spPr bwMode="auto">
          <a:xfrm>
            <a:off x="152400" y="3810000"/>
            <a:ext cx="3048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324600" y="33528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3399FF"/>
                </a:solidFill>
                <a:latin typeface="Times New Roman" pitchFamily="18" charset="0"/>
                <a:ea typeface="+mn-ea"/>
                <a:cs typeface="+mn-cs"/>
              </a:rPr>
              <a:t>electric field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972775" y="4475287"/>
            <a:ext cx="2681339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22131" y="3869483"/>
            <a:ext cx="1608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 charge moving up and down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64402" y="6139916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is a wave in the electric field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rot="5400000">
            <a:off x="1972775" y="4475287"/>
            <a:ext cx="2681339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38" name="Oval 2"/>
          <p:cNvSpPr>
            <a:spLocks noChangeArrowheads="1"/>
          </p:cNvSpPr>
          <p:nvPr/>
        </p:nvSpPr>
        <p:spPr bwMode="auto">
          <a:xfrm>
            <a:off x="3200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3962400" y="3810000"/>
            <a:ext cx="4953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89467" y="457200"/>
            <a:ext cx="87545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After 1 second, the electric field has changed only within a distance 1 light-second from the charge (about the distance from the Earth to the Moon).   </a:t>
            </a:r>
          </a:p>
        </p:txBody>
      </p:sp>
      <p:sp>
        <p:nvSpPr>
          <p:cNvPr id="219141" name="Line 5"/>
          <p:cNvSpPr>
            <a:spLocks noChangeShapeType="1"/>
          </p:cNvSpPr>
          <p:nvPr/>
        </p:nvSpPr>
        <p:spPr bwMode="auto">
          <a:xfrm>
            <a:off x="152400" y="3810000"/>
            <a:ext cx="2438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5032" y="3810000"/>
            <a:ext cx="1371600" cy="419100"/>
            <a:chOff x="2628900" y="3810000"/>
            <a:chExt cx="1371600" cy="419100"/>
          </a:xfrm>
        </p:grpSpPr>
        <p:sp>
          <p:nvSpPr>
            <p:cNvPr id="219144" name="Line 8"/>
            <p:cNvSpPr>
              <a:spLocks noChangeAspect="1" noChangeShapeType="1"/>
            </p:cNvSpPr>
            <p:nvPr/>
          </p:nvSpPr>
          <p:spPr bwMode="auto">
            <a:xfrm>
              <a:off x="2819400" y="4224337"/>
              <a:ext cx="990600" cy="1587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9145" name="Freeform 9"/>
            <p:cNvSpPr>
              <a:spLocks noChangeAspect="1"/>
            </p:cNvSpPr>
            <p:nvPr/>
          </p:nvSpPr>
          <p:spPr bwMode="auto">
            <a:xfrm>
              <a:off x="2628900" y="3810000"/>
              <a:ext cx="190500" cy="419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84"/>
                </a:cxn>
                <a:cxn ang="0">
                  <a:pos x="129" y="435"/>
                </a:cxn>
                <a:cxn ang="0">
                  <a:pos x="240" y="528"/>
                </a:cxn>
              </a:cxnLst>
              <a:rect l="0" t="0" r="r" b="b"/>
              <a:pathLst>
                <a:path w="240" h="528">
                  <a:moveTo>
                    <a:pt x="0" y="0"/>
                  </a:moveTo>
                  <a:cubicBezTo>
                    <a:pt x="17" y="14"/>
                    <a:pt x="81" y="12"/>
                    <a:pt x="102" y="84"/>
                  </a:cubicBezTo>
                  <a:cubicBezTo>
                    <a:pt x="123" y="156"/>
                    <a:pt x="106" y="361"/>
                    <a:pt x="129" y="435"/>
                  </a:cubicBezTo>
                  <a:cubicBezTo>
                    <a:pt x="152" y="509"/>
                    <a:pt x="217" y="509"/>
                    <a:pt x="240" y="528"/>
                  </a:cubicBezTo>
                </a:path>
              </a:pathLst>
            </a:custGeom>
            <a:noFill/>
            <a:ln w="28575" cmpd="sng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9146" name="Freeform 10"/>
            <p:cNvSpPr>
              <a:spLocks noChangeAspect="1"/>
            </p:cNvSpPr>
            <p:nvPr/>
          </p:nvSpPr>
          <p:spPr bwMode="auto">
            <a:xfrm flipH="1">
              <a:off x="3810000" y="3810000"/>
              <a:ext cx="190500" cy="419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84"/>
                </a:cxn>
                <a:cxn ang="0">
                  <a:pos x="129" y="435"/>
                </a:cxn>
                <a:cxn ang="0">
                  <a:pos x="240" y="528"/>
                </a:cxn>
              </a:cxnLst>
              <a:rect l="0" t="0" r="r" b="b"/>
              <a:pathLst>
                <a:path w="240" h="528">
                  <a:moveTo>
                    <a:pt x="0" y="0"/>
                  </a:moveTo>
                  <a:cubicBezTo>
                    <a:pt x="17" y="14"/>
                    <a:pt x="81" y="12"/>
                    <a:pt x="102" y="84"/>
                  </a:cubicBezTo>
                  <a:cubicBezTo>
                    <a:pt x="123" y="156"/>
                    <a:pt x="106" y="361"/>
                    <a:pt x="129" y="435"/>
                  </a:cubicBezTo>
                  <a:cubicBezTo>
                    <a:pt x="152" y="509"/>
                    <a:pt x="217" y="509"/>
                    <a:pt x="240" y="528"/>
                  </a:cubicBezTo>
                </a:path>
              </a:pathLst>
            </a:custGeom>
            <a:noFill/>
            <a:ln w="28575" cmpd="sng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264402" y="6139916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is a wave in the electric field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Oval 2"/>
          <p:cNvSpPr>
            <a:spLocks noChangeArrowheads="1"/>
          </p:cNvSpPr>
          <p:nvPr/>
        </p:nvSpPr>
        <p:spPr bwMode="auto">
          <a:xfrm>
            <a:off x="3200400" y="452966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5562600" y="3810000"/>
            <a:ext cx="3429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4" name="Line 4"/>
          <p:cNvSpPr>
            <a:spLocks noChangeShapeType="1"/>
          </p:cNvSpPr>
          <p:nvPr/>
        </p:nvSpPr>
        <p:spPr bwMode="auto">
          <a:xfrm>
            <a:off x="152400" y="3810000"/>
            <a:ext cx="914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>
            <a:off x="1447800" y="4648200"/>
            <a:ext cx="175260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7" name="Line 7"/>
          <p:cNvSpPr>
            <a:spLocks noChangeShapeType="1"/>
          </p:cNvSpPr>
          <p:nvPr/>
        </p:nvSpPr>
        <p:spPr bwMode="auto">
          <a:xfrm>
            <a:off x="3429000" y="4648200"/>
            <a:ext cx="175260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8" name="Freeform 8"/>
          <p:cNvSpPr>
            <a:spLocks/>
          </p:cNvSpPr>
          <p:nvPr/>
        </p:nvSpPr>
        <p:spPr bwMode="auto">
          <a:xfrm>
            <a:off x="1066800" y="3810000"/>
            <a:ext cx="3810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 flipH="1">
            <a:off x="5181600" y="3810000"/>
            <a:ext cx="3810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9467" y="457200"/>
            <a:ext cx="87545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After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2 seconds,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the electric field has changed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within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a distance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2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light-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seconds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from the 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charge.   </a:t>
            </a:r>
            <a:endParaRPr lang="en-US" sz="3200" kern="1200" dirty="0">
              <a:solidFill>
                <a:srgbClr val="4D4D73"/>
              </a:solidFill>
              <a:latin typeface="Calibri"/>
              <a:ea typeface="+mn-ea"/>
              <a:cs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72775" y="4839368"/>
            <a:ext cx="2681339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64402" y="6139916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is a wave in the electric field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53"/>
          </a:xfrm>
        </p:spPr>
        <p:txBody>
          <a:bodyPr/>
          <a:lstStyle/>
          <a:p>
            <a:r>
              <a:rPr lang="en-US" dirty="0" smtClean="0"/>
              <a:t>Supernova: an exploding 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25654"/>
            <a:ext cx="8229600" cy="1103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 </a:t>
            </a:r>
            <a:r>
              <a:rPr lang="en-US" dirty="0" err="1"/>
              <a:t>Ia</a:t>
            </a:r>
            <a:r>
              <a:rPr lang="en-US" dirty="0"/>
              <a:t>: Explosion of a white dwarf star, dense remnant of a lower mass star.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131454"/>
            <a:ext cx="6502400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8" y="1420092"/>
            <a:ext cx="1397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types of supernova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51871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rot="5400000">
            <a:off x="1972775" y="4475287"/>
            <a:ext cx="2681339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186" name="Line 2"/>
          <p:cNvSpPr>
            <a:spLocks noChangeShapeType="1"/>
          </p:cNvSpPr>
          <p:nvPr/>
        </p:nvSpPr>
        <p:spPr bwMode="auto">
          <a:xfrm>
            <a:off x="6553200" y="3810000"/>
            <a:ext cx="2438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88" name="Line 4"/>
          <p:cNvSpPr>
            <a:spLocks noChangeShapeType="1"/>
          </p:cNvSpPr>
          <p:nvPr/>
        </p:nvSpPr>
        <p:spPr bwMode="auto">
          <a:xfrm>
            <a:off x="474134" y="4648200"/>
            <a:ext cx="175260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89" name="Line 5"/>
          <p:cNvSpPr>
            <a:spLocks noChangeShapeType="1"/>
          </p:cNvSpPr>
          <p:nvPr/>
        </p:nvSpPr>
        <p:spPr bwMode="auto">
          <a:xfrm>
            <a:off x="4419600" y="4648200"/>
            <a:ext cx="175260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101601" y="3810000"/>
            <a:ext cx="3810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 flipH="1">
            <a:off x="6172200" y="3810000"/>
            <a:ext cx="3810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3" name="Oval 9"/>
          <p:cNvSpPr>
            <a:spLocks noChangeArrowheads="1"/>
          </p:cNvSpPr>
          <p:nvPr/>
        </p:nvSpPr>
        <p:spPr bwMode="auto">
          <a:xfrm>
            <a:off x="3200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Aspect="1" noChangeShapeType="1"/>
          </p:cNvSpPr>
          <p:nvPr/>
        </p:nvSpPr>
        <p:spPr bwMode="auto">
          <a:xfrm>
            <a:off x="2362200" y="4232275"/>
            <a:ext cx="1897063" cy="158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5" name="Freeform 11"/>
          <p:cNvSpPr>
            <a:spLocks noChangeAspect="1"/>
          </p:cNvSpPr>
          <p:nvPr/>
        </p:nvSpPr>
        <p:spPr bwMode="auto">
          <a:xfrm>
            <a:off x="4231217" y="4229101"/>
            <a:ext cx="190500" cy="419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96" name="Freeform 12"/>
          <p:cNvSpPr>
            <a:spLocks noChangeAspect="1"/>
          </p:cNvSpPr>
          <p:nvPr/>
        </p:nvSpPr>
        <p:spPr bwMode="auto">
          <a:xfrm flipH="1">
            <a:off x="2220913" y="4222750"/>
            <a:ext cx="192087" cy="423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84"/>
              </a:cxn>
              <a:cxn ang="0">
                <a:pos x="129" y="435"/>
              </a:cxn>
              <a:cxn ang="0">
                <a:pos x="240" y="528"/>
              </a:cxn>
            </a:cxnLst>
            <a:rect l="0" t="0" r="r" b="b"/>
            <a:pathLst>
              <a:path w="240" h="528">
                <a:moveTo>
                  <a:pt x="0" y="0"/>
                </a:moveTo>
                <a:cubicBezTo>
                  <a:pt x="17" y="14"/>
                  <a:pt x="81" y="12"/>
                  <a:pt x="102" y="84"/>
                </a:cubicBezTo>
                <a:cubicBezTo>
                  <a:pt x="123" y="156"/>
                  <a:pt x="106" y="361"/>
                  <a:pt x="129" y="435"/>
                </a:cubicBezTo>
                <a:cubicBezTo>
                  <a:pt x="152" y="509"/>
                  <a:pt x="217" y="509"/>
                  <a:pt x="240" y="52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9467" y="457200"/>
            <a:ext cx="87545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After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3 seconds,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the electric field has changed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within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a distance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 3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light-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seconds </a:t>
            </a:r>
            <a:r>
              <a:rPr lang="en-US" sz="3200" kern="1200" dirty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from the </a:t>
            </a:r>
            <a:r>
              <a:rPr lang="en-US" sz="3200" kern="1200" dirty="0" smtClean="0">
                <a:solidFill>
                  <a:srgbClr val="4D4D73"/>
                </a:solidFill>
                <a:latin typeface="Calibri"/>
                <a:ea typeface="+mn-ea"/>
                <a:cs typeface="Calibri"/>
              </a:rPr>
              <a:t>charge.   </a:t>
            </a:r>
            <a:endParaRPr lang="en-US" sz="3200" kern="1200" dirty="0">
              <a:solidFill>
                <a:srgbClr val="4D4D73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4402" y="6139916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is a wave in the electric field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685800" y="6237288"/>
            <a:ext cx="10439400" cy="506412"/>
            <a:chOff x="-816" y="3929"/>
            <a:chExt cx="6576" cy="319"/>
          </a:xfrm>
        </p:grpSpPr>
        <p:sp>
          <p:nvSpPr>
            <p:cNvPr id="283653" name="Freeform 5"/>
            <p:cNvSpPr>
              <a:spLocks/>
            </p:cNvSpPr>
            <p:nvPr/>
          </p:nvSpPr>
          <p:spPr bwMode="auto">
            <a:xfrm>
              <a:off x="-816" y="3929"/>
              <a:ext cx="552" cy="250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44" y="247"/>
                </a:cxn>
                <a:cxn ang="0">
                  <a:pos x="273" y="121"/>
                </a:cxn>
                <a:cxn ang="0">
                  <a:pos x="417" y="4"/>
                </a:cxn>
                <a:cxn ang="0">
                  <a:pos x="552" y="148"/>
                </a:cxn>
              </a:cxnLst>
              <a:rect l="0" t="0" r="r" b="b"/>
              <a:pathLst>
                <a:path w="552" h="250">
                  <a:moveTo>
                    <a:pt x="0" y="103"/>
                  </a:moveTo>
                  <a:cubicBezTo>
                    <a:pt x="48" y="175"/>
                    <a:pt x="99" y="244"/>
                    <a:pt x="144" y="247"/>
                  </a:cubicBezTo>
                  <a:cubicBezTo>
                    <a:pt x="189" y="250"/>
                    <a:pt x="228" y="161"/>
                    <a:pt x="273" y="121"/>
                  </a:cubicBezTo>
                  <a:cubicBezTo>
                    <a:pt x="318" y="81"/>
                    <a:pt x="371" y="0"/>
                    <a:pt x="417" y="4"/>
                  </a:cubicBezTo>
                  <a:cubicBezTo>
                    <a:pt x="463" y="8"/>
                    <a:pt x="524" y="118"/>
                    <a:pt x="55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4" name="Freeform 6"/>
            <p:cNvSpPr>
              <a:spLocks/>
            </p:cNvSpPr>
            <p:nvPr/>
          </p:nvSpPr>
          <p:spPr bwMode="auto">
            <a:xfrm>
              <a:off x="-300" y="3936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5" name="Freeform 7"/>
            <p:cNvSpPr>
              <a:spLocks/>
            </p:cNvSpPr>
            <p:nvPr/>
          </p:nvSpPr>
          <p:spPr bwMode="auto">
            <a:xfrm>
              <a:off x="258" y="3936"/>
              <a:ext cx="582" cy="24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74" y="247"/>
                </a:cxn>
                <a:cxn ang="0">
                  <a:pos x="303" y="121"/>
                </a:cxn>
                <a:cxn ang="0">
                  <a:pos x="447" y="4"/>
                </a:cxn>
                <a:cxn ang="0">
                  <a:pos x="582" y="148"/>
                </a:cxn>
              </a:cxnLst>
              <a:rect l="0" t="0" r="r" b="b"/>
              <a:pathLst>
                <a:path w="582" h="248">
                  <a:moveTo>
                    <a:pt x="0" y="114"/>
                  </a:moveTo>
                  <a:cubicBezTo>
                    <a:pt x="29" y="138"/>
                    <a:pt x="124" y="246"/>
                    <a:pt x="174" y="247"/>
                  </a:cubicBezTo>
                  <a:cubicBezTo>
                    <a:pt x="224" y="248"/>
                    <a:pt x="258" y="161"/>
                    <a:pt x="303" y="121"/>
                  </a:cubicBezTo>
                  <a:cubicBezTo>
                    <a:pt x="348" y="81"/>
                    <a:pt x="401" y="0"/>
                    <a:pt x="447" y="4"/>
                  </a:cubicBezTo>
                  <a:cubicBezTo>
                    <a:pt x="493" y="8"/>
                    <a:pt x="554" y="118"/>
                    <a:pt x="58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6" name="Freeform 8"/>
            <p:cNvSpPr>
              <a:spLocks/>
            </p:cNvSpPr>
            <p:nvPr/>
          </p:nvSpPr>
          <p:spPr bwMode="auto">
            <a:xfrm>
              <a:off x="804" y="3943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7" name="Freeform 9"/>
            <p:cNvSpPr>
              <a:spLocks/>
            </p:cNvSpPr>
            <p:nvPr/>
          </p:nvSpPr>
          <p:spPr bwMode="auto">
            <a:xfrm>
              <a:off x="1392" y="3984"/>
              <a:ext cx="552" cy="250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44" y="247"/>
                </a:cxn>
                <a:cxn ang="0">
                  <a:pos x="273" y="121"/>
                </a:cxn>
                <a:cxn ang="0">
                  <a:pos x="417" y="4"/>
                </a:cxn>
                <a:cxn ang="0">
                  <a:pos x="552" y="148"/>
                </a:cxn>
              </a:cxnLst>
              <a:rect l="0" t="0" r="r" b="b"/>
              <a:pathLst>
                <a:path w="552" h="250">
                  <a:moveTo>
                    <a:pt x="0" y="103"/>
                  </a:moveTo>
                  <a:cubicBezTo>
                    <a:pt x="48" y="175"/>
                    <a:pt x="99" y="244"/>
                    <a:pt x="144" y="247"/>
                  </a:cubicBezTo>
                  <a:cubicBezTo>
                    <a:pt x="189" y="250"/>
                    <a:pt x="228" y="161"/>
                    <a:pt x="273" y="121"/>
                  </a:cubicBezTo>
                  <a:cubicBezTo>
                    <a:pt x="318" y="81"/>
                    <a:pt x="371" y="0"/>
                    <a:pt x="417" y="4"/>
                  </a:cubicBezTo>
                  <a:cubicBezTo>
                    <a:pt x="463" y="8"/>
                    <a:pt x="524" y="118"/>
                    <a:pt x="55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8" name="Freeform 10"/>
            <p:cNvSpPr>
              <a:spLocks/>
            </p:cNvSpPr>
            <p:nvPr/>
          </p:nvSpPr>
          <p:spPr bwMode="auto">
            <a:xfrm>
              <a:off x="1908" y="3991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59" name="Freeform 11"/>
            <p:cNvSpPr>
              <a:spLocks/>
            </p:cNvSpPr>
            <p:nvPr/>
          </p:nvSpPr>
          <p:spPr bwMode="auto">
            <a:xfrm>
              <a:off x="2466" y="3991"/>
              <a:ext cx="582" cy="24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74" y="247"/>
                </a:cxn>
                <a:cxn ang="0">
                  <a:pos x="303" y="121"/>
                </a:cxn>
                <a:cxn ang="0">
                  <a:pos x="447" y="4"/>
                </a:cxn>
                <a:cxn ang="0">
                  <a:pos x="582" y="148"/>
                </a:cxn>
              </a:cxnLst>
              <a:rect l="0" t="0" r="r" b="b"/>
              <a:pathLst>
                <a:path w="582" h="248">
                  <a:moveTo>
                    <a:pt x="0" y="114"/>
                  </a:moveTo>
                  <a:cubicBezTo>
                    <a:pt x="29" y="138"/>
                    <a:pt x="124" y="246"/>
                    <a:pt x="174" y="247"/>
                  </a:cubicBezTo>
                  <a:cubicBezTo>
                    <a:pt x="224" y="248"/>
                    <a:pt x="258" y="161"/>
                    <a:pt x="303" y="121"/>
                  </a:cubicBezTo>
                  <a:cubicBezTo>
                    <a:pt x="348" y="81"/>
                    <a:pt x="401" y="0"/>
                    <a:pt x="447" y="4"/>
                  </a:cubicBezTo>
                  <a:cubicBezTo>
                    <a:pt x="493" y="8"/>
                    <a:pt x="554" y="118"/>
                    <a:pt x="58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60" name="Freeform 12"/>
            <p:cNvSpPr>
              <a:spLocks/>
            </p:cNvSpPr>
            <p:nvPr/>
          </p:nvSpPr>
          <p:spPr bwMode="auto">
            <a:xfrm>
              <a:off x="3012" y="3998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61" name="Freeform 13"/>
            <p:cNvSpPr>
              <a:spLocks/>
            </p:cNvSpPr>
            <p:nvPr/>
          </p:nvSpPr>
          <p:spPr bwMode="auto">
            <a:xfrm>
              <a:off x="3552" y="3984"/>
              <a:ext cx="552" cy="250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44" y="247"/>
                </a:cxn>
                <a:cxn ang="0">
                  <a:pos x="273" y="121"/>
                </a:cxn>
                <a:cxn ang="0">
                  <a:pos x="417" y="4"/>
                </a:cxn>
                <a:cxn ang="0">
                  <a:pos x="552" y="148"/>
                </a:cxn>
              </a:cxnLst>
              <a:rect l="0" t="0" r="r" b="b"/>
              <a:pathLst>
                <a:path w="552" h="250">
                  <a:moveTo>
                    <a:pt x="0" y="103"/>
                  </a:moveTo>
                  <a:cubicBezTo>
                    <a:pt x="48" y="175"/>
                    <a:pt x="99" y="244"/>
                    <a:pt x="144" y="247"/>
                  </a:cubicBezTo>
                  <a:cubicBezTo>
                    <a:pt x="189" y="250"/>
                    <a:pt x="228" y="161"/>
                    <a:pt x="273" y="121"/>
                  </a:cubicBezTo>
                  <a:cubicBezTo>
                    <a:pt x="318" y="81"/>
                    <a:pt x="371" y="0"/>
                    <a:pt x="417" y="4"/>
                  </a:cubicBezTo>
                  <a:cubicBezTo>
                    <a:pt x="463" y="8"/>
                    <a:pt x="524" y="118"/>
                    <a:pt x="55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62" name="Freeform 14"/>
            <p:cNvSpPr>
              <a:spLocks/>
            </p:cNvSpPr>
            <p:nvPr/>
          </p:nvSpPr>
          <p:spPr bwMode="auto">
            <a:xfrm>
              <a:off x="4068" y="3991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63" name="Freeform 15"/>
            <p:cNvSpPr>
              <a:spLocks/>
            </p:cNvSpPr>
            <p:nvPr/>
          </p:nvSpPr>
          <p:spPr bwMode="auto">
            <a:xfrm>
              <a:off x="4626" y="3991"/>
              <a:ext cx="582" cy="24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74" y="247"/>
                </a:cxn>
                <a:cxn ang="0">
                  <a:pos x="303" y="121"/>
                </a:cxn>
                <a:cxn ang="0">
                  <a:pos x="447" y="4"/>
                </a:cxn>
                <a:cxn ang="0">
                  <a:pos x="582" y="148"/>
                </a:cxn>
              </a:cxnLst>
              <a:rect l="0" t="0" r="r" b="b"/>
              <a:pathLst>
                <a:path w="582" h="248">
                  <a:moveTo>
                    <a:pt x="0" y="114"/>
                  </a:moveTo>
                  <a:cubicBezTo>
                    <a:pt x="29" y="138"/>
                    <a:pt x="124" y="246"/>
                    <a:pt x="174" y="247"/>
                  </a:cubicBezTo>
                  <a:cubicBezTo>
                    <a:pt x="224" y="248"/>
                    <a:pt x="258" y="161"/>
                    <a:pt x="303" y="121"/>
                  </a:cubicBezTo>
                  <a:cubicBezTo>
                    <a:pt x="348" y="81"/>
                    <a:pt x="401" y="0"/>
                    <a:pt x="447" y="4"/>
                  </a:cubicBezTo>
                  <a:cubicBezTo>
                    <a:pt x="493" y="8"/>
                    <a:pt x="554" y="118"/>
                    <a:pt x="582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3664" name="Freeform 16"/>
            <p:cNvSpPr>
              <a:spLocks/>
            </p:cNvSpPr>
            <p:nvPr/>
          </p:nvSpPr>
          <p:spPr bwMode="auto">
            <a:xfrm>
              <a:off x="5172" y="3998"/>
              <a:ext cx="588" cy="250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180" y="247"/>
                </a:cxn>
                <a:cxn ang="0">
                  <a:pos x="309" y="121"/>
                </a:cxn>
                <a:cxn ang="0">
                  <a:pos x="453" y="4"/>
                </a:cxn>
                <a:cxn ang="0">
                  <a:pos x="588" y="148"/>
                </a:cxn>
              </a:cxnLst>
              <a:rect l="0" t="0" r="r" b="b"/>
              <a:pathLst>
                <a:path w="588" h="250">
                  <a:moveTo>
                    <a:pt x="0" y="105"/>
                  </a:moveTo>
                  <a:cubicBezTo>
                    <a:pt x="32" y="129"/>
                    <a:pt x="129" y="244"/>
                    <a:pt x="180" y="247"/>
                  </a:cubicBezTo>
                  <a:cubicBezTo>
                    <a:pt x="231" y="250"/>
                    <a:pt x="264" y="161"/>
                    <a:pt x="309" y="121"/>
                  </a:cubicBezTo>
                  <a:cubicBezTo>
                    <a:pt x="354" y="81"/>
                    <a:pt x="407" y="0"/>
                    <a:pt x="453" y="4"/>
                  </a:cubicBezTo>
                  <a:cubicBezTo>
                    <a:pt x="499" y="8"/>
                    <a:pt x="560" y="118"/>
                    <a:pt x="588" y="148"/>
                  </a:cubicBezTo>
                </a:path>
              </a:pathLst>
            </a:cu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3"/>
          <p:cNvSpPr>
            <a:spLocks noGrp="1" noChangeArrowheads="1"/>
          </p:cNvSpPr>
          <p:nvPr>
            <p:ph idx="1"/>
          </p:nvPr>
        </p:nvSpPr>
        <p:spPr>
          <a:xfrm>
            <a:off x="133350" y="152400"/>
            <a:ext cx="4438650" cy="2286001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smtClean="0">
                <a:solidFill>
                  <a:srgbClr val="4D4D73"/>
                </a:solidFill>
              </a:rPr>
              <a:t>This </a:t>
            </a:r>
            <a:r>
              <a:rPr lang="en-US" dirty="0">
                <a:solidFill>
                  <a:srgbClr val="4D4D73"/>
                </a:solidFill>
              </a:rPr>
              <a:t>charge moving up and down creates a </a:t>
            </a:r>
            <a:r>
              <a:rPr lang="en-US" b="1" dirty="0">
                <a:solidFill>
                  <a:srgbClr val="800000"/>
                </a:solidFill>
              </a:rPr>
              <a:t>wave in the electric field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4D4D73"/>
                </a:solidFill>
              </a:rPr>
              <a:t>that </a:t>
            </a:r>
            <a:r>
              <a:rPr lang="en-US" dirty="0" smtClean="0">
                <a:solidFill>
                  <a:srgbClr val="4D4D73"/>
                </a:solidFill>
              </a:rPr>
              <a:t>moves at 300,000 </a:t>
            </a:r>
            <a:r>
              <a:rPr lang="en-US" dirty="0">
                <a:solidFill>
                  <a:srgbClr val="4D4D73"/>
                </a:solidFill>
              </a:rPr>
              <a:t>km/</a:t>
            </a:r>
            <a:r>
              <a:rPr lang="en-US" dirty="0" err="1" smtClean="0">
                <a:solidFill>
                  <a:srgbClr val="4D4D73"/>
                </a:solidFill>
              </a:rPr>
              <a:t>s</a:t>
            </a:r>
            <a:r>
              <a:rPr lang="en-US" dirty="0" smtClean="0">
                <a:solidFill>
                  <a:srgbClr val="4D4D73"/>
                </a:solidFill>
              </a:rPr>
              <a:t>.</a:t>
            </a:r>
            <a:endParaRPr lang="en-US" dirty="0">
              <a:solidFill>
                <a:srgbClr val="4D4D73"/>
              </a:solidFill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33350" y="2438401"/>
            <a:ext cx="4391025" cy="35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wave in the electric field is what we call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the speed at which it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travels is called the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speed of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5367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r>
              <a:rPr lang="en-US" sz="3200" kern="0" dirty="0" smtClean="0">
                <a:solidFill>
                  <a:srgbClr val="75367A"/>
                </a:solidFill>
              </a:rPr>
              <a:t>We always use the letter </a:t>
            </a:r>
            <a:r>
              <a:rPr lang="en-US" sz="3200" i="1" kern="0" dirty="0" err="1" smtClean="0">
                <a:solidFill>
                  <a:srgbClr val="75367A"/>
                </a:solidFill>
              </a:rPr>
              <a:t>c</a:t>
            </a:r>
            <a:r>
              <a:rPr lang="en-US" sz="3200" kern="0" dirty="0" smtClean="0">
                <a:solidFill>
                  <a:srgbClr val="75367A"/>
                </a:solidFill>
              </a:rPr>
              <a:t> for the speed of light.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75367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speed.lim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0" y="0"/>
            <a:ext cx="4559300" cy="6108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51066" y="6018220"/>
            <a:ext cx="78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r>
              <a:rPr lang="en-US" dirty="0" smtClean="0"/>
              <a:t>=</a:t>
            </a:r>
            <a:r>
              <a:rPr lang="en-US" i="1" dirty="0" smtClean="0"/>
              <a:t>m</a:t>
            </a:r>
            <a:r>
              <a:rPr lang="en-US" i="1" dirty="0" smtClean="0">
                <a:solidFill>
                  <a:srgbClr val="FF0000"/>
                </a:solidFill>
              </a:rPr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813953" y="6363256"/>
            <a:ext cx="145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speed of light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3695700" y="6324601"/>
            <a:ext cx="191972" cy="1862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This is not quite the whole story.  A changing electric field turns out to produce a magnetic field, so the wave is really a wave in both the electric field and magnetic field.   But it is the electric field that we see:  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5" descr="02_07Figure"/>
          <p:cNvPicPr>
            <a:picLocks noChangeAspect="1" noChangeArrowheads="1"/>
          </p:cNvPicPr>
          <p:nvPr/>
        </p:nvPicPr>
        <p:blipFill>
          <a:blip r:embed="rId2"/>
          <a:srcRect b="2702"/>
          <a:stretch>
            <a:fillRect/>
          </a:stretch>
        </p:blipFill>
        <p:spPr bwMode="auto">
          <a:xfrm>
            <a:off x="1111250" y="2057400"/>
            <a:ext cx="691832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4267200"/>
            <a:ext cx="83820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127750"/>
            <a:ext cx="850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 light is also called </a:t>
            </a:r>
            <a:r>
              <a:rPr lang="en-US" sz="3200" b="1" dirty="0" smtClean="0"/>
              <a:t>electromagnetic radiation</a:t>
            </a:r>
            <a:endParaRPr lang="en-US" sz="32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_03Figure"/>
          <p:cNvPicPr>
            <a:picLocks noChangeAspect="1" noChangeArrowheads="1"/>
          </p:cNvPicPr>
          <p:nvPr/>
        </p:nvPicPr>
        <p:blipFill>
          <a:blip r:embed="rId2"/>
          <a:srcRect b="5286"/>
          <a:stretch>
            <a:fillRect/>
          </a:stretch>
        </p:blipFill>
        <p:spPr bwMode="auto">
          <a:xfrm>
            <a:off x="457200" y="3941234"/>
            <a:ext cx="85486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46200" y="3294903"/>
            <a:ext cx="252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4D264D"/>
                </a:solidFill>
                <a:latin typeface="Symbol" pitchFamily="18" charset="2"/>
              </a:rPr>
              <a:t>l - </a:t>
            </a:r>
            <a:r>
              <a:rPr lang="en-US" sz="3600" b="1" dirty="0" smtClean="0">
                <a:solidFill>
                  <a:srgbClr val="4D264D"/>
                </a:solidFill>
              </a:rPr>
              <a:t>Lambda</a:t>
            </a:r>
            <a:r>
              <a:rPr lang="en-US" sz="3600" b="1" dirty="0" smtClean="0">
                <a:solidFill>
                  <a:srgbClr val="4D264D"/>
                </a:solidFill>
                <a:latin typeface="Symbol" pitchFamily="18" charset="2"/>
              </a:rPr>
              <a:t> </a:t>
            </a:r>
            <a:endParaRPr lang="en-US" sz="3600" b="1" dirty="0">
              <a:solidFill>
                <a:srgbClr val="4D264D"/>
              </a:solidFill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0"/>
            <a:ext cx="8001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D264D"/>
                </a:solidFill>
              </a:rPr>
              <a:t>So </a:t>
            </a:r>
            <a:r>
              <a:rPr lang="en-US" sz="2800" dirty="0">
                <a:solidFill>
                  <a:srgbClr val="4D264D"/>
                </a:solidFill>
              </a:rPr>
              <a:t>l</a:t>
            </a:r>
            <a:r>
              <a:rPr lang="en-US" sz="2800" dirty="0" smtClean="0">
                <a:solidFill>
                  <a:srgbClr val="4D264D"/>
                </a:solidFill>
              </a:rPr>
              <a:t>ight is a wave. There are two important characteristics about waves:</a:t>
            </a:r>
          </a:p>
          <a:p>
            <a:endParaRPr lang="en-US" sz="2800" dirty="0">
              <a:solidFill>
                <a:srgbClr val="4D264D"/>
              </a:solidFill>
            </a:endParaRPr>
          </a:p>
          <a:p>
            <a:r>
              <a:rPr lang="en-US" sz="2800" b="1" dirty="0" smtClean="0">
                <a:solidFill>
                  <a:srgbClr val="4D264D"/>
                </a:solidFill>
              </a:rPr>
              <a:t>Frequency </a:t>
            </a:r>
            <a:r>
              <a:rPr lang="en-US" sz="2800" dirty="0" smtClean="0">
                <a:solidFill>
                  <a:srgbClr val="4D264D"/>
                </a:solidFill>
              </a:rPr>
              <a:t>– number of waves that pass a point per second – units of Hertz or Hz</a:t>
            </a:r>
          </a:p>
          <a:p>
            <a:endParaRPr lang="en-US" sz="2800" dirty="0">
              <a:solidFill>
                <a:srgbClr val="4D264D"/>
              </a:solidFill>
            </a:endParaRPr>
          </a:p>
          <a:p>
            <a:r>
              <a:rPr lang="en-US" sz="2800" b="1" dirty="0" smtClean="0">
                <a:solidFill>
                  <a:srgbClr val="4D264D"/>
                </a:solidFill>
              </a:rPr>
              <a:t>Wavelength </a:t>
            </a:r>
            <a:r>
              <a:rPr lang="en-US" sz="2800" dirty="0" smtClean="0">
                <a:solidFill>
                  <a:srgbClr val="4D264D"/>
                </a:solidFill>
              </a:rPr>
              <a:t>– distance between wave crests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3200" y="3048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D264D"/>
                </a:solidFill>
              </a:rPr>
              <a:t>All electromagnetic radiation (light) is defined by its wavelength (or frequency).</a:t>
            </a:r>
            <a:br>
              <a:rPr lang="en-US" sz="3200" dirty="0" smtClean="0">
                <a:solidFill>
                  <a:srgbClr val="4D264D"/>
                </a:solidFill>
              </a:rPr>
            </a:br>
            <a:endParaRPr lang="en-US" sz="3200" dirty="0" smtClean="0">
              <a:solidFill>
                <a:srgbClr val="4D264D"/>
              </a:solidFill>
            </a:endParaRPr>
          </a:p>
          <a:p>
            <a:r>
              <a:rPr lang="en-US" sz="3200" dirty="0" smtClean="0">
                <a:solidFill>
                  <a:srgbClr val="4D264D"/>
                </a:solidFill>
              </a:rPr>
              <a:t>For visible light the longest wavelength is red and the shortest is violet. </a:t>
            </a:r>
          </a:p>
          <a:p>
            <a:r>
              <a:rPr lang="en-US" sz="3200" dirty="0" smtClean="0">
                <a:solidFill>
                  <a:srgbClr val="4D264D"/>
                </a:solidFill>
              </a:rPr>
              <a:t>A prism can break up light into its colors, which are defined by wavelength – discovered by Newton.    </a:t>
            </a:r>
            <a:endParaRPr lang="en-US" sz="3200" dirty="0">
              <a:solidFill>
                <a:srgbClr val="4D264D"/>
              </a:solidFill>
            </a:endParaRPr>
          </a:p>
        </p:txBody>
      </p:sp>
      <p:pic>
        <p:nvPicPr>
          <p:cNvPr id="3" name="Picture 3" descr="D:\ART\CH05\F05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92538"/>
            <a:ext cx="9144000" cy="306546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78931"/>
            <a:ext cx="9144000" cy="2971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15000"/>
              </a:spcBef>
              <a:buClr>
                <a:schemeClr val="bg1"/>
              </a:buClr>
            </a:pPr>
            <a:r>
              <a:rPr lang="en-US" dirty="0" smtClean="0">
                <a:solidFill>
                  <a:srgbClr val="4D264D"/>
                </a:solidFill>
              </a:rPr>
              <a:t>But visible </a:t>
            </a:r>
            <a:r>
              <a:rPr lang="en-US" dirty="0">
                <a:solidFill>
                  <a:srgbClr val="4D264D"/>
                </a:solidFill>
              </a:rPr>
              <a:t>light </a:t>
            </a:r>
            <a:r>
              <a:rPr lang="en-US" dirty="0" smtClean="0">
                <a:solidFill>
                  <a:srgbClr val="4D264D"/>
                </a:solidFill>
              </a:rPr>
              <a:t>is only a </a:t>
            </a:r>
            <a:r>
              <a:rPr lang="en-US" dirty="0">
                <a:solidFill>
                  <a:srgbClr val="4D264D"/>
                </a:solidFill>
              </a:rPr>
              <a:t>narrow part of the full spectrum of </a:t>
            </a:r>
            <a:r>
              <a:rPr lang="en-US" dirty="0" smtClean="0">
                <a:solidFill>
                  <a:srgbClr val="4D264D"/>
                </a:solidFill>
              </a:rPr>
              <a:t>electromagnetic radiation.</a:t>
            </a:r>
            <a:br>
              <a:rPr lang="en-US" dirty="0" smtClean="0">
                <a:solidFill>
                  <a:srgbClr val="4D264D"/>
                </a:solidFill>
              </a:rPr>
            </a:br>
            <a:r>
              <a:rPr lang="en-US" dirty="0" smtClean="0">
                <a:solidFill>
                  <a:srgbClr val="4D264D"/>
                </a:solidFill>
              </a:rPr>
              <a:t/>
            </a:r>
            <a:br>
              <a:rPr lang="en-US" dirty="0" smtClean="0">
                <a:solidFill>
                  <a:srgbClr val="4D264D"/>
                </a:solidFill>
              </a:rPr>
            </a:br>
            <a:r>
              <a:rPr lang="en-US" dirty="0" smtClean="0">
                <a:solidFill>
                  <a:srgbClr val="4D264D"/>
                </a:solidFill>
              </a:rPr>
              <a:t>Visible wavelengths have wavelengths between </a:t>
            </a:r>
            <a:br>
              <a:rPr lang="en-US" dirty="0" smtClean="0">
                <a:solidFill>
                  <a:srgbClr val="4D264D"/>
                </a:solidFill>
              </a:rPr>
            </a:br>
            <a:r>
              <a:rPr lang="en-US" dirty="0" smtClean="0">
                <a:solidFill>
                  <a:srgbClr val="4D264D"/>
                </a:solidFill>
              </a:rPr>
              <a:t>400 nm (violet)  and 700 nm (red) </a:t>
            </a:r>
            <a:br>
              <a:rPr lang="en-US" dirty="0" smtClean="0">
                <a:solidFill>
                  <a:srgbClr val="4D264D"/>
                </a:solidFill>
              </a:rPr>
            </a:br>
            <a:r>
              <a:rPr lang="en-US" dirty="0" smtClean="0">
                <a:solidFill>
                  <a:srgbClr val="4D264D"/>
                </a:solidFill>
              </a:rPr>
              <a:t>1 nm = 1 nanometer =  10</a:t>
            </a:r>
            <a:r>
              <a:rPr lang="en-US" baseline="30000" dirty="0" smtClean="0">
                <a:solidFill>
                  <a:srgbClr val="4D264D"/>
                </a:solidFill>
              </a:rPr>
              <a:t>-9 </a:t>
            </a:r>
            <a:r>
              <a:rPr lang="en-US" dirty="0" smtClean="0">
                <a:solidFill>
                  <a:srgbClr val="4D264D"/>
                </a:solidFill>
              </a:rPr>
              <a:t>m.  </a:t>
            </a:r>
          </a:p>
          <a:p>
            <a:pPr>
              <a:lnSpc>
                <a:spcPct val="80000"/>
              </a:lnSpc>
              <a:spcBef>
                <a:spcPct val="15000"/>
              </a:spcBef>
              <a:buClr>
                <a:schemeClr val="bg1"/>
              </a:buClr>
            </a:pPr>
            <a:r>
              <a:rPr lang="en-US" dirty="0" smtClean="0">
                <a:solidFill>
                  <a:srgbClr val="4D264D"/>
                </a:solidFill>
              </a:rPr>
              <a:t>There is stuff at longer and shorter wavelengths.</a:t>
            </a:r>
            <a:endParaRPr lang="en-US" dirty="0">
              <a:solidFill>
                <a:srgbClr val="4D264D"/>
              </a:solidFill>
            </a:endParaRP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4D264D"/>
                </a:solidFill>
              </a:rPr>
              <a:t>The </a:t>
            </a:r>
            <a:r>
              <a:rPr lang="en-US" sz="4000" dirty="0" smtClean="0">
                <a:solidFill>
                  <a:srgbClr val="4D264D"/>
                </a:solidFill>
              </a:rPr>
              <a:t>complete spectrum </a:t>
            </a:r>
            <a:r>
              <a:rPr lang="en-US" sz="4000" dirty="0">
                <a:solidFill>
                  <a:srgbClr val="4D264D"/>
                </a:solidFill>
              </a:rPr>
              <a:t>of light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6096000" y="41148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</a:t>
            </a:r>
            <a:endParaRPr lang="en-US" sz="2400"/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6934200" y="4114800"/>
            <a:ext cx="260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)</a:t>
            </a:r>
            <a:endParaRPr lang="en-US" sz="2400"/>
          </a:p>
        </p:txBody>
      </p:sp>
      <p:pic>
        <p:nvPicPr>
          <p:cNvPr id="116748" name="Picture 12" descr=" 0502a.jpg                                                      0002EB4DCasper                         BA5763D6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798"/>
            <a:ext cx="9140825" cy="3098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8000" y="5877467"/>
            <a:ext cx="71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94550" y="6087533"/>
            <a:ext cx="1370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461000" y="6090708"/>
            <a:ext cx="1017002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875861" y="3746461"/>
            <a:ext cx="8548687" cy="2730500"/>
            <a:chOff x="-6019800" y="3746461"/>
            <a:chExt cx="8548687" cy="2730500"/>
          </a:xfrm>
        </p:grpSpPr>
        <p:pic>
          <p:nvPicPr>
            <p:cNvPr id="3" name="Picture 2" descr="02_03Figure"/>
            <p:cNvPicPr>
              <a:picLocks noChangeAspect="1" noChangeArrowheads="1"/>
            </p:cNvPicPr>
            <p:nvPr/>
          </p:nvPicPr>
          <p:blipFill>
            <a:blip r:embed="rId2"/>
            <a:srcRect b="5286"/>
            <a:stretch>
              <a:fillRect/>
            </a:stretch>
          </p:blipFill>
          <p:spPr bwMode="auto">
            <a:xfrm>
              <a:off x="-6019800" y="3746461"/>
              <a:ext cx="8548687" cy="273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6898" name="Picture 2" descr="C:\Documents and Settings\friedman\My Documents\103\classnotes\stick_figur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422" y="4375125"/>
              <a:ext cx="425178" cy="847725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457200" y="220142"/>
            <a:ext cx="8001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D264D"/>
                </a:solidFill>
              </a:rPr>
              <a:t>What is the relation between frequency and wavelength?  </a:t>
            </a:r>
            <a:r>
              <a:rPr lang="en-US" sz="2400" dirty="0" smtClean="0">
                <a:solidFill>
                  <a:srgbClr val="4D264D"/>
                </a:solidFill>
              </a:rPr>
              <a:t/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/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>This is a distance = speed </a:t>
            </a:r>
            <a:r>
              <a:rPr lang="en-US" sz="2400" dirty="0" smtClean="0">
                <a:solidFill>
                  <a:srgbClr val="4D264D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400" dirty="0" smtClean="0">
                <a:solidFill>
                  <a:srgbClr val="4D264D"/>
                </a:solidFill>
              </a:rPr>
              <a:t> time problem.  </a:t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>Look again at a wave moving by you, with one crest passing you each second, for a slow frequency of 1 crest per second or 1 Hz.  </a:t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>In the second between crests the first crest has moved away at the speed of light.</a:t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/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>                  </a:t>
            </a:r>
            <a:br>
              <a:rPr lang="en-US" sz="2400" dirty="0" smtClean="0">
                <a:solidFill>
                  <a:srgbClr val="4D264D"/>
                </a:solidFill>
              </a:rPr>
            </a:br>
            <a:r>
              <a:rPr lang="en-US" sz="2400" dirty="0" smtClean="0">
                <a:solidFill>
                  <a:srgbClr val="4D264D"/>
                </a:solidFill>
              </a:rPr>
              <a:t>                     Here is the first crest passing you.</a:t>
            </a:r>
            <a:endParaRPr lang="en-US" sz="2400" dirty="0">
              <a:solidFill>
                <a:srgbClr val="4D26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09600" y="53876"/>
            <a:ext cx="787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D264D"/>
                </a:solidFill>
              </a:rPr>
              <a:t>The second crest is now passing you.  The first crest has moved one second at the speed of light, so it is 300,000 km away from the second crest</a:t>
            </a:r>
          </a:p>
          <a:p>
            <a:endParaRPr lang="en-US" sz="2400" dirty="0" smtClean="0">
              <a:solidFill>
                <a:srgbClr val="4D264D"/>
              </a:solidFill>
            </a:endParaRPr>
          </a:p>
          <a:p>
            <a:r>
              <a:rPr lang="en-US" sz="2400" dirty="0" smtClean="0">
                <a:solidFill>
                  <a:srgbClr val="4D264D"/>
                </a:solidFill>
              </a:rPr>
              <a:t>This means that the distance between crests is 300,000 km. This is the </a:t>
            </a:r>
            <a:r>
              <a:rPr lang="en-US" sz="2400" b="1" dirty="0" smtClean="0">
                <a:solidFill>
                  <a:srgbClr val="4D264D"/>
                </a:solidFill>
              </a:rPr>
              <a:t>wavelength</a:t>
            </a:r>
            <a:r>
              <a:rPr lang="en-US" sz="2400" dirty="0" smtClean="0">
                <a:solidFill>
                  <a:srgbClr val="4D264D"/>
                </a:solidFill>
              </a:rPr>
              <a:t> of the wave.</a:t>
            </a:r>
            <a:endParaRPr lang="en-US" sz="2400" dirty="0">
              <a:solidFill>
                <a:srgbClr val="4D264D"/>
              </a:solidFill>
            </a:endParaRPr>
          </a:p>
        </p:txBody>
      </p:sp>
      <p:pic>
        <p:nvPicPr>
          <p:cNvPr id="3" name="Picture 2" descr="02_03Figure"/>
          <p:cNvPicPr>
            <a:picLocks noChangeAspect="1" noChangeArrowheads="1"/>
          </p:cNvPicPr>
          <p:nvPr/>
        </p:nvPicPr>
        <p:blipFill>
          <a:blip r:embed="rId2"/>
          <a:srcRect b="5286"/>
          <a:stretch>
            <a:fillRect/>
          </a:stretch>
        </p:blipFill>
        <p:spPr bwMode="auto">
          <a:xfrm>
            <a:off x="-3214687" y="3810000"/>
            <a:ext cx="854868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898" name="Picture 2" descr="C:\Documents and Settings\friedman\My Documents\103\classnotes\stick_fig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23" y="4419118"/>
            <a:ext cx="425178" cy="84772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 bwMode="auto">
          <a:xfrm rot="5400000">
            <a:off x="-245417" y="3399480"/>
            <a:ext cx="1481435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2362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D264D"/>
                </a:solidFill>
              </a:rPr>
              <a:t>2</a:t>
            </a:r>
            <a:r>
              <a:rPr lang="en-US" sz="2400" baseline="30000" dirty="0" smtClean="0">
                <a:solidFill>
                  <a:srgbClr val="4D264D"/>
                </a:solidFill>
              </a:rPr>
              <a:t>nd</a:t>
            </a:r>
            <a:r>
              <a:rPr lang="en-US" sz="2400" dirty="0" smtClean="0">
                <a:solidFill>
                  <a:srgbClr val="4D264D"/>
                </a:solidFill>
              </a:rPr>
              <a:t> crest</a:t>
            </a:r>
            <a:endParaRPr lang="en-US" sz="2400" dirty="0">
              <a:solidFill>
                <a:srgbClr val="4D264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282386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D264D"/>
                </a:solidFill>
              </a:rPr>
              <a:t>1</a:t>
            </a:r>
            <a:r>
              <a:rPr lang="en-US" sz="2400" baseline="30000" dirty="0" smtClean="0">
                <a:solidFill>
                  <a:srgbClr val="4D264D"/>
                </a:solidFill>
              </a:rPr>
              <a:t>st</a:t>
            </a:r>
            <a:r>
              <a:rPr lang="en-US" sz="2400" dirty="0" smtClean="0">
                <a:solidFill>
                  <a:srgbClr val="4D264D"/>
                </a:solidFill>
              </a:rPr>
              <a:t>  crest</a:t>
            </a:r>
            <a:endParaRPr lang="en-US" sz="2400" dirty="0">
              <a:solidFill>
                <a:srgbClr val="4D264D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>
            <a:off x="3200400" y="3280832"/>
            <a:ext cx="990600" cy="990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066800" y="3810000"/>
            <a:ext cx="141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300,000 km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787400" y="5376333"/>
            <a:ext cx="1168400" cy="728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41867" y="304800"/>
            <a:ext cx="79248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D264D"/>
                </a:solidFill>
              </a:rPr>
              <a:t>This is a </a:t>
            </a:r>
            <a:r>
              <a:rPr lang="en-US" sz="2800" i="1" dirty="0" smtClean="0">
                <a:solidFill>
                  <a:srgbClr val="4D264D"/>
                </a:solidFill>
              </a:rPr>
              <a:t>very</a:t>
            </a:r>
            <a:r>
              <a:rPr lang="en-US" sz="2800" dirty="0" smtClean="0">
                <a:solidFill>
                  <a:srgbClr val="4D264D"/>
                </a:solidFill>
              </a:rPr>
              <a:t> long radio wave with wavelength </a:t>
            </a:r>
          </a:p>
          <a:p>
            <a:r>
              <a:rPr lang="en-US" sz="2800" dirty="0" err="1" smtClean="0">
                <a:solidFill>
                  <a:srgbClr val="4D264D"/>
                </a:solidFill>
                <a:latin typeface="Symbol" pitchFamily="18" charset="2"/>
              </a:rPr>
              <a:t>l</a:t>
            </a:r>
            <a:r>
              <a:rPr lang="en-US" sz="2800" dirty="0" smtClean="0">
                <a:solidFill>
                  <a:srgbClr val="4D264D"/>
                </a:solidFill>
              </a:rPr>
              <a:t> = 300,000 km, nearly the distance to the Moon.</a:t>
            </a:r>
            <a:br>
              <a:rPr lang="en-US" sz="2800" dirty="0" smtClean="0">
                <a:solidFill>
                  <a:srgbClr val="4D264D"/>
                </a:solidFill>
              </a:rPr>
            </a:br>
            <a:r>
              <a:rPr lang="en-US" sz="2800" dirty="0" smtClean="0">
                <a:solidFill>
                  <a:srgbClr val="4D264D"/>
                </a:solidFill>
              </a:rPr>
              <a:t/>
            </a:r>
            <a:br>
              <a:rPr lang="en-US" sz="2800" dirty="0" smtClean="0">
                <a:solidFill>
                  <a:srgbClr val="4D264D"/>
                </a:solidFill>
              </a:rPr>
            </a:br>
            <a:endParaRPr lang="en-US" sz="2800" dirty="0" smtClean="0">
              <a:solidFill>
                <a:srgbClr val="4D264D"/>
              </a:solidFill>
            </a:endParaRPr>
          </a:p>
          <a:p>
            <a:r>
              <a:rPr lang="en-US" sz="2800" dirty="0" smtClean="0">
                <a:solidFill>
                  <a:srgbClr val="4D264D"/>
                </a:solidFill>
              </a:rPr>
              <a:t>Now suppose that in 1 second, 100 crests pass you  </a:t>
            </a:r>
          </a:p>
          <a:p>
            <a:r>
              <a:rPr lang="en-US" sz="2800" dirty="0" smtClean="0">
                <a:solidFill>
                  <a:srgbClr val="4D264D"/>
                </a:solidFill>
              </a:rPr>
              <a:t>(frequency </a:t>
            </a:r>
            <a:r>
              <a:rPr lang="en-US" sz="2800" dirty="0" err="1" smtClean="0">
                <a:solidFill>
                  <a:srgbClr val="4D264D"/>
                </a:solidFill>
              </a:rPr>
              <a:t>f</a:t>
            </a:r>
            <a:r>
              <a:rPr lang="en-US" sz="2800" dirty="0" smtClean="0">
                <a:solidFill>
                  <a:srgbClr val="4D264D"/>
                </a:solidFill>
              </a:rPr>
              <a:t> = 100 Hz).</a:t>
            </a:r>
          </a:p>
          <a:p>
            <a:r>
              <a:rPr lang="en-US" sz="2800" dirty="0" smtClean="0">
                <a:solidFill>
                  <a:srgbClr val="4D264D"/>
                </a:solidFill>
              </a:rPr>
              <a:t>  </a:t>
            </a:r>
            <a:br>
              <a:rPr lang="en-US" sz="2800" dirty="0" smtClean="0">
                <a:solidFill>
                  <a:srgbClr val="4D264D"/>
                </a:solidFill>
              </a:rPr>
            </a:br>
            <a:r>
              <a:rPr lang="en-US" sz="2800" dirty="0" smtClean="0">
                <a:solidFill>
                  <a:srgbClr val="4D264D"/>
                </a:solidFill>
              </a:rPr>
              <a:t>Then the time between crests is 1/100 s and the wavelength is </a:t>
            </a:r>
            <a:br>
              <a:rPr lang="en-US" sz="2800" dirty="0" smtClean="0">
                <a:solidFill>
                  <a:srgbClr val="4D264D"/>
                </a:solidFill>
              </a:rPr>
            </a:br>
            <a:r>
              <a:rPr lang="en-US" sz="2800" dirty="0" smtClean="0">
                <a:solidFill>
                  <a:srgbClr val="4D264D"/>
                </a:solidFill>
                <a:latin typeface="Symbol" pitchFamily="18" charset="2"/>
              </a:rPr>
              <a:t> l</a:t>
            </a:r>
            <a:r>
              <a:rPr lang="en-US" sz="2800" dirty="0" smtClean="0">
                <a:solidFill>
                  <a:srgbClr val="4D264D"/>
                </a:solidFill>
              </a:rPr>
              <a:t> = 300,000 km/s </a:t>
            </a:r>
            <a:r>
              <a:rPr lang="en-US" sz="2800" dirty="0" smtClean="0">
                <a:solidFill>
                  <a:srgbClr val="4D264D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2800" dirty="0" smtClean="0">
                <a:solidFill>
                  <a:srgbClr val="4D264D"/>
                </a:solidFill>
                <a:cs typeface="Arial" pitchFamily="34" charset="0"/>
              </a:rPr>
              <a:t>1/100  s = 3,000 km</a:t>
            </a:r>
            <a:r>
              <a:rPr lang="en-US" sz="2800" dirty="0" smtClean="0">
                <a:solidFill>
                  <a:srgbClr val="4D264D"/>
                </a:solidFill>
                <a:latin typeface="Arial" pitchFamily="34" charset="0"/>
                <a:cs typeface="Arial" pitchFamily="34" charset="0"/>
              </a:rPr>
              <a:t>.  </a:t>
            </a:r>
            <a:br>
              <a:rPr lang="en-US" sz="2800" dirty="0" smtClean="0">
                <a:solidFill>
                  <a:srgbClr val="4D264D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</a:br>
            <a:r>
              <a:rPr lang="en-US" sz="2800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>higher frequency </a:t>
            </a:r>
            <a:r>
              <a:rPr lang="en-US" sz="2800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>(faster, more energetic electron) gives a </a:t>
            </a:r>
            <a:r>
              <a:rPr lang="en-US" sz="2800" b="1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>shorter wavelength</a:t>
            </a:r>
            <a:r>
              <a:rPr lang="en-US" sz="2800" dirty="0" smtClean="0">
                <a:solidFill>
                  <a:srgbClr val="4D264D"/>
                </a:solidFill>
                <a:latin typeface="+mj-lt"/>
                <a:cs typeface="Arial" pitchFamily="34" charset="0"/>
              </a:rPr>
              <a:t>.  </a:t>
            </a:r>
            <a:endParaRPr lang="en-US" sz="2800" dirty="0">
              <a:solidFill>
                <a:srgbClr val="4D26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7200" y="-157008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D264D"/>
                </a:solidFill>
              </a:rPr>
              <a:t/>
            </a:r>
            <a:br>
              <a:rPr lang="en-US" sz="2800" dirty="0" smtClean="0">
                <a:solidFill>
                  <a:srgbClr val="4D264D"/>
                </a:solidFill>
              </a:rPr>
            </a:br>
            <a:r>
              <a:rPr lang="en-US" sz="2800" dirty="0" smtClean="0">
                <a:solidFill>
                  <a:srgbClr val="4D264D"/>
                </a:solidFill>
              </a:rPr>
              <a:t>In general, for a frequency of  f  crests per second, you can see that the time between crests is T = 1/f .    The distance between crests is then given by </a:t>
            </a:r>
          </a:p>
          <a:p>
            <a:r>
              <a:rPr lang="en-US" sz="2800" dirty="0" smtClean="0">
                <a:solidFill>
                  <a:srgbClr val="4D264D"/>
                </a:solidFill>
              </a:rPr>
              <a:t>distance = speed x time: i.e. </a:t>
            </a:r>
            <a:r>
              <a:rPr lang="en-US" sz="2800" dirty="0" smtClean="0">
                <a:solidFill>
                  <a:srgbClr val="4D264D"/>
                </a:solidFill>
                <a:latin typeface="Symbol" pitchFamily="18" charset="2"/>
              </a:rPr>
              <a:t> l </a:t>
            </a:r>
            <a:r>
              <a:rPr lang="en-US" sz="2800" dirty="0" smtClean="0">
                <a:solidFill>
                  <a:srgbClr val="4D264D"/>
                </a:solidFill>
              </a:rPr>
              <a:t>= c T or 			</a:t>
            </a:r>
            <a:endParaRPr lang="en-US" sz="2800" dirty="0">
              <a:solidFill>
                <a:srgbClr val="4D264D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19400" y="3175002"/>
            <a:ext cx="1828800" cy="13716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4D264D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99" y="2343242"/>
            <a:ext cx="2142067" cy="166352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748" y="5145088"/>
            <a:ext cx="1672696" cy="1174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101267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D264D"/>
                </a:solidFill>
              </a:rPr>
              <a:t>We can also reverse the relation to solve for the frequency</a:t>
            </a:r>
            <a:endParaRPr lang="en-US" sz="2800" dirty="0">
              <a:solidFill>
                <a:srgbClr val="4D26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623"/>
            <a:ext cx="8229600" cy="799089"/>
          </a:xfrm>
        </p:spPr>
        <p:txBody>
          <a:bodyPr>
            <a:normAutofit/>
          </a:bodyPr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983" y="831276"/>
            <a:ext cx="3845726" cy="29787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January 21, 2014:  As clouds close in during a practical astronomy class, students at University College London spot a new star in </a:t>
            </a:r>
            <a:r>
              <a:rPr lang="en-US" dirty="0" smtClean="0"/>
              <a:t>the galaxy M82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5" y="854366"/>
            <a:ext cx="4585919" cy="5772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871" y="3591555"/>
            <a:ext cx="2752304" cy="29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99635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7" y="6278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 following waves has the </a:t>
            </a:r>
            <a:r>
              <a:rPr lang="en-US" b="1" dirty="0" smtClean="0"/>
              <a:t>highest frequency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21" name="Group 12"/>
          <p:cNvGrpSpPr/>
          <p:nvPr/>
        </p:nvGrpSpPr>
        <p:grpSpPr>
          <a:xfrm>
            <a:off x="401540" y="2078037"/>
            <a:ext cx="6247058" cy="913688"/>
            <a:chOff x="1402002" y="1417638"/>
            <a:chExt cx="6247058" cy="91368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2002" y="1417638"/>
              <a:ext cx="1220575" cy="91368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989411" y="1527360"/>
              <a:ext cx="46596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 radio wave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=21 cm</a:t>
              </a:r>
              <a:endParaRPr lang="en-US" sz="3200" dirty="0"/>
            </a:p>
          </p:txBody>
        </p:sp>
      </p:grpSp>
      <p:grpSp>
        <p:nvGrpSpPr>
          <p:cNvPr id="44" name="Group 13"/>
          <p:cNvGrpSpPr/>
          <p:nvPr/>
        </p:nvGrpSpPr>
        <p:grpSpPr>
          <a:xfrm>
            <a:off x="401540" y="3118074"/>
            <a:ext cx="1773483" cy="910360"/>
            <a:chOff x="1400594" y="2750327"/>
            <a:chExt cx="1773483" cy="91036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594" y="2750327"/>
              <a:ext cx="1221983" cy="91036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989411" y="2902682"/>
              <a:ext cx="184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dirty="0"/>
            </a:p>
          </p:txBody>
        </p:sp>
      </p:grpSp>
      <p:grpSp>
        <p:nvGrpSpPr>
          <p:cNvPr id="47" name="Group 14"/>
          <p:cNvGrpSpPr/>
          <p:nvPr/>
        </p:nvGrpSpPr>
        <p:grpSpPr>
          <a:xfrm>
            <a:off x="401540" y="4166037"/>
            <a:ext cx="6926978" cy="905906"/>
            <a:chOff x="1397146" y="4082468"/>
            <a:chExt cx="6926978" cy="90590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7146" y="4082468"/>
              <a:ext cx="1225431" cy="90590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989411" y="4197384"/>
              <a:ext cx="53347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Visible red light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=700 nm</a:t>
              </a:r>
            </a:p>
          </p:txBody>
        </p:sp>
      </p:grpSp>
      <p:grpSp>
        <p:nvGrpSpPr>
          <p:cNvPr id="50" name="Group 15"/>
          <p:cNvGrpSpPr/>
          <p:nvPr/>
        </p:nvGrpSpPr>
        <p:grpSpPr>
          <a:xfrm>
            <a:off x="401540" y="5247557"/>
            <a:ext cx="7042080" cy="907517"/>
            <a:chOff x="1402002" y="5411701"/>
            <a:chExt cx="7042080" cy="90751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2002" y="5411701"/>
              <a:ext cx="1220575" cy="907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989411" y="5545193"/>
              <a:ext cx="545467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Infrared radiation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=10</a:t>
              </a:r>
              <a:r>
                <a:rPr lang="en-US" sz="3200" baseline="30000" dirty="0" smtClean="0"/>
                <a:t>-6 </a:t>
              </a:r>
              <a:r>
                <a:rPr lang="en-US" sz="3200" dirty="0" err="1" smtClean="0"/>
                <a:t>m</a:t>
              </a:r>
              <a:endParaRPr lang="en-US" sz="3200" dirty="0" smtClean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002272" y="3270429"/>
            <a:ext cx="3660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X-rays with </a:t>
            </a:r>
            <a:r>
              <a:rPr lang="en-US" sz="3200" dirty="0" err="1" smtClean="0"/>
              <a:t>λ</a:t>
            </a:r>
            <a:r>
              <a:rPr lang="en-US" sz="3200" dirty="0" smtClean="0"/>
              <a:t>=10</a:t>
            </a:r>
            <a:r>
              <a:rPr lang="en-US" sz="3200" baseline="30000" dirty="0" smtClean="0"/>
              <a:t>-10 </a:t>
            </a:r>
            <a:r>
              <a:rPr lang="en-US" sz="3200" dirty="0" err="1" smtClean="0"/>
              <a:t>m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6315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7" y="6278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 following waves has the </a:t>
            </a:r>
            <a:r>
              <a:rPr lang="en-US" b="1" dirty="0" smtClean="0"/>
              <a:t>highest frequency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401540" y="2078037"/>
            <a:ext cx="7599592" cy="913688"/>
            <a:chOff x="1402002" y="1417638"/>
            <a:chExt cx="7599592" cy="91368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2002" y="1417638"/>
              <a:ext cx="1220575" cy="91368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989411" y="1527360"/>
              <a:ext cx="601218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 radio wave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=21 cm=0.21 </a:t>
              </a:r>
              <a:r>
                <a:rPr lang="en-US" sz="3200" dirty="0" err="1" smtClean="0"/>
                <a:t>m</a:t>
              </a:r>
              <a:endParaRPr lang="en-US" sz="3200" dirty="0"/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401540" y="3118074"/>
            <a:ext cx="1773483" cy="910360"/>
            <a:chOff x="1400594" y="2750327"/>
            <a:chExt cx="1773483" cy="91036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594" y="2750327"/>
              <a:ext cx="1221983" cy="91036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989411" y="2902682"/>
              <a:ext cx="1846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dirty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401540" y="4166037"/>
            <a:ext cx="8545143" cy="905906"/>
            <a:chOff x="1397146" y="4082468"/>
            <a:chExt cx="8545143" cy="90590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7146" y="4082468"/>
              <a:ext cx="1225431" cy="90590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989411" y="4197384"/>
              <a:ext cx="69528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Visible red light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=700 nm=7x10</a:t>
              </a:r>
              <a:r>
                <a:rPr lang="en-US" sz="3200" baseline="30000" dirty="0" smtClean="0"/>
                <a:t>-7 </a:t>
              </a:r>
              <a:r>
                <a:rPr lang="en-US" sz="3200" dirty="0" err="1" smtClean="0"/>
                <a:t>m</a:t>
              </a:r>
              <a:endParaRPr lang="en-US" sz="3200" dirty="0" smtClean="0"/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401540" y="5247557"/>
            <a:ext cx="7042080" cy="907517"/>
            <a:chOff x="1402002" y="5411701"/>
            <a:chExt cx="7042080" cy="90751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2002" y="5411701"/>
              <a:ext cx="1220575" cy="907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989411" y="5545193"/>
              <a:ext cx="545467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Infrared radiation with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=10</a:t>
              </a:r>
              <a:r>
                <a:rPr lang="en-US" sz="3200" baseline="30000" dirty="0" smtClean="0"/>
                <a:t>-6 </a:t>
              </a:r>
              <a:r>
                <a:rPr lang="en-US" sz="3200" dirty="0" err="1" smtClean="0"/>
                <a:t>m</a:t>
              </a:r>
              <a:endParaRPr lang="en-US" sz="3200" dirty="0" smtClean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002272" y="3270429"/>
            <a:ext cx="36603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X-rays with </a:t>
            </a:r>
            <a:r>
              <a:rPr lang="en-US" sz="3200" dirty="0" err="1" smtClean="0"/>
              <a:t>λ</a:t>
            </a:r>
            <a:r>
              <a:rPr lang="en-US" sz="3200" dirty="0" smtClean="0"/>
              <a:t>=10</a:t>
            </a:r>
            <a:r>
              <a:rPr lang="en-US" sz="3200" baseline="30000" dirty="0" smtClean="0"/>
              <a:t>-10 </a:t>
            </a:r>
            <a:r>
              <a:rPr lang="en-US" sz="3200" dirty="0" err="1" smtClean="0"/>
              <a:t>m</a:t>
            </a:r>
            <a:endParaRPr lang="en-US" sz="3200" dirty="0" smtClean="0"/>
          </a:p>
        </p:txBody>
      </p:sp>
      <p:sp>
        <p:nvSpPr>
          <p:cNvPr id="16" name="Oval 15"/>
          <p:cNvSpPr/>
          <p:nvPr/>
        </p:nvSpPr>
        <p:spPr>
          <a:xfrm>
            <a:off x="1622115" y="3118074"/>
            <a:ext cx="4431552" cy="910360"/>
          </a:xfrm>
          <a:prstGeom prst="ellipse">
            <a:avLst/>
          </a:prstGeom>
          <a:noFill/>
          <a:ln w="101600">
            <a:solidFill>
              <a:srgbClr val="58AB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0421179">
            <a:off x="6502287" y="3073402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shortest wavelength = highest frequency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5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36"/>
            <a:ext cx="8229600" cy="20573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Astronomical objects produce radiation from the full electromagnetic spectrum, from very high frequency gamma rays to very low frequency radio waves – so astronomers observe at all wavelengths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69067"/>
            <a:ext cx="3230644" cy="319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849" y="4161904"/>
            <a:ext cx="3793066" cy="2610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678" y="2150535"/>
            <a:ext cx="2705930" cy="269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0850" y="2269067"/>
            <a:ext cx="71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658269"/>
            <a:ext cx="144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Visible and IR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1" y="812791"/>
            <a:ext cx="9577914" cy="6129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68"/>
            <a:ext cx="8229600" cy="766763"/>
          </a:xfrm>
        </p:spPr>
        <p:txBody>
          <a:bodyPr/>
          <a:lstStyle/>
          <a:p>
            <a:r>
              <a:rPr lang="en-US" dirty="0" smtClean="0"/>
              <a:t>The radio spectrum is crowded!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92204" y="3369733"/>
            <a:ext cx="626529" cy="3302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15933" y="3217333"/>
            <a:ext cx="330200" cy="8001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53964" y="2468029"/>
            <a:ext cx="330200" cy="8001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17801" y="3299883"/>
            <a:ext cx="330200" cy="8001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3699933"/>
            <a:ext cx="330200" cy="8001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33067" y="4233332"/>
            <a:ext cx="330200" cy="541866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3067" y="2468029"/>
            <a:ext cx="330200" cy="800100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45867" y="4233332"/>
            <a:ext cx="330200" cy="541866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08133" y="5748867"/>
            <a:ext cx="524934" cy="541866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5233" y="5833530"/>
            <a:ext cx="368303" cy="364066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32401" y="5799669"/>
            <a:ext cx="397934" cy="389466"/>
          </a:xfrm>
          <a:prstGeom prst="ellipse">
            <a:avLst/>
          </a:prstGeom>
          <a:noFill/>
          <a:ln w="50800">
            <a:solidFill>
              <a:srgbClr val="FFF3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4270" y="3771667"/>
            <a:ext cx="132079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Reserved for radio astronomy!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48623"/>
            <a:ext cx="8229600" cy="799089"/>
          </a:xfrm>
        </p:spPr>
        <p:txBody>
          <a:bodyPr>
            <a:normAutofit/>
          </a:bodyPr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2" y="808186"/>
            <a:ext cx="6612142" cy="591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966354"/>
            <a:ext cx="4415040" cy="2865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6884" y="3739073"/>
            <a:ext cx="2175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ULO’s two 0.35-metre </a:t>
            </a:r>
            <a:r>
              <a:rPr lang="en-US" dirty="0" err="1"/>
              <a:t>Celestron</a:t>
            </a:r>
            <a:r>
              <a:rPr lang="en-US" dirty="0"/>
              <a:t> C14 telescopes. These were used to find the supernova in </a:t>
            </a:r>
            <a:r>
              <a:rPr lang="en-US" dirty="0" smtClean="0"/>
              <a:t>M82</a:t>
            </a:r>
            <a:endParaRPr lang="en-US" dirty="0"/>
          </a:p>
          <a:p>
            <a:r>
              <a:rPr lang="en-US" dirty="0"/>
              <a:t>Photo: UCL MAPS/O. Usher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02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818"/>
          </a:xfrm>
        </p:spPr>
        <p:txBody>
          <a:bodyPr>
            <a:normAutofit/>
          </a:bodyPr>
          <a:lstStyle/>
          <a:p>
            <a:r>
              <a:rPr lang="en-US" dirty="0" err="1" smtClean="0"/>
              <a:t>Followup</a:t>
            </a:r>
            <a:r>
              <a:rPr lang="en-US" dirty="0" smtClean="0"/>
              <a:t>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55" y="722751"/>
            <a:ext cx="8497453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Location precisely determined with 10 m Keck telescope in Hawaii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First optical spectrum with 3.5 m ARC telescope in New Mexico reveals this is a Type </a:t>
            </a:r>
            <a:r>
              <a:rPr lang="en-US" sz="2800" dirty="0" err="1"/>
              <a:t>Ia</a:t>
            </a:r>
            <a:r>
              <a:rPr lang="en-US" sz="2800" dirty="0"/>
              <a:t> supernova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SN2014J is currently near maximum </a:t>
            </a:r>
            <a:r>
              <a:rPr lang="en-US" sz="2800" dirty="0" smtClean="0"/>
              <a:t>brightness, </a:t>
            </a:r>
            <a:r>
              <a:rPr lang="en-US" sz="2800" dirty="0"/>
              <a:t>bright enough to see with a small telescope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01" y="3373581"/>
            <a:ext cx="2944091" cy="3317009"/>
          </a:xfrm>
          <a:prstGeom prst="rect">
            <a:avLst/>
          </a:prstGeom>
        </p:spPr>
      </p:pic>
      <p:pic>
        <p:nvPicPr>
          <p:cNvPr id="6" name="Picture 5" descr="m82-supernova-guido-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77" y="3588905"/>
            <a:ext cx="43307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53"/>
            <a:ext cx="8229600" cy="764453"/>
          </a:xfrm>
        </p:spPr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" y="1813145"/>
            <a:ext cx="6029874" cy="50539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1184"/>
            <a:ext cx="8093363" cy="19165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Closest Type </a:t>
            </a:r>
            <a:r>
              <a:rPr lang="en-US" sz="2400" dirty="0" err="1"/>
              <a:t>Ia</a:t>
            </a:r>
            <a:r>
              <a:rPr lang="en-US" sz="2400" dirty="0"/>
              <a:t> supernova since 1972, and closest of any type since 2004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Can study in detail!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83165" y="5253182"/>
            <a:ext cx="2303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to M82:</a:t>
            </a:r>
          </a:p>
          <a:p>
            <a:r>
              <a:rPr lang="en-US" dirty="0" smtClean="0"/>
              <a:t>11.5 million light years</a:t>
            </a:r>
          </a:p>
          <a:p>
            <a:endParaRPr lang="en-US" dirty="0"/>
          </a:p>
          <a:p>
            <a:r>
              <a:rPr lang="en-US" dirty="0" smtClean="0"/>
              <a:t>This is close!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34165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722"/>
            <a:ext cx="8229600" cy="926089"/>
          </a:xfrm>
        </p:spPr>
        <p:txBody>
          <a:bodyPr/>
          <a:lstStyle/>
          <a:p>
            <a:r>
              <a:rPr lang="en-US" dirty="0" smtClean="0"/>
              <a:t>More on Type </a:t>
            </a:r>
            <a:r>
              <a:rPr lang="en-US" dirty="0" err="1" smtClean="0"/>
              <a:t>Ia</a:t>
            </a:r>
            <a:r>
              <a:rPr lang="en-US" dirty="0" smtClean="0"/>
              <a:t> Supernovae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28" y="952335"/>
            <a:ext cx="5090221" cy="5249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37" y="952336"/>
            <a:ext cx="3393480" cy="52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4161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13244</TotalTime>
  <Words>1397</Words>
  <Application>Microsoft Macintosh PowerPoint</Application>
  <PresentationFormat>On-screen Show (4:3)</PresentationFormat>
  <Paragraphs>174</Paragraphs>
  <Slides>53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Clip</vt:lpstr>
      <vt:lpstr>Announcements</vt:lpstr>
      <vt:lpstr>Astronomy in the News</vt:lpstr>
      <vt:lpstr>Supernova: an exploding star</vt:lpstr>
      <vt:lpstr>Supernova: an exploding star</vt:lpstr>
      <vt:lpstr>Discovery</vt:lpstr>
      <vt:lpstr>Discovery</vt:lpstr>
      <vt:lpstr>Followup observations</vt:lpstr>
      <vt:lpstr>Why is this important?</vt:lpstr>
      <vt:lpstr>More on Type Ia Supernovae</vt:lpstr>
      <vt:lpstr>“Standard candles”</vt:lpstr>
      <vt:lpstr>“Standard candles”</vt:lpstr>
      <vt:lpstr>Type Ia supernovae and cosmology</vt:lpstr>
      <vt:lpstr>Dark energy and the accelerating universe</vt:lpstr>
      <vt:lpstr>What is dark energy?</vt:lpstr>
      <vt:lpstr>These observations depend on Type Ia Supernovae...</vt:lpstr>
      <vt:lpstr>Astronomy 103</vt:lpstr>
      <vt:lpstr>CONCEPTS OF SPACE AND TIME</vt:lpstr>
      <vt:lpstr>Pre-Greek </vt:lpstr>
      <vt:lpstr>Pre-Greek </vt:lpstr>
      <vt:lpstr>Pre-Greek </vt:lpstr>
      <vt:lpstr>Pre-Greek </vt:lpstr>
      <vt:lpstr>Pre-Greek </vt:lpstr>
      <vt:lpstr>PowerPoint Presentation</vt:lpstr>
      <vt:lpstr>Greek </vt:lpstr>
      <vt:lpstr>Greek </vt:lpstr>
      <vt:lpstr>Greek </vt:lpstr>
      <vt:lpstr>Greek </vt:lpstr>
      <vt:lpstr>Galilean</vt:lpstr>
      <vt:lpstr>PowerPoint Presentation</vt:lpstr>
      <vt:lpstr>Light and Matter</vt:lpstr>
      <vt:lpstr>Everything* we know about the universe outside our solar system comes from light</vt:lpstr>
      <vt:lpstr>PowerPoint Presentation</vt:lpstr>
      <vt:lpstr>PowerPoint Presentation</vt:lpstr>
      <vt:lpstr>PowerPoint Presentation</vt:lpstr>
      <vt:lpstr>PowerPoint Presentation</vt:lpstr>
      <vt:lpstr>This information moves at a speed of  300,000 km/s,   the speed of light, or the maximum speed in the universe</vt:lpstr>
      <vt:lpstr>This speed limit means that light travels in a wave </vt:lpstr>
      <vt:lpstr>PowerPoint Presentation</vt:lpstr>
      <vt:lpstr>PowerPoint Presentation</vt:lpstr>
      <vt:lpstr>PowerPoint Presentation</vt:lpstr>
      <vt:lpstr>PowerPoint Presentation</vt:lpstr>
      <vt:lpstr>This is not quite the whole story.  A changing electric field turns out to produce a magnetic field, so the wave is really a wave in both the electric field and magnetic field.   But it is the electric field that we see: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of the following waves has the highest frequency?</vt:lpstr>
      <vt:lpstr>Which of the following waves has the highest frequency?</vt:lpstr>
      <vt:lpstr>Astronomical objects produce radiation from the full electromagnetic spectrum, from very high frequency gamma rays to very low frequency radio waves – so astronomers observe at all wavelengths</vt:lpstr>
      <vt:lpstr>The radio spectrum is crowded!</vt:lpstr>
    </vt:vector>
  </TitlesOfParts>
  <Company>University of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103</dc:title>
  <dc:creator>Xavier Siemens</dc:creator>
  <cp:lastModifiedBy>Dawn Erb</cp:lastModifiedBy>
  <cp:revision>318</cp:revision>
  <cp:lastPrinted>2010-09-08T22:50:51Z</cp:lastPrinted>
  <dcterms:created xsi:type="dcterms:W3CDTF">2013-02-07T19:56:55Z</dcterms:created>
  <dcterms:modified xsi:type="dcterms:W3CDTF">2014-02-07T16:28:16Z</dcterms:modified>
</cp:coreProperties>
</file>