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461" r:id="rId2"/>
    <p:sldId id="493" r:id="rId3"/>
    <p:sldId id="494" r:id="rId4"/>
    <p:sldId id="495" r:id="rId5"/>
    <p:sldId id="496" r:id="rId6"/>
    <p:sldId id="497" r:id="rId7"/>
    <p:sldId id="498" r:id="rId8"/>
    <p:sldId id="499" r:id="rId9"/>
    <p:sldId id="500" r:id="rId10"/>
    <p:sldId id="501" r:id="rId11"/>
    <p:sldId id="502" r:id="rId12"/>
    <p:sldId id="503" r:id="rId13"/>
    <p:sldId id="504" r:id="rId14"/>
    <p:sldId id="431" r:id="rId15"/>
    <p:sldId id="432" r:id="rId16"/>
    <p:sldId id="463" r:id="rId17"/>
    <p:sldId id="433" r:id="rId18"/>
    <p:sldId id="464" r:id="rId19"/>
    <p:sldId id="434" r:id="rId20"/>
    <p:sldId id="462" r:id="rId21"/>
    <p:sldId id="465" r:id="rId22"/>
    <p:sldId id="466" r:id="rId23"/>
    <p:sldId id="467" r:id="rId24"/>
    <p:sldId id="468" r:id="rId25"/>
    <p:sldId id="469" r:id="rId26"/>
    <p:sldId id="470" r:id="rId27"/>
    <p:sldId id="435" r:id="rId28"/>
    <p:sldId id="436" r:id="rId29"/>
    <p:sldId id="437" r:id="rId30"/>
    <p:sldId id="438" r:id="rId31"/>
    <p:sldId id="439" r:id="rId32"/>
    <p:sldId id="440" r:id="rId33"/>
    <p:sldId id="441" r:id="rId34"/>
    <p:sldId id="471" r:id="rId35"/>
    <p:sldId id="446" r:id="rId36"/>
    <p:sldId id="476" r:id="rId37"/>
    <p:sldId id="490" r:id="rId38"/>
    <p:sldId id="472" r:id="rId39"/>
    <p:sldId id="477" r:id="rId40"/>
    <p:sldId id="473" r:id="rId41"/>
    <p:sldId id="488" r:id="rId42"/>
    <p:sldId id="491" r:id="rId43"/>
    <p:sldId id="474" r:id="rId44"/>
    <p:sldId id="489" r:id="rId45"/>
    <p:sldId id="492" r:id="rId46"/>
    <p:sldId id="475" r:id="rId47"/>
    <p:sldId id="480" r:id="rId48"/>
    <p:sldId id="481" r:id="rId49"/>
    <p:sldId id="482" r:id="rId50"/>
    <p:sldId id="483" r:id="rId51"/>
    <p:sldId id="484" r:id="rId52"/>
    <p:sldId id="442" r:id="rId53"/>
    <p:sldId id="485" r:id="rId54"/>
    <p:sldId id="443" r:id="rId55"/>
    <p:sldId id="444" r:id="rId56"/>
    <p:sldId id="486" r:id="rId57"/>
    <p:sldId id="505" r:id="rId58"/>
    <p:sldId id="447"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29DD5"/>
    <a:srgbClr val="CD1B73"/>
    <a:srgbClr val="F3DE1D"/>
    <a:srgbClr val="57AA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4" autoAdjust="0"/>
    <p:restoredTop sz="94660"/>
  </p:normalViewPr>
  <p:slideViewPr>
    <p:cSldViewPr snapToGrid="0" snapToObjects="1">
      <p:cViewPr varScale="1">
        <p:scale>
          <a:sx n="97" d="100"/>
          <a:sy n="97" d="100"/>
        </p:scale>
        <p:origin x="-4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 Id="rId3"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B4E0-FE89-824D-A449-86BC0F3AE4AA}" type="datetimeFigureOut">
              <a:rPr lang="en-US" smtClean="0"/>
              <a:pPr/>
              <a:t>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B700D-98F2-2049-83CC-37E3D167E3B5}" type="slidenum">
              <a:rPr lang="en-US" smtClean="0"/>
              <a:pPr/>
              <a:t>‹#›</a:t>
            </a:fld>
            <a:endParaRPr lang="en-US"/>
          </a:p>
        </p:txBody>
      </p:sp>
    </p:spTree>
    <p:extLst>
      <p:ext uri="{BB962C8B-B14F-4D97-AF65-F5344CB8AC3E}">
        <p14:creationId xmlns:p14="http://schemas.microsoft.com/office/powerpoint/2010/main" val="12058553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D8A3-03EB-4343-84D2-0FABA3DD196F}" type="datetimeFigureOut">
              <a:rPr lang="en-US" smtClean="0"/>
              <a:pPr/>
              <a:t>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4D8A3-03EB-4343-84D2-0FABA3DD196F}" type="datetimeFigureOut">
              <a:rPr lang="en-US" smtClean="0"/>
              <a:pPr/>
              <a:t>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4D8A3-03EB-4343-84D2-0FABA3DD196F}" type="datetimeFigureOut">
              <a:rPr lang="en-US" smtClean="0"/>
              <a:pPr/>
              <a:t>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4D8A3-03EB-4343-84D2-0FABA3DD196F}" type="datetimeFigureOut">
              <a:rPr lang="en-US" smtClean="0"/>
              <a:pPr/>
              <a:t>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4D8A3-03EB-4343-84D2-0FABA3DD196F}" type="datetimeFigureOut">
              <a:rPr lang="en-US" smtClean="0"/>
              <a:pPr/>
              <a:t>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D8A3-03EB-4343-84D2-0FABA3DD196F}" type="datetimeFigureOut">
              <a:rPr lang="en-US" smtClean="0"/>
              <a:pPr/>
              <a:t>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8DF-6262-7C44-A822-391909C1BD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oleObject3.bin"/><Relationship Id="rId6" Type="http://schemas.openxmlformats.org/officeDocument/2006/relationships/image" Target="../media/image1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8.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0.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2.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3.emf"/><Relationship Id="rId5" Type="http://schemas.openxmlformats.org/officeDocument/2006/relationships/oleObject" Target="../embeddings/oleObject8.bin"/><Relationship Id="rId6" Type="http://schemas.openxmlformats.org/officeDocument/2006/relationships/image" Target="../media/image2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5.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26.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27.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28.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9.emf"/><Relationship Id="rId5" Type="http://schemas.openxmlformats.org/officeDocument/2006/relationships/oleObject" Target="../embeddings/oleObject14.bin"/><Relationship Id="rId6" Type="http://schemas.openxmlformats.org/officeDocument/2006/relationships/image" Target="../media/image30.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31.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32.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33.emf"/><Relationship Id="rId5" Type="http://schemas.openxmlformats.org/officeDocument/2006/relationships/oleObject" Target="../embeddings/oleObject18.bin"/><Relationship Id="rId6" Type="http://schemas.openxmlformats.org/officeDocument/2006/relationships/image" Target="../media/image34.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35.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36.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1.png"/><Relationship Id="rId9" Type="http://schemas.openxmlformats.org/officeDocument/2006/relationships/oleObject" Target="../embeddings/oleObject21.bin"/><Relationship Id="rId10" Type="http://schemas.openxmlformats.org/officeDocument/2006/relationships/image" Target="../media/image37.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38.em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oleObject" Target="../embeddings/oleObject23.bin"/><Relationship Id="rId7" Type="http://schemas.openxmlformats.org/officeDocument/2006/relationships/image" Target="../media/image39.emf"/><Relationship Id="rId8" Type="http://schemas.openxmlformats.org/officeDocument/2006/relationships/oleObject" Target="../embeddings/oleObject24.bin"/><Relationship Id="rId9" Type="http://schemas.openxmlformats.org/officeDocument/2006/relationships/image" Target="../media/image40.emf"/><Relationship Id="rId10" Type="http://schemas.openxmlformats.org/officeDocument/2006/relationships/oleObject" Target="../embeddings/oleObject25.bin"/><Relationship Id="rId11" Type="http://schemas.openxmlformats.org/officeDocument/2006/relationships/image" Target="../media/image41.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48.gif"/><Relationship Id="rId5" Type="http://schemas.openxmlformats.org/officeDocument/2006/relationships/image" Target="../media/image49.gif"/><Relationship Id="rId6" Type="http://schemas.openxmlformats.org/officeDocument/2006/relationships/image" Target="../media/image50.gif"/><Relationship Id="rId1" Type="http://schemas.openxmlformats.org/officeDocument/2006/relationships/slideLayout" Target="../slideLayouts/slideLayout2.xml"/><Relationship Id="rId2" Type="http://schemas.openxmlformats.org/officeDocument/2006/relationships/image" Target="../media/image46.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35.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52.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a:xfrm>
            <a:off x="457200" y="1433460"/>
            <a:ext cx="8229600" cy="4525963"/>
          </a:xfrm>
        </p:spPr>
        <p:txBody>
          <a:bodyPr>
            <a:normAutofit/>
          </a:bodyPr>
          <a:lstStyle/>
          <a:p>
            <a:r>
              <a:rPr lang="en-US" dirty="0" smtClean="0"/>
              <a:t>Remember stargazing this week</a:t>
            </a:r>
          </a:p>
          <a:p>
            <a:r>
              <a:rPr lang="en-US" dirty="0" smtClean="0"/>
              <a:t>Please finish reading Chapter 1</a:t>
            </a:r>
          </a:p>
          <a:p>
            <a:r>
              <a:rPr lang="en-US" dirty="0" smtClean="0"/>
              <a:t>Quiz 3 due Monday</a:t>
            </a:r>
          </a:p>
          <a:p>
            <a:pPr lvl="1"/>
            <a:r>
              <a:rPr lang="en-US" sz="3200" dirty="0" smtClean="0"/>
              <a:t>Problem </a:t>
            </a:r>
            <a:r>
              <a:rPr lang="en-US" sz="3200" dirty="0" smtClean="0"/>
              <a:t>Set </a:t>
            </a:r>
            <a:r>
              <a:rPr lang="en-US" sz="3200" dirty="0" smtClean="0"/>
              <a:t>3 for practice</a:t>
            </a:r>
            <a:endParaRPr lang="en-US" sz="3200" dirty="0" smtClean="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0" y="381000"/>
            <a:ext cx="9144000" cy="3046413"/>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Galileo, initially supported by the Church, was ultimately brought for heresy in front of the Holy Office of the Inquisition in 1633.  Giordano Bruno </a:t>
            </a:r>
            <a:br>
              <a:rPr lang="en-US" sz="3200" dirty="0"/>
            </a:br>
            <a:r>
              <a:rPr lang="en-US" sz="3200" dirty="0"/>
              <a:t>had been burned at the stake in Rome in 1600 for supporting the Copernican system, and Galileo recanted. </a:t>
            </a:r>
          </a:p>
        </p:txBody>
      </p:sp>
      <p:pic>
        <p:nvPicPr>
          <p:cNvPr id="3" name="Picture 2" descr="C:\194\galileo_inquisition_louvre.gi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Text Box 3"/>
          <p:cNvSpPr txBox="1">
            <a:spLocks noChangeArrowheads="1"/>
          </p:cNvSpPr>
          <p:nvPr/>
        </p:nvSpPr>
        <p:spPr bwMode="auto">
          <a:xfrm>
            <a:off x="563010" y="304800"/>
            <a:ext cx="8580990" cy="107721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solidFill>
                  <a:srgbClr val="FFFF00"/>
                </a:solidFill>
              </a:rPr>
              <a:t>1 Chron. 16:30 </a:t>
            </a:r>
            <a:br>
              <a:rPr lang="en-US" sz="3200" dirty="0">
                <a:solidFill>
                  <a:srgbClr val="FFFF00"/>
                </a:solidFill>
              </a:rPr>
            </a:br>
            <a:r>
              <a:rPr lang="en-US" sz="3200" dirty="0">
                <a:solidFill>
                  <a:srgbClr val="FFFF00"/>
                </a:solidFill>
              </a:rPr>
              <a:t>He fixed the earth firm and immovable.</a:t>
            </a:r>
          </a:p>
        </p:txBody>
      </p:sp>
    </p:spTree>
    <p:extLst>
      <p:ext uri="{BB962C8B-B14F-4D97-AF65-F5344CB8AC3E}">
        <p14:creationId xmlns:p14="http://schemas.microsoft.com/office/powerpoint/2010/main" val="38402982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0" y="381000"/>
            <a:ext cx="9144000" cy="3046413"/>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Galileo, initially supported by the Church, was ultimately brought for heresy in front of the Holy Office of the Inquisition in 1633.  Giordano Bruno </a:t>
            </a:r>
            <a:br>
              <a:rPr lang="en-US" sz="3200" dirty="0"/>
            </a:br>
            <a:r>
              <a:rPr lang="en-US" sz="3200" dirty="0"/>
              <a:t>had been burned at the stake in Rome in 1600 for supporting the Copernican system, and Galileo recanted. </a:t>
            </a:r>
          </a:p>
        </p:txBody>
      </p:sp>
      <p:pic>
        <p:nvPicPr>
          <p:cNvPr id="3" name="Picture 2" descr="C:\194\galileo_inquisition_louvre.gi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4"/>
          <p:cNvSpPr txBox="1">
            <a:spLocks noChangeArrowheads="1"/>
          </p:cNvSpPr>
          <p:nvPr/>
        </p:nvSpPr>
        <p:spPr bwMode="auto">
          <a:xfrm>
            <a:off x="392798" y="228600"/>
            <a:ext cx="8654639" cy="15696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solidFill>
                  <a:srgbClr val="FFFF00"/>
                </a:solidFill>
              </a:rPr>
              <a:t>Psalm 93:1 </a:t>
            </a:r>
            <a:br>
              <a:rPr lang="en-US" sz="3200" dirty="0">
                <a:solidFill>
                  <a:srgbClr val="FFFF00"/>
                </a:solidFill>
              </a:rPr>
            </a:br>
            <a:r>
              <a:rPr lang="en-US" sz="3200" dirty="0">
                <a:solidFill>
                  <a:srgbClr val="FFFF00"/>
                </a:solidFill>
              </a:rPr>
              <a:t>The world also is established, that it cannot be moved.</a:t>
            </a:r>
          </a:p>
        </p:txBody>
      </p:sp>
    </p:spTree>
    <p:extLst>
      <p:ext uri="{BB962C8B-B14F-4D97-AF65-F5344CB8AC3E}">
        <p14:creationId xmlns:p14="http://schemas.microsoft.com/office/powerpoint/2010/main" val="38916868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0" y="381000"/>
            <a:ext cx="9144000" cy="3046413"/>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Galileo, initially supported by the Church, was ultimately brought for heresy in front of the Holy Office of the Inquisition in 1633.  Giordano Bruno </a:t>
            </a:r>
            <a:br>
              <a:rPr lang="en-US" sz="3200" dirty="0"/>
            </a:br>
            <a:r>
              <a:rPr lang="en-US" sz="3200" dirty="0"/>
              <a:t>had been burned at the stake in Rome in 1600 for supporting the Copernican system, and Galileo recanted. </a:t>
            </a:r>
          </a:p>
        </p:txBody>
      </p:sp>
      <p:pic>
        <p:nvPicPr>
          <p:cNvPr id="3" name="Picture 2" descr="C:\194\galileo_inquisition_louvre.gi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5"/>
          <p:cNvSpPr txBox="1">
            <a:spLocks noChangeArrowheads="1"/>
          </p:cNvSpPr>
          <p:nvPr/>
        </p:nvSpPr>
        <p:spPr bwMode="auto">
          <a:xfrm>
            <a:off x="0" y="0"/>
            <a:ext cx="9144000" cy="2554545"/>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smtClean="0">
                <a:solidFill>
                  <a:srgbClr val="FFFF00"/>
                </a:solidFill>
              </a:rPr>
              <a:t>"</a:t>
            </a:r>
            <a:r>
              <a:rPr lang="en-US" sz="3200" dirty="0">
                <a:solidFill>
                  <a:srgbClr val="FFFF00"/>
                </a:solidFill>
              </a:rPr>
              <a:t>Because I have been enjoined by this Holy Office to abandon the false opinion that the </a:t>
            </a:r>
            <a:r>
              <a:rPr lang="en-US" sz="3200" dirty="0">
                <a:solidFill>
                  <a:schemeClr val="bg1"/>
                </a:solidFill>
              </a:rPr>
              <a:t>Sun is the center and immovable</a:t>
            </a:r>
            <a:r>
              <a:rPr lang="en-US" sz="3200" dirty="0">
                <a:solidFill>
                  <a:srgbClr val="FFFF00"/>
                </a:solidFill>
              </a:rPr>
              <a:t>, I abjure, curse, and detest the said errors and heresies contrary to the said Holy Church</a:t>
            </a:r>
            <a:r>
              <a:rPr lang="en-US" sz="3200" dirty="0" smtClean="0">
                <a:solidFill>
                  <a:srgbClr val="FFFF00"/>
                </a:solidFill>
              </a:rPr>
              <a:t>.”                                                                                   										Galileo </a:t>
            </a:r>
            <a:r>
              <a:rPr lang="en-US" sz="3200" dirty="0" err="1" smtClean="0">
                <a:solidFill>
                  <a:srgbClr val="FFFF00"/>
                </a:solidFill>
              </a:rPr>
              <a:t>Galilei</a:t>
            </a:r>
            <a:r>
              <a:rPr lang="en-US" sz="3200" dirty="0" smtClean="0">
                <a:solidFill>
                  <a:srgbClr val="FFFF00"/>
                </a:solidFill>
              </a:rPr>
              <a:t>, Rome 1633</a:t>
            </a:r>
            <a:endParaRPr lang="en-US" sz="3200" dirty="0">
              <a:solidFill>
                <a:srgbClr val="FFFF00"/>
              </a:solidFill>
            </a:endParaRPr>
          </a:p>
        </p:txBody>
      </p:sp>
    </p:spTree>
    <p:extLst>
      <p:ext uri="{BB962C8B-B14F-4D97-AF65-F5344CB8AC3E}">
        <p14:creationId xmlns:p14="http://schemas.microsoft.com/office/powerpoint/2010/main" val="20515200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0" y="381000"/>
            <a:ext cx="9144000" cy="3046413"/>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Galileo, initially supported by the Church, was ultimately brought for heresy in front of the Holy Office of the Inquisition in 1633.  Giordano Bruno </a:t>
            </a:r>
            <a:br>
              <a:rPr lang="en-US" sz="3200" dirty="0"/>
            </a:br>
            <a:r>
              <a:rPr lang="en-US" sz="3200" dirty="0"/>
              <a:t>had been burned at the stake in Rome in 1600 for supporting the Copernican system, and Galileo recanted. </a:t>
            </a:r>
          </a:p>
        </p:txBody>
      </p:sp>
      <p:pic>
        <p:nvPicPr>
          <p:cNvPr id="3" name="Picture 2" descr="C:\194\galileo_inquisition_louvre.gi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130933" y="0"/>
            <a:ext cx="9004600" cy="3000821"/>
          </a:xfrm>
          <a:prstGeom prst="rect">
            <a:avLst/>
          </a:prstGeom>
          <a:noFill/>
        </p:spPr>
        <p:txBody>
          <a:bodyPr wrap="square" rtlCol="0">
            <a:spAutoFit/>
          </a:bodyPr>
          <a:lstStyle/>
          <a:p>
            <a:r>
              <a:rPr lang="en-US" sz="2700" dirty="0" smtClean="0">
                <a:solidFill>
                  <a:schemeClr val="accent6">
                    <a:lumMod val="60000"/>
                    <a:lumOff val="40000"/>
                  </a:schemeClr>
                </a:solidFill>
              </a:rPr>
              <a:t>Fall 1980: Pope John Paul II orders a new look at the evidence against Galileo. In 1992 a commission found Galileo </a:t>
            </a:r>
            <a:r>
              <a:rPr lang="en-US" sz="2700" dirty="0" err="1" smtClean="0">
                <a:solidFill>
                  <a:schemeClr val="accent6">
                    <a:lumMod val="60000"/>
                    <a:lumOff val="40000"/>
                  </a:schemeClr>
                </a:solidFill>
              </a:rPr>
              <a:t>Galilei</a:t>
            </a:r>
            <a:r>
              <a:rPr lang="en-US" sz="2700" dirty="0" smtClean="0">
                <a:solidFill>
                  <a:schemeClr val="accent6">
                    <a:lumMod val="60000"/>
                    <a:lumOff val="40000"/>
                  </a:schemeClr>
                </a:solidFill>
              </a:rPr>
              <a:t> had been "more perceptive" in his interpretation of the Bible than his prosecutors. The commission conceded that the Bible should be regarded as not always telling the literal truth, but sometimes as metaphor. Galileo was formally pardoned on October 31, 1992 almost 360 years after his trial.</a:t>
            </a:r>
            <a:endParaRPr lang="en-US" sz="2700" dirty="0">
              <a:solidFill>
                <a:schemeClr val="accent6">
                  <a:lumMod val="60000"/>
                  <a:lumOff val="40000"/>
                </a:schemeClr>
              </a:solidFill>
            </a:endParaRPr>
          </a:p>
        </p:txBody>
      </p:sp>
    </p:spTree>
    <p:extLst>
      <p:ext uri="{BB962C8B-B14F-4D97-AF65-F5344CB8AC3E}">
        <p14:creationId xmlns:p14="http://schemas.microsoft.com/office/powerpoint/2010/main" val="27051586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8600" y="228600"/>
            <a:ext cx="2286000" cy="1077218"/>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solidFill>
                  <a:srgbClr val="000000"/>
                </a:solidFill>
              </a:rPr>
              <a:t>Newton</a:t>
            </a:r>
            <a:br>
              <a:rPr lang="en-US" sz="3200" dirty="0">
                <a:solidFill>
                  <a:srgbClr val="000000"/>
                </a:solidFill>
              </a:rPr>
            </a:br>
            <a:r>
              <a:rPr lang="en-US" sz="3200" dirty="0">
                <a:solidFill>
                  <a:srgbClr val="000000"/>
                </a:solidFill>
              </a:rPr>
              <a:t>(1642-1727)</a:t>
            </a:r>
          </a:p>
        </p:txBody>
      </p:sp>
      <p:pic>
        <p:nvPicPr>
          <p:cNvPr id="3" name="Picture 4" descr="D:\ART\CH04\F04_18.JPG"/>
          <p:cNvPicPr>
            <a:picLocks noChangeAspect="1" noChangeArrowheads="1"/>
          </p:cNvPicPr>
          <p:nvPr/>
        </p:nvPicPr>
        <p:blipFill>
          <a:blip r:embed="rId2"/>
          <a:srcRect/>
          <a:stretch>
            <a:fillRect/>
          </a:stretch>
        </p:blipFill>
        <p:spPr bwMode="auto">
          <a:xfrm>
            <a:off x="3589867" y="0"/>
            <a:ext cx="5562600" cy="6858000"/>
          </a:xfrm>
          <a:prstGeom prst="rect">
            <a:avLst/>
          </a:prstGeom>
          <a:noFill/>
          <a:ln w="9525">
            <a:noFill/>
            <a:miter lim="800000"/>
            <a:headEnd/>
            <a:tailEnd/>
          </a:ln>
        </p:spPr>
      </p:pic>
      <p:sp>
        <p:nvSpPr>
          <p:cNvPr id="4" name="TextBox 3"/>
          <p:cNvSpPr txBox="1"/>
          <p:nvPr/>
        </p:nvSpPr>
        <p:spPr>
          <a:xfrm>
            <a:off x="228600" y="1642533"/>
            <a:ext cx="3107267" cy="3046988"/>
          </a:xfrm>
          <a:prstGeom prst="rect">
            <a:avLst/>
          </a:prstGeom>
          <a:noFill/>
        </p:spPr>
        <p:txBody>
          <a:bodyPr wrap="square" rtlCol="0">
            <a:spAutoFit/>
          </a:bodyPr>
          <a:lstStyle/>
          <a:p>
            <a:endParaRPr lang="en-US" sz="2400" dirty="0"/>
          </a:p>
          <a:p>
            <a:r>
              <a:rPr lang="en-US" sz="2400" dirty="0" smtClean="0"/>
              <a:t>Established the laws of classical mechanics.</a:t>
            </a:r>
          </a:p>
          <a:p>
            <a:endParaRPr lang="en-US" sz="2400" dirty="0"/>
          </a:p>
          <a:p>
            <a:r>
              <a:rPr lang="en-US" sz="2400" dirty="0" smtClean="0"/>
              <a:t>Invented the reflecting telescope.</a:t>
            </a:r>
          </a:p>
          <a:p>
            <a:endParaRPr lang="en-US" sz="2400" dirty="0"/>
          </a:p>
          <a:p>
            <a:r>
              <a:rPr lang="en-US" sz="2400" dirty="0" smtClean="0"/>
              <a:t>Invented calculus.</a:t>
            </a:r>
            <a:endParaRPr lang="en-US" sz="2400" dirty="0"/>
          </a:p>
        </p:txBody>
      </p:sp>
    </p:spTree>
    <p:extLst>
      <p:ext uri="{BB962C8B-B14F-4D97-AF65-F5344CB8AC3E}">
        <p14:creationId xmlns:p14="http://schemas.microsoft.com/office/powerpoint/2010/main" val="36325360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9144000" cy="1371600"/>
          </a:xfrm>
        </p:spPr>
        <p:txBody>
          <a:bodyPr>
            <a:normAutofit fontScale="90000"/>
          </a:bodyPr>
          <a:lstStyle/>
          <a:p>
            <a:r>
              <a:rPr lang="en-US">
                <a:solidFill>
                  <a:srgbClr val="A50021"/>
                </a:solidFill>
              </a:rPr>
              <a:t>What does an object do when there is no force on it?</a:t>
            </a:r>
            <a:endParaRPr lang="en-US"/>
          </a:p>
        </p:txBody>
      </p:sp>
      <p:sp>
        <p:nvSpPr>
          <p:cNvPr id="3" name="Rectangle 3"/>
          <p:cNvSpPr txBox="1">
            <a:spLocks noChangeArrowheads="1"/>
          </p:cNvSpPr>
          <p:nvPr/>
        </p:nvSpPr>
        <p:spPr bwMode="auto">
          <a:xfrm>
            <a:off x="497544" y="2091267"/>
            <a:ext cx="8646456" cy="4047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15000"/>
              </a:spcBef>
              <a:spcAft>
                <a:spcPct val="0"/>
              </a:spcAft>
              <a:buClr>
                <a:srgbClr val="A50021"/>
              </a:buClr>
              <a:buSzTx/>
              <a:buFontTx/>
              <a:buNone/>
              <a:tabLst/>
              <a:defRPr/>
            </a:pPr>
            <a:r>
              <a:rPr kumimoji="0" lang="en-US" sz="3200" b="0" i="0" u="none" strike="noStrike" kern="0" cap="none" spc="0" normalizeH="0" baseline="0" noProof="0" dirty="0" smtClean="0">
                <a:ln>
                  <a:noFill/>
                </a:ln>
                <a:solidFill>
                  <a:srgbClr val="336699"/>
                </a:solidFill>
                <a:effectLst/>
                <a:uLnTx/>
                <a:uFillTx/>
                <a:latin typeface="+mn-lt"/>
                <a:ea typeface="+mn-ea"/>
                <a:cs typeface="+mn-cs"/>
              </a:rPr>
              <a:t>	After reading Galileo, Newton realized:</a:t>
            </a:r>
            <a:r>
              <a:rPr kumimoji="0" lang="en-US" sz="3200" b="0" i="0" u="none" strike="noStrike" kern="0" cap="none" spc="0" normalizeH="0" baseline="0" noProof="0" dirty="0" smtClean="0">
                <a:ln>
                  <a:noFill/>
                </a:ln>
                <a:solidFill>
                  <a:srgbClr val="A50021"/>
                </a:solidFill>
                <a:effectLst/>
                <a:uLnTx/>
                <a:uFillTx/>
                <a:latin typeface="+mn-lt"/>
                <a:ea typeface="+mn-ea"/>
                <a:cs typeface="+mn-cs"/>
              </a:rPr>
              <a:t>  </a:t>
            </a:r>
          </a:p>
          <a:p>
            <a:pPr marL="342900" marR="0" lvl="0" indent="-342900" algn="l" defTabSz="914400" rtl="0" eaLnBrk="0" fontAlgn="base" latinLnBrk="0" hangingPunct="0">
              <a:lnSpc>
                <a:spcPct val="80000"/>
              </a:lnSpc>
              <a:spcBef>
                <a:spcPct val="15000"/>
              </a:spcBef>
              <a:spcAft>
                <a:spcPct val="0"/>
              </a:spcAft>
              <a:buClr>
                <a:srgbClr val="A50021"/>
              </a:buClr>
              <a:buSzTx/>
              <a:buFontTx/>
              <a:buChar char=""/>
              <a:tabLst/>
              <a:defRPr/>
            </a:pPr>
            <a:r>
              <a:rPr kumimoji="0" lang="en-US" sz="3200" b="0" i="0" u="none" strike="noStrike" kern="0" cap="none" spc="0" normalizeH="0" baseline="0" noProof="0" dirty="0" smtClean="0">
                <a:ln>
                  <a:noFill/>
                </a:ln>
                <a:solidFill>
                  <a:schemeClr val="accent2"/>
                </a:solidFill>
                <a:effectLst/>
                <a:uLnTx/>
                <a:uFillTx/>
                <a:latin typeface="+mn-lt"/>
                <a:ea typeface="+mn-ea"/>
                <a:cs typeface="+mn-cs"/>
              </a:rPr>
              <a:t> </a:t>
            </a:r>
          </a:p>
          <a:p>
            <a:pPr marR="0" lvl="0" algn="l" defTabSz="914400" rtl="0" eaLnBrk="0" fontAlgn="base" latinLnBrk="0" hangingPunct="0">
              <a:lnSpc>
                <a:spcPct val="80000"/>
              </a:lnSpc>
              <a:spcBef>
                <a:spcPct val="15000"/>
              </a:spcBef>
              <a:spcAft>
                <a:spcPct val="0"/>
              </a:spcAft>
              <a:buClr>
                <a:srgbClr val="A50021"/>
              </a:buClr>
              <a:buSzTx/>
              <a:tabLst/>
              <a:defRPr/>
            </a:pPr>
            <a:r>
              <a:rPr kumimoji="0" lang="en-US" sz="3200" b="0" i="0" u="none" strike="noStrike" kern="0" cap="none" spc="0" normalizeH="0" baseline="0" noProof="0" dirty="0" smtClean="0">
                <a:ln>
                  <a:noFill/>
                </a:ln>
                <a:solidFill>
                  <a:srgbClr val="A50021"/>
                </a:solidFill>
                <a:effectLst/>
                <a:uLnTx/>
                <a:uFillTx/>
                <a:latin typeface="+mn-lt"/>
                <a:ea typeface="+mn-ea"/>
                <a:cs typeface="+mn-cs"/>
              </a:rPr>
              <a:t>With no force on it, an object will not change its  velocity: the direction and speed of its motion will be constant.</a:t>
            </a:r>
            <a:endParaRPr kumimoji="0" lang="en-US" sz="3200" b="0" i="0" u="none" strike="noStrike" kern="0" cap="none" spc="0" normalizeH="0" baseline="0" noProof="0" dirty="0">
              <a:ln>
                <a:noFill/>
              </a:ln>
              <a:solidFill>
                <a:srgbClr val="A50021"/>
              </a:solidFill>
              <a:effectLst/>
              <a:uLnTx/>
              <a:uFillTx/>
              <a:latin typeface="+mn-lt"/>
              <a:ea typeface="+mn-ea"/>
              <a:cs typeface="+mn-cs"/>
            </a:endParaRPr>
          </a:p>
        </p:txBody>
      </p:sp>
    </p:spTree>
    <p:extLst>
      <p:ext uri="{BB962C8B-B14F-4D97-AF65-F5344CB8AC3E}">
        <p14:creationId xmlns:p14="http://schemas.microsoft.com/office/powerpoint/2010/main" val="3405922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lumOff val="25000"/>
                  </a:schemeClr>
                </a:solidFill>
              </a:rPr>
              <a:t>Newton’s First Law of Motion</a:t>
            </a:r>
            <a:endParaRPr lang="en-US" dirty="0">
              <a:solidFill>
                <a:schemeClr val="tx2">
                  <a:lumMod val="75000"/>
                  <a:lumOff val="25000"/>
                </a:schemeClr>
              </a:solidFill>
            </a:endParaRPr>
          </a:p>
        </p:txBody>
      </p:sp>
      <p:sp>
        <p:nvSpPr>
          <p:cNvPr id="3" name="Content Placeholder 2"/>
          <p:cNvSpPr>
            <a:spLocks noGrp="1"/>
          </p:cNvSpPr>
          <p:nvPr>
            <p:ph idx="1"/>
          </p:nvPr>
        </p:nvSpPr>
        <p:spPr>
          <a:xfrm>
            <a:off x="457200" y="1302948"/>
            <a:ext cx="8229600" cy="4823215"/>
          </a:xfrm>
        </p:spPr>
        <p:txBody>
          <a:bodyPr/>
          <a:lstStyle/>
          <a:p>
            <a:pPr>
              <a:buNone/>
            </a:pPr>
            <a:r>
              <a:rPr lang="en-US" dirty="0" smtClean="0"/>
              <a:t>	An object at rest will stay at rest unless acted upon by a force. A moving object will continue to move forever in a straight line at constant speed, unless acted upon by a force.</a:t>
            </a:r>
            <a:endParaRPr lang="en-US" dirty="0"/>
          </a:p>
        </p:txBody>
      </p:sp>
      <p:sp>
        <p:nvSpPr>
          <p:cNvPr id="4" name="TextBox 3"/>
          <p:cNvSpPr txBox="1"/>
          <p:nvPr/>
        </p:nvSpPr>
        <p:spPr>
          <a:xfrm>
            <a:off x="2787528" y="3686188"/>
            <a:ext cx="555856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Sometimes called the </a:t>
            </a:r>
            <a:r>
              <a:rPr lang="en-US" sz="2400" b="1" dirty="0" smtClean="0"/>
              <a:t>law of inertia</a:t>
            </a:r>
            <a:r>
              <a:rPr lang="en-US" sz="2400" dirty="0" smtClean="0"/>
              <a:t>: </a:t>
            </a:r>
          </a:p>
          <a:p>
            <a:r>
              <a:rPr lang="en-US" sz="2400" b="1" dirty="0" smtClean="0"/>
              <a:t>Inertia </a:t>
            </a:r>
            <a:r>
              <a:rPr lang="en-US" sz="2400" dirty="0" smtClean="0"/>
              <a:t>is the tendency of an object to keep moving at the same speed and in the same direction unless acted upon by a force</a:t>
            </a:r>
          </a:p>
          <a:p>
            <a:endParaRPr lang="en-US" sz="2400" dirty="0" smtClean="0"/>
          </a:p>
          <a:p>
            <a:r>
              <a:rPr lang="en-US" sz="2400" dirty="0" smtClean="0"/>
              <a:t>Massive objects have more inertia: it takes more force to change their motion</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499022" y="395832"/>
            <a:ext cx="8644977" cy="2956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40000"/>
              </a:spcBef>
              <a:spcAft>
                <a:spcPct val="0"/>
              </a:spcAft>
              <a:buClr>
                <a:srgbClr val="A50021"/>
              </a:buClr>
              <a:buSzTx/>
              <a:tabLst/>
              <a:defRPr/>
            </a:pPr>
            <a:r>
              <a:rPr kumimoji="0" lang="en-US" sz="3600" b="0" i="0" u="none" strike="noStrike" kern="0" cap="none" spc="0" normalizeH="0" baseline="0" noProof="0" dirty="0" smtClean="0">
                <a:ln>
                  <a:noFill/>
                </a:ln>
                <a:solidFill>
                  <a:srgbClr val="A50021"/>
                </a:solidFill>
                <a:effectLst/>
                <a:uLnTx/>
                <a:uFillTx/>
                <a:latin typeface="+mn-lt"/>
                <a:ea typeface="+mn-ea"/>
                <a:cs typeface="+mn-cs"/>
              </a:rPr>
              <a:t>Force makes an object </a:t>
            </a:r>
            <a:r>
              <a:rPr kumimoji="0" lang="en-US" sz="3600" b="1" i="1" u="none" strike="noStrike" kern="0" cap="none" spc="0" normalizeH="0" baseline="0" noProof="0" dirty="0" smtClean="0">
                <a:ln>
                  <a:noFill/>
                </a:ln>
                <a:solidFill>
                  <a:srgbClr val="A50021"/>
                </a:solidFill>
                <a:effectLst/>
                <a:uLnTx/>
                <a:uFillTx/>
                <a:latin typeface="+mn-lt"/>
                <a:ea typeface="+mn-ea"/>
                <a:cs typeface="+mn-cs"/>
              </a:rPr>
              <a:t>accelerate: </a:t>
            </a:r>
            <a:br>
              <a:rPr kumimoji="0" lang="en-US" sz="3600" b="1" i="1" u="none" strike="noStrike" kern="0" cap="none" spc="0" normalizeH="0" baseline="0" noProof="0" dirty="0" smtClean="0">
                <a:ln>
                  <a:noFill/>
                </a:ln>
                <a:solidFill>
                  <a:srgbClr val="A50021"/>
                </a:solidFill>
                <a:effectLst/>
                <a:uLnTx/>
                <a:uFillTx/>
                <a:latin typeface="+mn-lt"/>
                <a:ea typeface="+mn-ea"/>
                <a:cs typeface="+mn-cs"/>
              </a:rPr>
            </a:br>
            <a:r>
              <a:rPr kumimoji="0" lang="en-US" sz="3600" b="0" i="1" u="none" strike="noStrike" kern="0" cap="none" spc="0" normalizeH="0" baseline="0" noProof="0" dirty="0" smtClean="0">
                <a:ln>
                  <a:noFill/>
                </a:ln>
                <a:solidFill>
                  <a:srgbClr val="A50021"/>
                </a:solidFill>
                <a:effectLst/>
                <a:uLnTx/>
                <a:uFillTx/>
                <a:latin typeface="+mn-lt"/>
                <a:ea typeface="+mn-ea"/>
                <a:cs typeface="+mn-cs"/>
              </a:rPr>
              <a:t>change its speed </a:t>
            </a:r>
            <a:br>
              <a:rPr kumimoji="0" lang="en-US" sz="3600" b="0" i="1" u="none" strike="noStrike" kern="0" cap="none" spc="0" normalizeH="0" baseline="0" noProof="0" dirty="0" smtClean="0">
                <a:ln>
                  <a:noFill/>
                </a:ln>
                <a:solidFill>
                  <a:srgbClr val="A50021"/>
                </a:solidFill>
                <a:effectLst/>
                <a:uLnTx/>
                <a:uFillTx/>
                <a:latin typeface="+mn-lt"/>
                <a:ea typeface="+mn-ea"/>
                <a:cs typeface="+mn-cs"/>
              </a:rPr>
            </a:br>
            <a:r>
              <a:rPr kumimoji="0" lang="en-US" sz="3600" b="0" i="1" u="none" strike="noStrike" kern="0" cap="none" spc="0" normalizeH="0" baseline="0" noProof="0" dirty="0" smtClean="0">
                <a:ln>
                  <a:noFill/>
                </a:ln>
                <a:solidFill>
                  <a:srgbClr val="A50021"/>
                </a:solidFill>
                <a:effectLst/>
                <a:uLnTx/>
                <a:uFillTx/>
                <a:latin typeface="+mn-lt"/>
                <a:ea typeface="+mn-ea"/>
                <a:cs typeface="+mn-cs"/>
              </a:rPr>
              <a:t>or the direction of its motion</a:t>
            </a:r>
            <a:r>
              <a:rPr kumimoji="0" lang="en-US" sz="3200" b="0" i="1" u="none" strike="noStrike" kern="0" cap="none" spc="0" normalizeH="0" baseline="0" noProof="0" dirty="0" smtClean="0">
                <a:ln>
                  <a:noFill/>
                </a:ln>
                <a:solidFill>
                  <a:schemeClr val="accent2"/>
                </a:solidFill>
                <a:effectLst/>
                <a:uLnTx/>
                <a:uFillTx/>
                <a:latin typeface="+mn-lt"/>
                <a:ea typeface="+mn-ea"/>
                <a:cs typeface="+mn-cs"/>
              </a:rPr>
              <a:t> </a:t>
            </a:r>
            <a:endParaRPr kumimoji="0" lang="en-US" sz="3200" b="0" i="1" u="none" strike="noStrike" kern="0" cap="none" spc="0" normalizeH="0" baseline="0" noProof="0" dirty="0">
              <a:ln>
                <a:noFill/>
              </a:ln>
              <a:solidFill>
                <a:schemeClr val="accent2"/>
              </a:solidFill>
              <a:effectLst/>
              <a:uLnTx/>
              <a:uFillTx/>
              <a:latin typeface="+mn-lt"/>
              <a:ea typeface="+mn-ea"/>
              <a:cs typeface="+mn-cs"/>
            </a:endParaRPr>
          </a:p>
        </p:txBody>
      </p:sp>
      <p:sp>
        <p:nvSpPr>
          <p:cNvPr id="6" name="Text Box 8"/>
          <p:cNvSpPr txBox="1">
            <a:spLocks noChangeArrowheads="1"/>
          </p:cNvSpPr>
          <p:nvPr/>
        </p:nvSpPr>
        <p:spPr bwMode="auto">
          <a:xfrm>
            <a:off x="3859654" y="2633287"/>
            <a:ext cx="4824569" cy="280076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solidFill>
                  <a:srgbClr val="336699"/>
                </a:solidFill>
              </a:rPr>
              <a:t>What gravity does to a falling apple is to increase the apple’s </a:t>
            </a:r>
            <a:r>
              <a:rPr lang="en-US" sz="3200" dirty="0" smtClean="0">
                <a:solidFill>
                  <a:srgbClr val="336699"/>
                </a:solidFill>
              </a:rPr>
              <a:t>speed</a:t>
            </a:r>
          </a:p>
          <a:p>
            <a:pPr>
              <a:spcBef>
                <a:spcPct val="50000"/>
              </a:spcBef>
            </a:pPr>
            <a:r>
              <a:rPr lang="en-US" sz="3200" dirty="0">
                <a:solidFill>
                  <a:srgbClr val="336699"/>
                </a:solidFill>
              </a:rPr>
              <a:t>The longer an apple falls, the faster it </a:t>
            </a:r>
            <a:r>
              <a:rPr lang="en-US" sz="3200" dirty="0" smtClean="0">
                <a:solidFill>
                  <a:srgbClr val="336699"/>
                </a:solidFill>
              </a:rPr>
              <a:t>goes  </a:t>
            </a:r>
            <a:endParaRPr lang="en-US" dirty="0"/>
          </a:p>
        </p:txBody>
      </p:sp>
      <p:grpSp>
        <p:nvGrpSpPr>
          <p:cNvPr id="10" name="Group 9"/>
          <p:cNvGrpSpPr/>
          <p:nvPr/>
        </p:nvGrpSpPr>
        <p:grpSpPr>
          <a:xfrm>
            <a:off x="499023" y="2633287"/>
            <a:ext cx="3175000" cy="2971800"/>
            <a:chOff x="499023" y="2633287"/>
            <a:chExt cx="3175000" cy="2971800"/>
          </a:xfrm>
        </p:grpSpPr>
        <p:grpSp>
          <p:nvGrpSpPr>
            <p:cNvPr id="8" name="Group 7"/>
            <p:cNvGrpSpPr/>
            <p:nvPr/>
          </p:nvGrpSpPr>
          <p:grpSpPr>
            <a:xfrm>
              <a:off x="499023" y="2633287"/>
              <a:ext cx="3175000" cy="2971800"/>
              <a:chOff x="1562902" y="3194050"/>
              <a:chExt cx="3175000" cy="2971800"/>
            </a:xfrm>
          </p:grpSpPr>
          <p:pic>
            <p:nvPicPr>
              <p:cNvPr id="7" name="Picture 6"/>
              <p:cNvPicPr>
                <a:picLocks noChangeAspect="1"/>
              </p:cNvPicPr>
              <p:nvPr/>
            </p:nvPicPr>
            <p:blipFill>
              <a:blip r:embed="rId2"/>
              <a:stretch>
                <a:fillRect/>
              </a:stretch>
            </p:blipFill>
            <p:spPr>
              <a:xfrm>
                <a:off x="1562902" y="3194050"/>
                <a:ext cx="3175000" cy="2971800"/>
              </a:xfrm>
              <a:prstGeom prst="rect">
                <a:avLst/>
              </a:prstGeom>
            </p:spPr>
          </p:pic>
          <p:pic>
            <p:nvPicPr>
              <p:cNvPr id="4" name="Picture 6" descr="apple"/>
              <p:cNvPicPr>
                <a:picLocks noChangeAspect="1" noChangeArrowheads="1"/>
              </p:cNvPicPr>
              <p:nvPr/>
            </p:nvPicPr>
            <p:blipFill>
              <a:blip r:embed="rId3"/>
              <a:srcRect/>
              <a:stretch>
                <a:fillRect/>
              </a:stretch>
            </p:blipFill>
            <p:spPr bwMode="auto">
              <a:xfrm rot="11373295" flipV="1">
                <a:off x="2634442" y="3476101"/>
                <a:ext cx="351018" cy="458248"/>
              </a:xfrm>
              <a:prstGeom prst="rect">
                <a:avLst/>
              </a:prstGeom>
              <a:noFill/>
              <a:ln w="9525">
                <a:noFill/>
                <a:miter lim="800000"/>
                <a:headEnd/>
                <a:tailEnd/>
              </a:ln>
            </p:spPr>
          </p:pic>
        </p:grpSp>
        <p:sp>
          <p:nvSpPr>
            <p:cNvPr id="9" name="Rectangle 8"/>
            <p:cNvSpPr/>
            <p:nvPr/>
          </p:nvSpPr>
          <p:spPr>
            <a:xfrm>
              <a:off x="1534964" y="3399541"/>
              <a:ext cx="173865" cy="272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9530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lumOff val="25000"/>
                  </a:schemeClr>
                </a:solidFill>
              </a:rPr>
              <a:t>Newton’s Second Law of Motion</a:t>
            </a:r>
            <a:endParaRPr lang="en-US" dirty="0">
              <a:solidFill>
                <a:schemeClr val="tx2">
                  <a:lumMod val="75000"/>
                  <a:lumOff val="25000"/>
                </a:schemeClr>
              </a:solidFill>
            </a:endParaRPr>
          </a:p>
        </p:txBody>
      </p:sp>
      <p:sp>
        <p:nvSpPr>
          <p:cNvPr id="3" name="Content Placeholder 2"/>
          <p:cNvSpPr>
            <a:spLocks noGrp="1"/>
          </p:cNvSpPr>
          <p:nvPr>
            <p:ph idx="1"/>
          </p:nvPr>
        </p:nvSpPr>
        <p:spPr>
          <a:xfrm>
            <a:off x="457200" y="1302949"/>
            <a:ext cx="8229600" cy="1896696"/>
          </a:xfrm>
        </p:spPr>
        <p:txBody>
          <a:bodyPr/>
          <a:lstStyle/>
          <a:p>
            <a:pPr>
              <a:buNone/>
            </a:pPr>
            <a:r>
              <a:rPr lang="en-US" dirty="0" smtClean="0"/>
              <a:t>	The acceleration of an object is directly proportional to the force applied, and inversely proportional to the object’s mass.</a:t>
            </a:r>
            <a:endParaRPr lang="en-US" dirty="0"/>
          </a:p>
        </p:txBody>
      </p:sp>
      <p:graphicFrame>
        <p:nvGraphicFramePr>
          <p:cNvPr id="162818" name="Object 2"/>
          <p:cNvGraphicFramePr>
            <a:graphicFrameLocks noChangeAspect="1"/>
          </p:cNvGraphicFramePr>
          <p:nvPr/>
        </p:nvGraphicFramePr>
        <p:xfrm>
          <a:off x="3018665" y="3199645"/>
          <a:ext cx="2690812" cy="674687"/>
        </p:xfrm>
        <a:graphic>
          <a:graphicData uri="http://schemas.openxmlformats.org/presentationml/2006/ole">
            <mc:AlternateContent xmlns:mc="http://schemas.openxmlformats.org/markup-compatibility/2006">
              <mc:Choice xmlns:v="urn:schemas-microsoft-com:vml" Requires="v">
                <p:oleObj spid="_x0000_s162833" name="Equation" r:id="rId3" imgW="495300" imgH="127000" progId="Equation.3">
                  <p:embed/>
                </p:oleObj>
              </mc:Choice>
              <mc:Fallback>
                <p:oleObj name="Equation" r:id="rId3" imgW="495300" imgH="1270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8665" y="3199645"/>
                        <a:ext cx="2690812"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oleObj>
              </mc:Fallback>
            </mc:AlternateContent>
          </a:graphicData>
        </a:graphic>
      </p:graphicFrame>
      <p:sp>
        <p:nvSpPr>
          <p:cNvPr id="6" name="TextBox 5"/>
          <p:cNvSpPr txBox="1"/>
          <p:nvPr/>
        </p:nvSpPr>
        <p:spPr>
          <a:xfrm>
            <a:off x="2802463" y="4379614"/>
            <a:ext cx="661547" cy="369332"/>
          </a:xfrm>
          <a:prstGeom prst="rect">
            <a:avLst/>
          </a:prstGeom>
          <a:ln w="25400"/>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force</a:t>
            </a:r>
            <a:endParaRPr lang="en-US" dirty="0"/>
          </a:p>
        </p:txBody>
      </p:sp>
      <p:sp>
        <p:nvSpPr>
          <p:cNvPr id="7" name="TextBox 6"/>
          <p:cNvSpPr txBox="1"/>
          <p:nvPr/>
        </p:nvSpPr>
        <p:spPr>
          <a:xfrm>
            <a:off x="4216456" y="4194948"/>
            <a:ext cx="660194" cy="369332"/>
          </a:xfrm>
          <a:prstGeom prst="rect">
            <a:avLst/>
          </a:prstGeom>
          <a:ln w="25400"/>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mass</a:t>
            </a:r>
            <a:endParaRPr lang="en-US" dirty="0"/>
          </a:p>
        </p:txBody>
      </p:sp>
      <p:sp>
        <p:nvSpPr>
          <p:cNvPr id="8" name="TextBox 7"/>
          <p:cNvSpPr txBox="1"/>
          <p:nvPr/>
        </p:nvSpPr>
        <p:spPr>
          <a:xfrm>
            <a:off x="5410114" y="4683774"/>
            <a:ext cx="1331051" cy="369332"/>
          </a:xfrm>
          <a:prstGeom prst="rect">
            <a:avLst/>
          </a:prstGeom>
          <a:ln w="25400"/>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acceleration</a:t>
            </a:r>
            <a:endParaRPr lang="en-US" dirty="0"/>
          </a:p>
        </p:txBody>
      </p:sp>
      <p:cxnSp>
        <p:nvCxnSpPr>
          <p:cNvPr id="11" name="Straight Arrow Connector 10"/>
          <p:cNvCxnSpPr>
            <a:stCxn id="6" idx="0"/>
          </p:cNvCxnSpPr>
          <p:nvPr/>
        </p:nvCxnSpPr>
        <p:spPr>
          <a:xfrm rot="5400000" flipH="1" flipV="1">
            <a:off x="2951036" y="4056539"/>
            <a:ext cx="505276" cy="1408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0"/>
          </p:cNvCxnSpPr>
          <p:nvPr/>
        </p:nvCxnSpPr>
        <p:spPr>
          <a:xfrm rot="5400000" flipH="1" flipV="1">
            <a:off x="4551296" y="3869595"/>
            <a:ext cx="320611" cy="33009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0"/>
          </p:cNvCxnSpPr>
          <p:nvPr/>
        </p:nvCxnSpPr>
        <p:spPr>
          <a:xfrm rot="16200000" flipV="1">
            <a:off x="5338159" y="3946293"/>
            <a:ext cx="809436" cy="66552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65948" y="5549898"/>
            <a:ext cx="7496637" cy="830997"/>
          </a:xfrm>
          <a:prstGeom prst="rect">
            <a:avLst/>
          </a:prstGeom>
          <a:noFill/>
        </p:spPr>
        <p:txBody>
          <a:bodyPr wrap="square" rtlCol="0">
            <a:spAutoFit/>
          </a:bodyPr>
          <a:lstStyle/>
          <a:p>
            <a:r>
              <a:rPr lang="en-US" sz="2400" dirty="0" smtClean="0"/>
              <a:t>The same force will make an object with a small mass accelerate more than an object with a larger mass.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2175933" y="127000"/>
            <a:ext cx="4648200" cy="3748088"/>
            <a:chOff x="192" y="1728"/>
            <a:chExt cx="2928" cy="2361"/>
          </a:xfrm>
        </p:grpSpPr>
        <p:graphicFrame>
          <p:nvGraphicFramePr>
            <p:cNvPr id="3" name="Object 9"/>
            <p:cNvGraphicFramePr>
              <a:graphicFrameLocks noChangeAspect="1"/>
            </p:cNvGraphicFramePr>
            <p:nvPr/>
          </p:nvGraphicFramePr>
          <p:xfrm>
            <a:off x="624" y="1728"/>
            <a:ext cx="1824" cy="475"/>
          </p:xfrm>
          <a:graphic>
            <a:graphicData uri="http://schemas.openxmlformats.org/presentationml/2006/ole">
              <mc:AlternateContent xmlns:mc="http://schemas.openxmlformats.org/markup-compatibility/2006">
                <mc:Choice xmlns:v="urn:schemas-microsoft-com:vml" Requires="v">
                  <p:oleObj spid="_x0000_s104473" name="Clip" r:id="rId3" imgW="6544800" imgH="1706400" progId="">
                    <p:embed/>
                  </p:oleObj>
                </mc:Choice>
                <mc:Fallback>
                  <p:oleObj name="Clip" r:id="rId3" imgW="6544800" imgH="1706400" progId="">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728"/>
                          <a:ext cx="1824" cy="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10"/>
            <p:cNvSpPr>
              <a:spLocks noChangeArrowheads="1"/>
            </p:cNvSpPr>
            <p:nvPr/>
          </p:nvSpPr>
          <p:spPr bwMode="auto">
            <a:xfrm>
              <a:off x="192" y="2208"/>
              <a:ext cx="2928" cy="192"/>
            </a:xfrm>
            <a:prstGeom prst="rect">
              <a:avLst/>
            </a:prstGeom>
            <a:solidFill>
              <a:schemeClr val="hlink"/>
            </a:solidFill>
            <a:ln w="9525">
              <a:noFill/>
              <a:miter lim="800000"/>
              <a:headEnd/>
              <a:tailEnd/>
            </a:ln>
          </p:spPr>
          <p:txBody>
            <a:bodyPr wrap="none" anchor="ctr">
              <a:prstTxWarp prst="textNoShape">
                <a:avLst/>
              </a:prstTxWarp>
            </a:bodyPr>
            <a:lstStyle/>
            <a:p>
              <a:endParaRPr lang="en-US"/>
            </a:p>
          </p:txBody>
        </p:sp>
        <p:sp>
          <p:nvSpPr>
            <p:cNvPr id="5" name="Line 11"/>
            <p:cNvSpPr>
              <a:spLocks noChangeShapeType="1"/>
            </p:cNvSpPr>
            <p:nvPr/>
          </p:nvSpPr>
          <p:spPr bwMode="auto">
            <a:xfrm rot="5400000">
              <a:off x="528" y="1872"/>
              <a:ext cx="0" cy="672"/>
            </a:xfrm>
            <a:prstGeom prst="line">
              <a:avLst/>
            </a:prstGeom>
            <a:noFill/>
            <a:ln w="38100">
              <a:solidFill>
                <a:srgbClr val="A50021"/>
              </a:solidFill>
              <a:round/>
              <a:headEnd/>
              <a:tailEnd type="triangle" w="med" len="med"/>
            </a:ln>
          </p:spPr>
          <p:txBody>
            <a:bodyPr wrap="none" anchor="ctr">
              <a:prstTxWarp prst="textNoShape">
                <a:avLst/>
              </a:prstTxWarp>
            </a:bodyPr>
            <a:lstStyle/>
            <a:p>
              <a:endParaRPr lang="en-US"/>
            </a:p>
          </p:txBody>
        </p:sp>
        <p:sp>
          <p:nvSpPr>
            <p:cNvPr id="6" name="Text Box 12"/>
            <p:cNvSpPr txBox="1">
              <a:spLocks noChangeArrowheads="1"/>
            </p:cNvSpPr>
            <p:nvPr/>
          </p:nvSpPr>
          <p:spPr bwMode="auto">
            <a:xfrm>
              <a:off x="192" y="2496"/>
              <a:ext cx="2928" cy="1593"/>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solidFill>
                    <a:srgbClr val="336699"/>
                  </a:solidFill>
                </a:rPr>
                <a:t>When you slam on your brakes, the force (“friction”) of the pavement on the tires of your car stops the car.</a:t>
              </a:r>
              <a:r>
                <a:rPr lang="en-US" sz="2800" dirty="0">
                  <a:solidFill>
                    <a:srgbClr val="336699"/>
                  </a:solidFill>
                </a:rPr>
                <a:t> </a:t>
              </a:r>
              <a:endParaRPr lang="en-US" dirty="0"/>
            </a:p>
          </p:txBody>
        </p:sp>
        <p:sp>
          <p:nvSpPr>
            <p:cNvPr id="7" name="Line 13"/>
            <p:cNvSpPr>
              <a:spLocks noChangeShapeType="1"/>
            </p:cNvSpPr>
            <p:nvPr/>
          </p:nvSpPr>
          <p:spPr bwMode="auto">
            <a:xfrm rot="5400000">
              <a:off x="1680" y="1872"/>
              <a:ext cx="0" cy="672"/>
            </a:xfrm>
            <a:prstGeom prst="line">
              <a:avLst/>
            </a:prstGeom>
            <a:noFill/>
            <a:ln w="38100">
              <a:solidFill>
                <a:srgbClr val="A50021"/>
              </a:solidFill>
              <a:round/>
              <a:headEnd/>
              <a:tailEnd type="triangle" w="med" len="med"/>
            </a:ln>
          </p:spPr>
          <p:txBody>
            <a:bodyPr wrap="none" anchor="ctr">
              <a:prstTxWarp prst="textNoShape">
                <a:avLst/>
              </a:prstTxWarp>
            </a:bodyPr>
            <a:lstStyle/>
            <a:p>
              <a:endParaRPr lang="en-US"/>
            </a:p>
          </p:txBody>
        </p:sp>
      </p:grpSp>
      <p:sp>
        <p:nvSpPr>
          <p:cNvPr id="8" name="Text Box 2"/>
          <p:cNvSpPr txBox="1">
            <a:spLocks noChangeArrowheads="1"/>
          </p:cNvSpPr>
          <p:nvPr/>
        </p:nvSpPr>
        <p:spPr bwMode="auto">
          <a:xfrm>
            <a:off x="0" y="4084638"/>
            <a:ext cx="9144000" cy="280076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smtClean="0">
                <a:solidFill>
                  <a:srgbClr val="660033"/>
                </a:solidFill>
              </a:rPr>
              <a:t>…unless </a:t>
            </a:r>
            <a:r>
              <a:rPr lang="en-US" sz="3200" dirty="0">
                <a:solidFill>
                  <a:srgbClr val="660033"/>
                </a:solidFill>
              </a:rPr>
              <a:t>the pavement is icy and the force of friction much smaller.  Then the car changes its speed much more slowly.</a:t>
            </a:r>
          </a:p>
          <a:p>
            <a:pPr>
              <a:spcBef>
                <a:spcPct val="50000"/>
              </a:spcBef>
            </a:pPr>
            <a:r>
              <a:rPr lang="en-US" sz="3200" dirty="0">
                <a:solidFill>
                  <a:srgbClr val="660033"/>
                </a:solidFill>
              </a:rPr>
              <a:t>For a perfectly frictionless sheet of ice, the car would slide in a straight line at the same speed forever.</a:t>
            </a:r>
            <a:endParaRPr lang="en-US" sz="2800" dirty="0">
              <a:solidFill>
                <a:srgbClr val="660033"/>
              </a:solidFill>
            </a:endParaRPr>
          </a:p>
        </p:txBody>
      </p:sp>
    </p:spTree>
    <p:extLst>
      <p:ext uri="{BB962C8B-B14F-4D97-AF65-F5344CB8AC3E}">
        <p14:creationId xmlns:p14="http://schemas.microsoft.com/office/powerpoint/2010/main" val="26169725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8"/>
          <p:cNvSpPr>
            <a:spLocks noChangeArrowheads="1"/>
          </p:cNvSpPr>
          <p:nvPr/>
        </p:nvSpPr>
        <p:spPr bwMode="auto">
          <a:xfrm>
            <a:off x="222585" y="593671"/>
            <a:ext cx="4963781" cy="4524315"/>
          </a:xfrm>
          <a:prstGeom prst="rect">
            <a:avLst/>
          </a:prstGeom>
          <a:noFill/>
          <a:ln w="9525">
            <a:noFill/>
            <a:miter lim="800000"/>
            <a:headEnd/>
            <a:tailEnd/>
          </a:ln>
        </p:spPr>
        <p:txBody>
          <a:bodyPr wrap="square">
            <a:prstTxWarp prst="textNoShape">
              <a:avLst/>
            </a:prstTxWarp>
            <a:spAutoFit/>
          </a:bodyPr>
          <a:lstStyle/>
          <a:p>
            <a:endParaRPr lang="en-US" sz="2400" dirty="0" smtClean="0">
              <a:solidFill>
                <a:srgbClr val="000000"/>
              </a:solidFill>
            </a:endParaRPr>
          </a:p>
          <a:p>
            <a:pPr marL="342900" indent="-342900">
              <a:buFontTx/>
              <a:buChar char="-"/>
            </a:pPr>
            <a:r>
              <a:rPr lang="en-US" sz="2400" dirty="0" smtClean="0">
                <a:solidFill>
                  <a:srgbClr val="000000"/>
                </a:solidFill>
              </a:rPr>
              <a:t>Phases </a:t>
            </a:r>
            <a:r>
              <a:rPr lang="en-US" sz="2400" dirty="0">
                <a:solidFill>
                  <a:srgbClr val="000000"/>
                </a:solidFill>
              </a:rPr>
              <a:t>of Venus, agreeing with Copernican model</a:t>
            </a:r>
          </a:p>
          <a:p>
            <a:pPr marL="342900" indent="-342900">
              <a:buFontTx/>
              <a:buChar char="-"/>
            </a:pPr>
            <a:r>
              <a:rPr lang="en-US" sz="2400" dirty="0" smtClean="0">
                <a:solidFill>
                  <a:srgbClr val="000000"/>
                </a:solidFill>
              </a:rPr>
              <a:t>Craters </a:t>
            </a:r>
            <a:r>
              <a:rPr lang="en-US" sz="2400" dirty="0">
                <a:solidFill>
                  <a:srgbClr val="000000"/>
                </a:solidFill>
              </a:rPr>
              <a:t>on the </a:t>
            </a:r>
            <a:r>
              <a:rPr lang="en-US" sz="2400" dirty="0" smtClean="0">
                <a:solidFill>
                  <a:srgbClr val="000000"/>
                </a:solidFill>
              </a:rPr>
              <a:t>Moon</a:t>
            </a:r>
          </a:p>
          <a:p>
            <a:pPr marL="342900" indent="-342900">
              <a:buFontTx/>
              <a:buChar char="-"/>
            </a:pPr>
            <a:r>
              <a:rPr lang="en-US" sz="2400" dirty="0" smtClean="0">
                <a:solidFill>
                  <a:srgbClr val="000000"/>
                </a:solidFill>
              </a:rPr>
              <a:t>4 </a:t>
            </a:r>
            <a:r>
              <a:rPr lang="en-US" sz="2400" dirty="0">
                <a:solidFill>
                  <a:srgbClr val="000000"/>
                </a:solidFill>
              </a:rPr>
              <a:t>moons of  </a:t>
            </a:r>
            <a:r>
              <a:rPr lang="en-US" sz="2400" dirty="0" smtClean="0">
                <a:solidFill>
                  <a:srgbClr val="000000"/>
                </a:solidFill>
              </a:rPr>
              <a:t>Jupiter</a:t>
            </a:r>
          </a:p>
          <a:p>
            <a:pPr marL="342900" indent="-342900">
              <a:buFontTx/>
              <a:buChar char="-"/>
            </a:pPr>
            <a:r>
              <a:rPr lang="en-US" sz="2400" dirty="0" smtClean="0">
                <a:solidFill>
                  <a:srgbClr val="000000"/>
                </a:solidFill>
              </a:rPr>
              <a:t>The </a:t>
            </a:r>
            <a:r>
              <a:rPr lang="en-US" sz="2400" dirty="0">
                <a:solidFill>
                  <a:srgbClr val="000000"/>
                </a:solidFill>
              </a:rPr>
              <a:t>Milky Way seen as a vast collection of </a:t>
            </a:r>
            <a:r>
              <a:rPr lang="en-US" sz="2400" dirty="0" smtClean="0">
                <a:solidFill>
                  <a:srgbClr val="000000"/>
                </a:solidFill>
              </a:rPr>
              <a:t>stars</a:t>
            </a:r>
          </a:p>
          <a:p>
            <a:pPr marL="342900" indent="-342900">
              <a:buFontTx/>
              <a:buChar char="-"/>
            </a:pPr>
            <a:r>
              <a:rPr lang="en-US" sz="2400" dirty="0" smtClean="0">
                <a:solidFill>
                  <a:srgbClr val="000000"/>
                </a:solidFill>
              </a:rPr>
              <a:t>Sunspots</a:t>
            </a:r>
            <a:r>
              <a:rPr lang="en-US" sz="2400" dirty="0">
                <a:solidFill>
                  <a:srgbClr val="000000"/>
                </a:solidFill>
              </a:rPr>
              <a:t>, whose motion showed that the Sun rotates </a:t>
            </a:r>
            <a:r>
              <a:rPr lang="en-US" sz="2400" dirty="0" smtClean="0">
                <a:solidFill>
                  <a:srgbClr val="000000"/>
                </a:solidFill>
              </a:rPr>
              <a:t>slowly</a:t>
            </a:r>
          </a:p>
          <a:p>
            <a:pPr marL="342900" indent="-342900">
              <a:buFontTx/>
              <a:buChar char="-"/>
            </a:pPr>
            <a:r>
              <a:rPr lang="en-US" sz="2400" dirty="0" smtClean="0">
                <a:solidFill>
                  <a:srgbClr val="000000"/>
                </a:solidFill>
              </a:rPr>
              <a:t>Rings </a:t>
            </a:r>
            <a:r>
              <a:rPr lang="en-US" sz="2400" dirty="0">
                <a:solidFill>
                  <a:srgbClr val="000000"/>
                </a:solidFill>
              </a:rPr>
              <a:t>of Saturn </a:t>
            </a:r>
            <a:r>
              <a:rPr lang="en-US" sz="2400" dirty="0" smtClean="0">
                <a:solidFill>
                  <a:srgbClr val="000000"/>
                </a:solidFill>
              </a:rPr>
              <a:t>(</a:t>
            </a:r>
            <a:r>
              <a:rPr lang="en-US" sz="2400" dirty="0">
                <a:solidFill>
                  <a:srgbClr val="000000"/>
                </a:solidFill>
              </a:rPr>
              <a:t>he couldn’t see them well enough to know they were </a:t>
            </a:r>
            <a:r>
              <a:rPr lang="en-US" sz="2400" dirty="0" smtClean="0">
                <a:solidFill>
                  <a:srgbClr val="000000"/>
                </a:solidFill>
              </a:rPr>
              <a:t>rings</a:t>
            </a:r>
            <a:r>
              <a:rPr lang="en-US" sz="2400" dirty="0" smtClean="0">
                <a:solidFill>
                  <a:srgbClr val="000000"/>
                </a:solidFill>
              </a:rPr>
              <a:t>)</a:t>
            </a:r>
            <a:endParaRPr lang="en-US" sz="2400" dirty="0" smtClean="0">
              <a:solidFill>
                <a:srgbClr val="000000"/>
              </a:solidFill>
            </a:endParaRPr>
          </a:p>
        </p:txBody>
      </p:sp>
      <p:pic>
        <p:nvPicPr>
          <p:cNvPr id="3" name="Picture 2" descr="D:\ART\CH04\F04_12.JPG"/>
          <p:cNvPicPr>
            <a:picLocks noChangeAspect="1" noChangeArrowheads="1"/>
          </p:cNvPicPr>
          <p:nvPr/>
        </p:nvPicPr>
        <p:blipFill>
          <a:blip r:embed="rId2"/>
          <a:srcRect/>
          <a:stretch>
            <a:fillRect/>
          </a:stretch>
        </p:blipFill>
        <p:spPr bwMode="auto">
          <a:xfrm>
            <a:off x="4942318" y="1007415"/>
            <a:ext cx="3600645" cy="4076203"/>
          </a:xfrm>
          <a:prstGeom prst="rect">
            <a:avLst/>
          </a:prstGeom>
          <a:noFill/>
          <a:ln w="9525">
            <a:noFill/>
            <a:miter lim="800000"/>
            <a:headEnd/>
            <a:tailEnd/>
          </a:ln>
        </p:spPr>
      </p:pic>
      <p:sp>
        <p:nvSpPr>
          <p:cNvPr id="4" name="TextBox 3"/>
          <p:cNvSpPr txBox="1"/>
          <p:nvPr/>
        </p:nvSpPr>
        <p:spPr>
          <a:xfrm>
            <a:off x="1518620" y="128296"/>
            <a:ext cx="6257442" cy="584776"/>
          </a:xfrm>
          <a:prstGeom prst="rect">
            <a:avLst/>
          </a:prstGeom>
          <a:noFill/>
        </p:spPr>
        <p:txBody>
          <a:bodyPr wrap="none" rtlCol="0">
            <a:spAutoFit/>
          </a:bodyPr>
          <a:lstStyle/>
          <a:p>
            <a:r>
              <a:rPr lang="en-US" sz="3200" b="1" dirty="0">
                <a:solidFill>
                  <a:srgbClr val="000000"/>
                </a:solidFill>
              </a:rPr>
              <a:t>Galileo’s </a:t>
            </a:r>
            <a:r>
              <a:rPr lang="en-US" sz="3200" b="1" dirty="0" smtClean="0">
                <a:solidFill>
                  <a:srgbClr val="000000"/>
                </a:solidFill>
              </a:rPr>
              <a:t>astronomical</a:t>
            </a:r>
            <a:r>
              <a:rPr lang="en-US" sz="3200" b="1" i="1" dirty="0" smtClean="0">
                <a:solidFill>
                  <a:srgbClr val="000000"/>
                </a:solidFill>
              </a:rPr>
              <a:t> </a:t>
            </a:r>
            <a:r>
              <a:rPr lang="en-US" sz="3200" b="1" dirty="0" smtClean="0">
                <a:solidFill>
                  <a:srgbClr val="000000"/>
                </a:solidFill>
              </a:rPr>
              <a:t>observations</a:t>
            </a:r>
            <a:endParaRPr lang="en-US" sz="3200" b="1" dirty="0">
              <a:solidFill>
                <a:srgbClr val="000000"/>
              </a:solidFill>
            </a:endParaRPr>
          </a:p>
        </p:txBody>
      </p:sp>
      <p:sp>
        <p:nvSpPr>
          <p:cNvPr id="5" name="TextBox 4"/>
          <p:cNvSpPr txBox="1"/>
          <p:nvPr/>
        </p:nvSpPr>
        <p:spPr>
          <a:xfrm>
            <a:off x="553680" y="5450855"/>
            <a:ext cx="8028971" cy="1107996"/>
          </a:xfrm>
          <a:prstGeom prst="rect">
            <a:avLst/>
          </a:prstGeom>
          <a:noFill/>
        </p:spPr>
        <p:txBody>
          <a:bodyPr wrap="square" rtlCol="0">
            <a:spAutoFit/>
          </a:bodyPr>
          <a:lstStyle/>
          <a:p>
            <a:pPr lvl="0"/>
            <a:r>
              <a:rPr lang="en-US" sz="2400" dirty="0" smtClean="0">
                <a:solidFill>
                  <a:srgbClr val="000000"/>
                </a:solidFill>
              </a:rPr>
              <a:t>Galileo </a:t>
            </a:r>
            <a:r>
              <a:rPr lang="en-US" sz="2400" dirty="0">
                <a:solidFill>
                  <a:srgbClr val="000000"/>
                </a:solidFill>
              </a:rPr>
              <a:t>also made essential contributions to physics, </a:t>
            </a:r>
            <a:r>
              <a:rPr lang="en-US" sz="2400" dirty="0" smtClean="0">
                <a:solidFill>
                  <a:srgbClr val="000000"/>
                </a:solidFill>
              </a:rPr>
              <a:t>studying the </a:t>
            </a:r>
            <a:r>
              <a:rPr lang="en-US" sz="2400" dirty="0">
                <a:solidFill>
                  <a:srgbClr val="000000"/>
                </a:solidFill>
              </a:rPr>
              <a:t>nature of </a:t>
            </a:r>
            <a:r>
              <a:rPr lang="en-US" sz="2400" dirty="0" smtClean="0">
                <a:solidFill>
                  <a:srgbClr val="000000"/>
                </a:solidFill>
              </a:rPr>
              <a:t>motion </a:t>
            </a:r>
            <a:r>
              <a:rPr lang="en-US" sz="2400" dirty="0">
                <a:solidFill>
                  <a:srgbClr val="000000"/>
                </a:solidFill>
              </a:rPr>
              <a:t>and gravity </a:t>
            </a:r>
            <a:r>
              <a:rPr lang="en-US" sz="2400" dirty="0" smtClean="0">
                <a:solidFill>
                  <a:srgbClr val="000000"/>
                </a:solidFill>
              </a:rPr>
              <a:t>in </a:t>
            </a:r>
            <a:r>
              <a:rPr lang="en-US" sz="2400" dirty="0">
                <a:solidFill>
                  <a:srgbClr val="000000"/>
                </a:solidFill>
              </a:rPr>
              <a:t>particular</a:t>
            </a:r>
          </a:p>
          <a:p>
            <a:endParaRPr lang="en-US" dirty="0"/>
          </a:p>
        </p:txBody>
      </p:sp>
    </p:spTree>
    <p:extLst>
      <p:ext uri="{BB962C8B-B14F-4D97-AF65-F5344CB8AC3E}">
        <p14:creationId xmlns:p14="http://schemas.microsoft.com/office/powerpoint/2010/main" val="17778671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4029"/>
            <a:ext cx="8229600" cy="2432341"/>
          </a:xfrm>
        </p:spPr>
        <p:txBody>
          <a:bodyPr/>
          <a:lstStyle/>
          <a:p>
            <a:r>
              <a:rPr lang="en-US" dirty="0" smtClean="0"/>
              <a:t>Friction from the air and ground is always present under normal circumstances</a:t>
            </a:r>
          </a:p>
          <a:p>
            <a:r>
              <a:rPr lang="en-US" dirty="0" smtClean="0"/>
              <a:t>This is what led the Greeks to believe that the natural tendency of objects is to come to rest</a:t>
            </a:r>
            <a:endParaRPr lang="en-US" dirty="0"/>
          </a:p>
        </p:txBody>
      </p:sp>
      <p:pic>
        <p:nvPicPr>
          <p:cNvPr id="4" name="Picture 3"/>
          <p:cNvPicPr>
            <a:picLocks noChangeAspect="1"/>
          </p:cNvPicPr>
          <p:nvPr/>
        </p:nvPicPr>
        <p:blipFill>
          <a:blip r:embed="rId2"/>
          <a:stretch>
            <a:fillRect/>
          </a:stretch>
        </p:blipFill>
        <p:spPr>
          <a:xfrm>
            <a:off x="1710506" y="2737760"/>
            <a:ext cx="5722989" cy="38153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189435" y="2855838"/>
            <a:ext cx="6128810" cy="4002162"/>
            <a:chOff x="1189435" y="2855838"/>
            <a:chExt cx="6128810" cy="4002162"/>
          </a:xfrm>
        </p:grpSpPr>
        <p:pic>
          <p:nvPicPr>
            <p:cNvPr id="15" name="Picture 14"/>
            <p:cNvPicPr>
              <a:picLocks noChangeAspect="1"/>
            </p:cNvPicPr>
            <p:nvPr/>
          </p:nvPicPr>
          <p:blipFill>
            <a:blip r:embed="rId2"/>
            <a:stretch>
              <a:fillRect/>
            </a:stretch>
          </p:blipFill>
          <p:spPr>
            <a:xfrm>
              <a:off x="1189435" y="2855838"/>
              <a:ext cx="4680891" cy="4002162"/>
            </a:xfrm>
            <a:prstGeom prst="rect">
              <a:avLst/>
            </a:prstGeom>
          </p:spPr>
        </p:pic>
        <p:pic>
          <p:nvPicPr>
            <p:cNvPr id="17" name="Picture 16"/>
            <p:cNvPicPr>
              <a:picLocks noChangeAspect="1"/>
            </p:cNvPicPr>
            <p:nvPr/>
          </p:nvPicPr>
          <p:blipFill>
            <a:blip r:embed="rId3"/>
            <a:stretch>
              <a:fillRect/>
            </a:stretch>
          </p:blipFill>
          <p:spPr>
            <a:xfrm>
              <a:off x="6265588" y="3161738"/>
              <a:ext cx="1052657" cy="1052657"/>
            </a:xfrm>
            <a:prstGeom prst="rect">
              <a:avLst/>
            </a:prstGeom>
          </p:spPr>
        </p:pic>
        <p:sp>
          <p:nvSpPr>
            <p:cNvPr id="19" name="Left-Right Arrow 18"/>
            <p:cNvSpPr/>
            <p:nvPr/>
          </p:nvSpPr>
          <p:spPr>
            <a:xfrm rot="20199291">
              <a:off x="4976659" y="3928523"/>
              <a:ext cx="1328263" cy="551815"/>
            </a:xfrm>
            <a:prstGeom prst="leftRightArrow">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solidFill>
                  <a:schemeClr val="tx2">
                    <a:lumMod val="75000"/>
                    <a:lumOff val="25000"/>
                  </a:schemeClr>
                </a:solidFill>
              </a:rPr>
              <a:t>Newton’s Third Law of Motion</a:t>
            </a:r>
            <a:endParaRPr lang="en-US" dirty="0">
              <a:solidFill>
                <a:schemeClr val="tx2">
                  <a:lumMod val="75000"/>
                  <a:lumOff val="25000"/>
                </a:schemeClr>
              </a:solidFill>
            </a:endParaRPr>
          </a:p>
        </p:txBody>
      </p:sp>
      <p:sp>
        <p:nvSpPr>
          <p:cNvPr id="3" name="Content Placeholder 2"/>
          <p:cNvSpPr>
            <a:spLocks noGrp="1"/>
          </p:cNvSpPr>
          <p:nvPr>
            <p:ph idx="1"/>
          </p:nvPr>
        </p:nvSpPr>
        <p:spPr>
          <a:xfrm>
            <a:off x="457200" y="1302949"/>
            <a:ext cx="8229600" cy="2168830"/>
          </a:xfrm>
        </p:spPr>
        <p:txBody>
          <a:bodyPr>
            <a:normAutofit fontScale="92500"/>
          </a:bodyPr>
          <a:lstStyle/>
          <a:p>
            <a:pPr>
              <a:buNone/>
            </a:pPr>
            <a:r>
              <a:rPr lang="en-US" dirty="0" smtClean="0"/>
              <a:t>	For every action there is an equal and opposite reaction: if body A exerts a force on body B, then body B exerts a force on body A that is equal in magnitude but oppositely directed.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81868"/>
          </a:xfrm>
        </p:spPr>
        <p:txBody>
          <a:bodyPr>
            <a:normAutofit fontScale="90000"/>
          </a:bodyPr>
          <a:lstStyle/>
          <a:p>
            <a:r>
              <a:rPr lang="en-US" dirty="0" smtClean="0"/>
              <a:t>A small asteroid collides with a planet. Which of the following is true?</a:t>
            </a:r>
            <a:endParaRPr lang="en-US" dirty="0"/>
          </a:p>
        </p:txBody>
      </p:sp>
      <p:pic>
        <p:nvPicPr>
          <p:cNvPr id="5" name="Picture 4"/>
          <p:cNvPicPr>
            <a:picLocks noChangeAspect="1"/>
          </p:cNvPicPr>
          <p:nvPr/>
        </p:nvPicPr>
        <p:blipFill>
          <a:blip r:embed="rId2"/>
          <a:stretch>
            <a:fillRect/>
          </a:stretch>
        </p:blipFill>
        <p:spPr>
          <a:xfrm>
            <a:off x="457200" y="2262383"/>
            <a:ext cx="1220575" cy="913688"/>
          </a:xfrm>
          <a:prstGeom prst="rect">
            <a:avLst/>
          </a:prstGeom>
        </p:spPr>
      </p:pic>
      <p:sp>
        <p:nvSpPr>
          <p:cNvPr id="6" name="TextBox 5"/>
          <p:cNvSpPr txBox="1"/>
          <p:nvPr/>
        </p:nvSpPr>
        <p:spPr>
          <a:xfrm>
            <a:off x="1973921" y="1917798"/>
            <a:ext cx="6941221" cy="1569660"/>
          </a:xfrm>
          <a:prstGeom prst="rect">
            <a:avLst/>
          </a:prstGeom>
          <a:noFill/>
        </p:spPr>
        <p:txBody>
          <a:bodyPr wrap="square" rtlCol="0">
            <a:spAutoFit/>
          </a:bodyPr>
          <a:lstStyle/>
          <a:p>
            <a:r>
              <a:rPr lang="en-US" sz="3200" dirty="0" smtClean="0"/>
              <a:t>The planet exerts more force on the asteroid than the asteroid exerts on the planet.</a:t>
            </a:r>
            <a:endParaRPr lang="en-US" sz="3200" dirty="0"/>
          </a:p>
        </p:txBody>
      </p:sp>
      <p:pic>
        <p:nvPicPr>
          <p:cNvPr id="8" name="Picture 7"/>
          <p:cNvPicPr>
            <a:picLocks noChangeAspect="1"/>
          </p:cNvPicPr>
          <p:nvPr/>
        </p:nvPicPr>
        <p:blipFill>
          <a:blip r:embed="rId3"/>
          <a:stretch>
            <a:fillRect/>
          </a:stretch>
        </p:blipFill>
        <p:spPr>
          <a:xfrm>
            <a:off x="455792" y="3959459"/>
            <a:ext cx="1221983" cy="910360"/>
          </a:xfrm>
          <a:prstGeom prst="rect">
            <a:avLst/>
          </a:prstGeom>
        </p:spPr>
      </p:pic>
      <p:sp>
        <p:nvSpPr>
          <p:cNvPr id="9" name="TextBox 8"/>
          <p:cNvSpPr txBox="1"/>
          <p:nvPr/>
        </p:nvSpPr>
        <p:spPr>
          <a:xfrm>
            <a:off x="1975329" y="3639813"/>
            <a:ext cx="6711471" cy="1569660"/>
          </a:xfrm>
          <a:prstGeom prst="rect">
            <a:avLst/>
          </a:prstGeom>
          <a:noFill/>
        </p:spPr>
        <p:txBody>
          <a:bodyPr wrap="square" rtlCol="0">
            <a:spAutoFit/>
          </a:bodyPr>
          <a:lstStyle/>
          <a:p>
            <a:r>
              <a:rPr lang="en-US" sz="3200" dirty="0" smtClean="0"/>
              <a:t>The asteroid exerts more force on the planet than the planet exerts on the asteroid.</a:t>
            </a:r>
            <a:endParaRPr lang="en-US" sz="3200" dirty="0"/>
          </a:p>
        </p:txBody>
      </p:sp>
      <p:pic>
        <p:nvPicPr>
          <p:cNvPr id="11" name="Picture 10"/>
          <p:cNvPicPr>
            <a:picLocks noChangeAspect="1"/>
          </p:cNvPicPr>
          <p:nvPr/>
        </p:nvPicPr>
        <p:blipFill>
          <a:blip r:embed="rId4"/>
          <a:stretch>
            <a:fillRect/>
          </a:stretch>
        </p:blipFill>
        <p:spPr>
          <a:xfrm>
            <a:off x="452344" y="5636257"/>
            <a:ext cx="1225431" cy="905906"/>
          </a:xfrm>
          <a:prstGeom prst="rect">
            <a:avLst/>
          </a:prstGeom>
        </p:spPr>
      </p:pic>
      <p:sp>
        <p:nvSpPr>
          <p:cNvPr id="12" name="TextBox 11"/>
          <p:cNvSpPr txBox="1"/>
          <p:nvPr/>
        </p:nvSpPr>
        <p:spPr>
          <a:xfrm>
            <a:off x="1978777" y="5464945"/>
            <a:ext cx="6936365" cy="1077218"/>
          </a:xfrm>
          <a:prstGeom prst="rect">
            <a:avLst/>
          </a:prstGeom>
          <a:noFill/>
        </p:spPr>
        <p:txBody>
          <a:bodyPr wrap="square" rtlCol="0">
            <a:spAutoFit/>
          </a:bodyPr>
          <a:lstStyle/>
          <a:p>
            <a:r>
              <a:rPr lang="en-US" sz="3200" dirty="0" smtClean="0"/>
              <a:t>The asteroid and the planet exert the same forces on each other.</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81868"/>
          </a:xfrm>
        </p:spPr>
        <p:txBody>
          <a:bodyPr>
            <a:normAutofit fontScale="90000"/>
          </a:bodyPr>
          <a:lstStyle/>
          <a:p>
            <a:r>
              <a:rPr lang="en-US" dirty="0" smtClean="0"/>
              <a:t>A small asteroid collides with a planet. Which of the following is true?</a:t>
            </a:r>
            <a:endParaRPr lang="en-US" dirty="0"/>
          </a:p>
        </p:txBody>
      </p:sp>
      <p:pic>
        <p:nvPicPr>
          <p:cNvPr id="5" name="Picture 4"/>
          <p:cNvPicPr>
            <a:picLocks noChangeAspect="1"/>
          </p:cNvPicPr>
          <p:nvPr/>
        </p:nvPicPr>
        <p:blipFill>
          <a:blip r:embed="rId2"/>
          <a:stretch>
            <a:fillRect/>
          </a:stretch>
        </p:blipFill>
        <p:spPr>
          <a:xfrm>
            <a:off x="457200" y="2262383"/>
            <a:ext cx="1220575" cy="913688"/>
          </a:xfrm>
          <a:prstGeom prst="rect">
            <a:avLst/>
          </a:prstGeom>
        </p:spPr>
      </p:pic>
      <p:sp>
        <p:nvSpPr>
          <p:cNvPr id="6" name="TextBox 5"/>
          <p:cNvSpPr txBox="1"/>
          <p:nvPr/>
        </p:nvSpPr>
        <p:spPr>
          <a:xfrm>
            <a:off x="1973921" y="1917798"/>
            <a:ext cx="6941221" cy="1569660"/>
          </a:xfrm>
          <a:prstGeom prst="rect">
            <a:avLst/>
          </a:prstGeom>
          <a:noFill/>
        </p:spPr>
        <p:txBody>
          <a:bodyPr wrap="square" rtlCol="0">
            <a:spAutoFit/>
          </a:bodyPr>
          <a:lstStyle/>
          <a:p>
            <a:r>
              <a:rPr lang="en-US" sz="3200" dirty="0" smtClean="0"/>
              <a:t>The planet exerts more force on the asteroid than the asteroid exerts on the planet.</a:t>
            </a:r>
            <a:endParaRPr lang="en-US" sz="3200" dirty="0"/>
          </a:p>
        </p:txBody>
      </p:sp>
      <p:pic>
        <p:nvPicPr>
          <p:cNvPr id="8" name="Picture 7"/>
          <p:cNvPicPr>
            <a:picLocks noChangeAspect="1"/>
          </p:cNvPicPr>
          <p:nvPr/>
        </p:nvPicPr>
        <p:blipFill>
          <a:blip r:embed="rId3"/>
          <a:stretch>
            <a:fillRect/>
          </a:stretch>
        </p:blipFill>
        <p:spPr>
          <a:xfrm>
            <a:off x="455792" y="3959459"/>
            <a:ext cx="1221983" cy="910360"/>
          </a:xfrm>
          <a:prstGeom prst="rect">
            <a:avLst/>
          </a:prstGeom>
        </p:spPr>
      </p:pic>
      <p:sp>
        <p:nvSpPr>
          <p:cNvPr id="9" name="TextBox 8"/>
          <p:cNvSpPr txBox="1"/>
          <p:nvPr/>
        </p:nvSpPr>
        <p:spPr>
          <a:xfrm>
            <a:off x="1975329" y="3639813"/>
            <a:ext cx="6711471" cy="1569660"/>
          </a:xfrm>
          <a:prstGeom prst="rect">
            <a:avLst/>
          </a:prstGeom>
          <a:noFill/>
        </p:spPr>
        <p:txBody>
          <a:bodyPr wrap="square" rtlCol="0">
            <a:spAutoFit/>
          </a:bodyPr>
          <a:lstStyle/>
          <a:p>
            <a:r>
              <a:rPr lang="en-US" sz="3200" dirty="0" smtClean="0"/>
              <a:t>The asteroid exerts more force on the planet than the planet exerts on the asteroid.</a:t>
            </a:r>
            <a:endParaRPr lang="en-US" sz="3200" dirty="0"/>
          </a:p>
        </p:txBody>
      </p:sp>
      <p:pic>
        <p:nvPicPr>
          <p:cNvPr id="11" name="Picture 10"/>
          <p:cNvPicPr>
            <a:picLocks noChangeAspect="1"/>
          </p:cNvPicPr>
          <p:nvPr/>
        </p:nvPicPr>
        <p:blipFill>
          <a:blip r:embed="rId4"/>
          <a:stretch>
            <a:fillRect/>
          </a:stretch>
        </p:blipFill>
        <p:spPr>
          <a:xfrm>
            <a:off x="452344" y="5636257"/>
            <a:ext cx="1225431" cy="905906"/>
          </a:xfrm>
          <a:prstGeom prst="rect">
            <a:avLst/>
          </a:prstGeom>
        </p:spPr>
      </p:pic>
      <p:sp>
        <p:nvSpPr>
          <p:cNvPr id="12" name="TextBox 11"/>
          <p:cNvSpPr txBox="1"/>
          <p:nvPr/>
        </p:nvSpPr>
        <p:spPr>
          <a:xfrm>
            <a:off x="1978777" y="5464945"/>
            <a:ext cx="6936365" cy="1077218"/>
          </a:xfrm>
          <a:prstGeom prst="rect">
            <a:avLst/>
          </a:prstGeom>
          <a:noFill/>
        </p:spPr>
        <p:txBody>
          <a:bodyPr wrap="square" rtlCol="0">
            <a:spAutoFit/>
          </a:bodyPr>
          <a:lstStyle/>
          <a:p>
            <a:r>
              <a:rPr lang="en-US" sz="3200" dirty="0" smtClean="0"/>
              <a:t>The asteroid and the planet exert the same forces on each other.</a:t>
            </a:r>
            <a:endParaRPr lang="en-US" sz="3200" dirty="0"/>
          </a:p>
        </p:txBody>
      </p:sp>
      <p:sp>
        <p:nvSpPr>
          <p:cNvPr id="10" name="Oval 9"/>
          <p:cNvSpPr/>
          <p:nvPr/>
        </p:nvSpPr>
        <p:spPr>
          <a:xfrm>
            <a:off x="1483618" y="5324931"/>
            <a:ext cx="7203182" cy="1332690"/>
          </a:xfrm>
          <a:prstGeom prst="ellipse">
            <a:avLst/>
          </a:prstGeom>
          <a:noFill/>
          <a:ln w="101600">
            <a:solidFill>
              <a:srgbClr val="FADE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81868"/>
          </a:xfrm>
        </p:spPr>
        <p:txBody>
          <a:bodyPr>
            <a:normAutofit fontScale="90000"/>
          </a:bodyPr>
          <a:lstStyle/>
          <a:p>
            <a:r>
              <a:rPr lang="en-US" dirty="0" smtClean="0"/>
              <a:t>A small asteroid collides with a planet. Which of the following is true?</a:t>
            </a:r>
            <a:endParaRPr lang="en-US" dirty="0"/>
          </a:p>
        </p:txBody>
      </p:sp>
      <p:pic>
        <p:nvPicPr>
          <p:cNvPr id="5" name="Picture 4"/>
          <p:cNvPicPr>
            <a:picLocks noChangeAspect="1"/>
          </p:cNvPicPr>
          <p:nvPr/>
        </p:nvPicPr>
        <p:blipFill>
          <a:blip r:embed="rId2"/>
          <a:stretch>
            <a:fillRect/>
          </a:stretch>
        </p:blipFill>
        <p:spPr>
          <a:xfrm>
            <a:off x="457200" y="2262383"/>
            <a:ext cx="1220575" cy="913688"/>
          </a:xfrm>
          <a:prstGeom prst="rect">
            <a:avLst/>
          </a:prstGeom>
        </p:spPr>
      </p:pic>
      <p:sp>
        <p:nvSpPr>
          <p:cNvPr id="6" name="TextBox 5"/>
          <p:cNvSpPr txBox="1"/>
          <p:nvPr/>
        </p:nvSpPr>
        <p:spPr>
          <a:xfrm>
            <a:off x="1973921" y="2156582"/>
            <a:ext cx="6941221" cy="1077218"/>
          </a:xfrm>
          <a:prstGeom prst="rect">
            <a:avLst/>
          </a:prstGeom>
          <a:noFill/>
        </p:spPr>
        <p:txBody>
          <a:bodyPr wrap="square" rtlCol="0">
            <a:spAutoFit/>
          </a:bodyPr>
          <a:lstStyle/>
          <a:p>
            <a:r>
              <a:rPr lang="en-US" sz="3200" dirty="0" smtClean="0"/>
              <a:t>The acceleration of the planet is greater than the acceleration of the asteroid.</a:t>
            </a:r>
            <a:endParaRPr lang="en-US" sz="3200" dirty="0"/>
          </a:p>
        </p:txBody>
      </p:sp>
      <p:pic>
        <p:nvPicPr>
          <p:cNvPr id="8" name="Picture 7"/>
          <p:cNvPicPr>
            <a:picLocks noChangeAspect="1"/>
          </p:cNvPicPr>
          <p:nvPr/>
        </p:nvPicPr>
        <p:blipFill>
          <a:blip r:embed="rId3"/>
          <a:stretch>
            <a:fillRect/>
          </a:stretch>
        </p:blipFill>
        <p:spPr>
          <a:xfrm>
            <a:off x="455792" y="3959459"/>
            <a:ext cx="1221983" cy="910360"/>
          </a:xfrm>
          <a:prstGeom prst="rect">
            <a:avLst/>
          </a:prstGeom>
        </p:spPr>
      </p:pic>
      <p:sp>
        <p:nvSpPr>
          <p:cNvPr id="9" name="TextBox 8"/>
          <p:cNvSpPr txBox="1"/>
          <p:nvPr/>
        </p:nvSpPr>
        <p:spPr>
          <a:xfrm>
            <a:off x="1978777" y="3893483"/>
            <a:ext cx="7168671" cy="1077218"/>
          </a:xfrm>
          <a:prstGeom prst="rect">
            <a:avLst/>
          </a:prstGeom>
          <a:noFill/>
        </p:spPr>
        <p:txBody>
          <a:bodyPr wrap="square" rtlCol="0">
            <a:spAutoFit/>
          </a:bodyPr>
          <a:lstStyle/>
          <a:p>
            <a:r>
              <a:rPr lang="en-US" sz="3200" dirty="0" smtClean="0"/>
              <a:t>The acceleration of the asteroid is greater than the acceleration of the planet.</a:t>
            </a:r>
            <a:endParaRPr lang="en-US" sz="3200" dirty="0"/>
          </a:p>
        </p:txBody>
      </p:sp>
      <p:pic>
        <p:nvPicPr>
          <p:cNvPr id="11" name="Picture 10"/>
          <p:cNvPicPr>
            <a:picLocks noChangeAspect="1"/>
          </p:cNvPicPr>
          <p:nvPr/>
        </p:nvPicPr>
        <p:blipFill>
          <a:blip r:embed="rId4"/>
          <a:stretch>
            <a:fillRect/>
          </a:stretch>
        </p:blipFill>
        <p:spPr>
          <a:xfrm>
            <a:off x="452344" y="5636257"/>
            <a:ext cx="1225431" cy="905906"/>
          </a:xfrm>
          <a:prstGeom prst="rect">
            <a:avLst/>
          </a:prstGeom>
        </p:spPr>
      </p:pic>
      <p:sp>
        <p:nvSpPr>
          <p:cNvPr id="12" name="TextBox 11"/>
          <p:cNvSpPr txBox="1"/>
          <p:nvPr/>
        </p:nvSpPr>
        <p:spPr>
          <a:xfrm>
            <a:off x="1978777" y="5514427"/>
            <a:ext cx="6936365" cy="1077218"/>
          </a:xfrm>
          <a:prstGeom prst="rect">
            <a:avLst/>
          </a:prstGeom>
          <a:noFill/>
        </p:spPr>
        <p:txBody>
          <a:bodyPr wrap="square" rtlCol="0">
            <a:spAutoFit/>
          </a:bodyPr>
          <a:lstStyle/>
          <a:p>
            <a:r>
              <a:rPr lang="en-US" sz="3200" dirty="0" smtClean="0"/>
              <a:t>The asteroid and the planet experience the same acceleration.</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81868"/>
          </a:xfrm>
        </p:spPr>
        <p:txBody>
          <a:bodyPr>
            <a:normAutofit fontScale="90000"/>
          </a:bodyPr>
          <a:lstStyle/>
          <a:p>
            <a:r>
              <a:rPr lang="en-US" dirty="0" smtClean="0"/>
              <a:t>A small asteroid collides with a planet. Which of the following is true?</a:t>
            </a:r>
            <a:endParaRPr lang="en-US" dirty="0"/>
          </a:p>
        </p:txBody>
      </p:sp>
      <p:pic>
        <p:nvPicPr>
          <p:cNvPr id="5" name="Picture 4"/>
          <p:cNvPicPr>
            <a:picLocks noChangeAspect="1"/>
          </p:cNvPicPr>
          <p:nvPr/>
        </p:nvPicPr>
        <p:blipFill>
          <a:blip r:embed="rId2"/>
          <a:stretch>
            <a:fillRect/>
          </a:stretch>
        </p:blipFill>
        <p:spPr>
          <a:xfrm>
            <a:off x="457200" y="2262383"/>
            <a:ext cx="1220575" cy="913688"/>
          </a:xfrm>
          <a:prstGeom prst="rect">
            <a:avLst/>
          </a:prstGeom>
        </p:spPr>
      </p:pic>
      <p:sp>
        <p:nvSpPr>
          <p:cNvPr id="6" name="TextBox 5"/>
          <p:cNvSpPr txBox="1"/>
          <p:nvPr/>
        </p:nvSpPr>
        <p:spPr>
          <a:xfrm>
            <a:off x="1973921" y="2156582"/>
            <a:ext cx="6941221" cy="1077218"/>
          </a:xfrm>
          <a:prstGeom prst="rect">
            <a:avLst/>
          </a:prstGeom>
          <a:noFill/>
        </p:spPr>
        <p:txBody>
          <a:bodyPr wrap="square" rtlCol="0">
            <a:spAutoFit/>
          </a:bodyPr>
          <a:lstStyle/>
          <a:p>
            <a:r>
              <a:rPr lang="en-US" sz="3200" dirty="0" smtClean="0"/>
              <a:t>The acceleration of the planet is greater than the acceleration of the asteroid.</a:t>
            </a:r>
            <a:endParaRPr lang="en-US" sz="3200" dirty="0"/>
          </a:p>
        </p:txBody>
      </p:sp>
      <p:pic>
        <p:nvPicPr>
          <p:cNvPr id="8" name="Picture 7"/>
          <p:cNvPicPr>
            <a:picLocks noChangeAspect="1"/>
          </p:cNvPicPr>
          <p:nvPr/>
        </p:nvPicPr>
        <p:blipFill>
          <a:blip r:embed="rId3"/>
          <a:stretch>
            <a:fillRect/>
          </a:stretch>
        </p:blipFill>
        <p:spPr>
          <a:xfrm>
            <a:off x="455792" y="3959459"/>
            <a:ext cx="1221983" cy="910360"/>
          </a:xfrm>
          <a:prstGeom prst="rect">
            <a:avLst/>
          </a:prstGeom>
        </p:spPr>
      </p:pic>
      <p:sp>
        <p:nvSpPr>
          <p:cNvPr id="9" name="TextBox 8"/>
          <p:cNvSpPr txBox="1"/>
          <p:nvPr/>
        </p:nvSpPr>
        <p:spPr>
          <a:xfrm>
            <a:off x="1978777" y="3893483"/>
            <a:ext cx="7168671" cy="1077218"/>
          </a:xfrm>
          <a:prstGeom prst="rect">
            <a:avLst/>
          </a:prstGeom>
          <a:noFill/>
        </p:spPr>
        <p:txBody>
          <a:bodyPr wrap="square" rtlCol="0">
            <a:spAutoFit/>
          </a:bodyPr>
          <a:lstStyle/>
          <a:p>
            <a:r>
              <a:rPr lang="en-US" sz="3200" dirty="0" smtClean="0"/>
              <a:t>The acceleration of the asteroid is greater than the acceleration of the planet.</a:t>
            </a:r>
            <a:endParaRPr lang="en-US" sz="3200" dirty="0"/>
          </a:p>
        </p:txBody>
      </p:sp>
      <p:pic>
        <p:nvPicPr>
          <p:cNvPr id="11" name="Picture 10"/>
          <p:cNvPicPr>
            <a:picLocks noChangeAspect="1"/>
          </p:cNvPicPr>
          <p:nvPr/>
        </p:nvPicPr>
        <p:blipFill>
          <a:blip r:embed="rId4"/>
          <a:stretch>
            <a:fillRect/>
          </a:stretch>
        </p:blipFill>
        <p:spPr>
          <a:xfrm>
            <a:off x="452344" y="5636257"/>
            <a:ext cx="1225431" cy="905906"/>
          </a:xfrm>
          <a:prstGeom prst="rect">
            <a:avLst/>
          </a:prstGeom>
        </p:spPr>
      </p:pic>
      <p:sp>
        <p:nvSpPr>
          <p:cNvPr id="12" name="TextBox 11"/>
          <p:cNvSpPr txBox="1"/>
          <p:nvPr/>
        </p:nvSpPr>
        <p:spPr>
          <a:xfrm>
            <a:off x="1978777" y="5514427"/>
            <a:ext cx="6936365" cy="1077218"/>
          </a:xfrm>
          <a:prstGeom prst="rect">
            <a:avLst/>
          </a:prstGeom>
          <a:noFill/>
        </p:spPr>
        <p:txBody>
          <a:bodyPr wrap="square" rtlCol="0">
            <a:spAutoFit/>
          </a:bodyPr>
          <a:lstStyle/>
          <a:p>
            <a:r>
              <a:rPr lang="en-US" sz="3200" dirty="0" smtClean="0"/>
              <a:t>The asteroid and the planet experience the same acceleration.</a:t>
            </a:r>
            <a:endParaRPr lang="en-US" sz="3200" dirty="0"/>
          </a:p>
        </p:txBody>
      </p:sp>
      <p:sp>
        <p:nvSpPr>
          <p:cNvPr id="10" name="Oval 9"/>
          <p:cNvSpPr/>
          <p:nvPr/>
        </p:nvSpPr>
        <p:spPr>
          <a:xfrm>
            <a:off x="1677775" y="3777073"/>
            <a:ext cx="7203182" cy="1332690"/>
          </a:xfrm>
          <a:prstGeom prst="ellipse">
            <a:avLst/>
          </a:prstGeom>
          <a:noFill/>
          <a:ln w="101600">
            <a:solidFill>
              <a:srgbClr val="57AA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89435" y="1474068"/>
            <a:ext cx="6128810" cy="4002162"/>
            <a:chOff x="1189435" y="2855838"/>
            <a:chExt cx="6128810" cy="4002162"/>
          </a:xfrm>
        </p:grpSpPr>
        <p:pic>
          <p:nvPicPr>
            <p:cNvPr id="14" name="Picture 13"/>
            <p:cNvPicPr>
              <a:picLocks noChangeAspect="1"/>
            </p:cNvPicPr>
            <p:nvPr/>
          </p:nvPicPr>
          <p:blipFill>
            <a:blip r:embed="rId3"/>
            <a:stretch>
              <a:fillRect/>
            </a:stretch>
          </p:blipFill>
          <p:spPr>
            <a:xfrm>
              <a:off x="1189435" y="2855838"/>
              <a:ext cx="4680891" cy="4002162"/>
            </a:xfrm>
            <a:prstGeom prst="rect">
              <a:avLst/>
            </a:prstGeom>
          </p:spPr>
        </p:pic>
        <p:pic>
          <p:nvPicPr>
            <p:cNvPr id="15" name="Picture 14"/>
            <p:cNvPicPr>
              <a:picLocks noChangeAspect="1"/>
            </p:cNvPicPr>
            <p:nvPr/>
          </p:nvPicPr>
          <p:blipFill>
            <a:blip r:embed="rId4"/>
            <a:stretch>
              <a:fillRect/>
            </a:stretch>
          </p:blipFill>
          <p:spPr>
            <a:xfrm>
              <a:off x="6265588" y="3161738"/>
              <a:ext cx="1052657" cy="1052657"/>
            </a:xfrm>
            <a:prstGeom prst="rect">
              <a:avLst/>
            </a:prstGeom>
          </p:spPr>
        </p:pic>
        <p:sp>
          <p:nvSpPr>
            <p:cNvPr id="16" name="Left-Right Arrow 15"/>
            <p:cNvSpPr/>
            <p:nvPr/>
          </p:nvSpPr>
          <p:spPr>
            <a:xfrm rot="20199291">
              <a:off x="4976659" y="3928523"/>
              <a:ext cx="1328263" cy="551815"/>
            </a:xfrm>
            <a:prstGeom prst="leftRightArrow">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882442" y="333116"/>
            <a:ext cx="7356436" cy="1384995"/>
          </a:xfrm>
          <a:prstGeom prst="rect">
            <a:avLst/>
          </a:prstGeom>
          <a:noFill/>
        </p:spPr>
        <p:txBody>
          <a:bodyPr wrap="square" rtlCol="0">
            <a:spAutoFit/>
          </a:bodyPr>
          <a:lstStyle/>
          <a:p>
            <a:r>
              <a:rPr lang="en-US" sz="2800" dirty="0" smtClean="0"/>
              <a:t>Newton’s third law: the low mass asteroid and the high mass planet exert equal and opposite forces on each other when they collide.</a:t>
            </a:r>
          </a:p>
        </p:txBody>
      </p:sp>
      <p:sp>
        <p:nvSpPr>
          <p:cNvPr id="8" name="TextBox 7"/>
          <p:cNvSpPr txBox="1"/>
          <p:nvPr/>
        </p:nvSpPr>
        <p:spPr>
          <a:xfrm>
            <a:off x="882442" y="5112833"/>
            <a:ext cx="7216235" cy="1384995"/>
          </a:xfrm>
          <a:prstGeom prst="rect">
            <a:avLst/>
          </a:prstGeom>
          <a:noFill/>
        </p:spPr>
        <p:txBody>
          <a:bodyPr wrap="square" rtlCol="0">
            <a:spAutoFit/>
          </a:bodyPr>
          <a:lstStyle/>
          <a:p>
            <a:r>
              <a:rPr lang="en-US" sz="2800" dirty="0" smtClean="0"/>
              <a:t>Newton’s second law: in response to the force, the low mass asteroid accelerates more than the high mass planet.</a:t>
            </a:r>
          </a:p>
        </p:txBody>
      </p:sp>
      <p:grpSp>
        <p:nvGrpSpPr>
          <p:cNvPr id="12" name="Group 11"/>
          <p:cNvGrpSpPr/>
          <p:nvPr/>
        </p:nvGrpSpPr>
        <p:grpSpPr>
          <a:xfrm>
            <a:off x="7517254" y="4496959"/>
            <a:ext cx="1443247" cy="956594"/>
            <a:chOff x="7389425" y="4139745"/>
            <a:chExt cx="1443247" cy="956594"/>
          </a:xfrm>
        </p:grpSpPr>
        <p:sp>
          <p:nvSpPr>
            <p:cNvPr id="11" name="Oval 10"/>
            <p:cNvSpPr/>
            <p:nvPr/>
          </p:nvSpPr>
          <p:spPr>
            <a:xfrm>
              <a:off x="7389425" y="4139745"/>
              <a:ext cx="1443247" cy="956594"/>
            </a:xfrm>
            <a:prstGeom prst="ellipse">
              <a:avLst/>
            </a:prstGeom>
            <a:gradFill flip="none" rotWithShape="1">
              <a:gsLst>
                <a:gs pos="0">
                  <a:schemeClr val="accent5">
                    <a:lumMod val="60000"/>
                    <a:lumOff val="40000"/>
                  </a:schemeClr>
                </a:gs>
                <a:gs pos="100000">
                  <a:srgbClr val="FFFFFF"/>
                </a:gs>
              </a:gsLst>
              <a:path path="circle">
                <a:fillToRect l="50000" t="50000" r="50000" b="50000"/>
              </a:path>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168962" name="Object 2"/>
            <p:cNvGraphicFramePr>
              <a:graphicFrameLocks noChangeAspect="1"/>
            </p:cNvGraphicFramePr>
            <p:nvPr/>
          </p:nvGraphicFramePr>
          <p:xfrm>
            <a:off x="7685207" y="4502592"/>
            <a:ext cx="826940" cy="207345"/>
          </p:xfrm>
          <a:graphic>
            <a:graphicData uri="http://schemas.openxmlformats.org/presentationml/2006/ole">
              <mc:AlternateContent xmlns:mc="http://schemas.openxmlformats.org/markup-compatibility/2006">
                <mc:Choice xmlns:v="urn:schemas-microsoft-com:vml" Requires="v">
                  <p:oleObj spid="_x0000_s168977" name="Equation" r:id="rId5" imgW="495300" imgH="127000" progId="Equation.3">
                    <p:embed/>
                  </p:oleObj>
                </mc:Choice>
                <mc:Fallback>
                  <p:oleObj name="Equation" r:id="rId5" imgW="495300" imgH="1270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5207" y="4502592"/>
                          <a:ext cx="826940" cy="20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oleObj>
                </mc:Fallback>
              </mc:AlternateContent>
            </a:graphicData>
          </a:graphic>
        </p:graphicFrame>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18984" y="1241822"/>
            <a:ext cx="8725016" cy="2124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40000"/>
              </a:spcBef>
              <a:spcAft>
                <a:spcPct val="0"/>
              </a:spcAft>
              <a:buClr>
                <a:srgbClr val="A50021"/>
              </a:buClr>
              <a:buSzTx/>
              <a:tabLst/>
              <a:defRPr/>
            </a:pPr>
            <a:r>
              <a:rPr kumimoji="0" lang="en-US" sz="3600" b="0" i="0" u="none" strike="noStrike" kern="0" cap="none" spc="0" normalizeH="0" baseline="0" noProof="0" dirty="0" smtClean="0">
                <a:ln>
                  <a:noFill/>
                </a:ln>
                <a:solidFill>
                  <a:srgbClr val="A50021"/>
                </a:solidFill>
                <a:effectLst/>
                <a:uLnTx/>
                <a:uFillTx/>
                <a:latin typeface="+mn-lt"/>
                <a:ea typeface="+mn-ea"/>
                <a:cs typeface="+mn-cs"/>
              </a:rPr>
              <a:t>Is there a force on an object that moves at constant speed in a circle?</a:t>
            </a:r>
            <a:endParaRPr kumimoji="0" lang="en-US" sz="3600" b="0" i="0" u="none" strike="noStrike" kern="0" cap="none" spc="0" normalizeH="0" baseline="0" noProof="0" dirty="0">
              <a:ln>
                <a:noFill/>
              </a:ln>
              <a:solidFill>
                <a:srgbClr val="A50021"/>
              </a:solidFill>
              <a:effectLst/>
              <a:uLnTx/>
              <a:uFillTx/>
              <a:latin typeface="+mn-lt"/>
              <a:ea typeface="+mn-ea"/>
              <a:cs typeface="+mn-cs"/>
            </a:endParaRPr>
          </a:p>
        </p:txBody>
      </p:sp>
      <p:sp>
        <p:nvSpPr>
          <p:cNvPr id="3" name="Oval 7"/>
          <p:cNvSpPr>
            <a:spLocks noChangeArrowheads="1"/>
          </p:cNvSpPr>
          <p:nvPr/>
        </p:nvSpPr>
        <p:spPr bwMode="auto">
          <a:xfrm>
            <a:off x="3048000" y="3200400"/>
            <a:ext cx="3048000" cy="2971800"/>
          </a:xfrm>
          <a:prstGeom prst="ellipse">
            <a:avLst/>
          </a:prstGeom>
          <a:noFill/>
          <a:ln w="9525">
            <a:solidFill>
              <a:srgbClr val="336699"/>
            </a:solidFill>
            <a:round/>
            <a:headEnd/>
            <a:tailEnd/>
          </a:ln>
        </p:spPr>
        <p:txBody>
          <a:bodyPr wrap="none" anchor="ctr">
            <a:prstTxWarp prst="textNoShape">
              <a:avLst/>
            </a:prstTxWarp>
          </a:bodyPr>
          <a:lstStyle/>
          <a:p>
            <a:endParaRPr lang="en-US"/>
          </a:p>
        </p:txBody>
      </p:sp>
      <p:grpSp>
        <p:nvGrpSpPr>
          <p:cNvPr id="4" name="Group 24"/>
          <p:cNvGrpSpPr>
            <a:grpSpLocks/>
          </p:cNvGrpSpPr>
          <p:nvPr/>
        </p:nvGrpSpPr>
        <p:grpSpPr bwMode="auto">
          <a:xfrm rot="-4164069">
            <a:off x="4327525" y="2759075"/>
            <a:ext cx="457200" cy="882650"/>
            <a:chOff x="3709" y="2059"/>
            <a:chExt cx="288" cy="556"/>
          </a:xfrm>
        </p:grpSpPr>
        <p:sp>
          <p:nvSpPr>
            <p:cNvPr id="5" name="Oval 25"/>
            <p:cNvSpPr>
              <a:spLocks noChangeArrowheads="1"/>
            </p:cNvSpPr>
            <p:nvPr/>
          </p:nvSpPr>
          <p:spPr bwMode="auto">
            <a:xfrm rot="893286">
              <a:off x="3888" y="2519"/>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6" name="Line 26"/>
            <p:cNvSpPr>
              <a:spLocks noChangeShapeType="1"/>
            </p:cNvSpPr>
            <p:nvPr/>
          </p:nvSpPr>
          <p:spPr bwMode="auto">
            <a:xfrm rot="893286" flipH="1" flipV="1">
              <a:off x="3709" y="2059"/>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1478961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33700" y="3200400"/>
            <a:ext cx="3276600" cy="2971800"/>
            <a:chOff x="3124200" y="3200400"/>
            <a:chExt cx="3276600" cy="2971800"/>
          </a:xfrm>
        </p:grpSpPr>
        <p:sp>
          <p:nvSpPr>
            <p:cNvPr id="3" name="Oval 7"/>
            <p:cNvSpPr>
              <a:spLocks noChangeArrowheads="1"/>
            </p:cNvSpPr>
            <p:nvPr/>
          </p:nvSpPr>
          <p:spPr bwMode="auto">
            <a:xfrm>
              <a:off x="3352800" y="3200400"/>
              <a:ext cx="3048000" cy="2971800"/>
            </a:xfrm>
            <a:prstGeom prst="ellipse">
              <a:avLst/>
            </a:prstGeom>
            <a:noFill/>
            <a:ln w="9525">
              <a:solidFill>
                <a:srgbClr val="336699"/>
              </a:solidFill>
              <a:round/>
              <a:headEnd/>
              <a:tailEnd/>
            </a:ln>
          </p:spPr>
          <p:txBody>
            <a:bodyPr wrap="none" anchor="ctr">
              <a:prstTxWarp prst="textNoShape">
                <a:avLst/>
              </a:prstTxWarp>
            </a:bodyPr>
            <a:lstStyle/>
            <a:p>
              <a:endParaRPr lang="en-US"/>
            </a:p>
          </p:txBody>
        </p:sp>
        <p:grpSp>
          <p:nvGrpSpPr>
            <p:cNvPr id="4" name="Group 21"/>
            <p:cNvGrpSpPr>
              <a:grpSpLocks/>
            </p:cNvGrpSpPr>
            <p:nvPr/>
          </p:nvGrpSpPr>
          <p:grpSpPr bwMode="auto">
            <a:xfrm rot="-9289146">
              <a:off x="3124200" y="4343400"/>
              <a:ext cx="457200" cy="882650"/>
              <a:chOff x="3709" y="2059"/>
              <a:chExt cx="288" cy="556"/>
            </a:xfrm>
          </p:grpSpPr>
          <p:sp>
            <p:nvSpPr>
              <p:cNvPr id="5" name="Oval 22"/>
              <p:cNvSpPr>
                <a:spLocks noChangeArrowheads="1"/>
              </p:cNvSpPr>
              <p:nvPr/>
            </p:nvSpPr>
            <p:spPr bwMode="auto">
              <a:xfrm rot="893286">
                <a:off x="3888" y="2519"/>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6" name="Line 23"/>
              <p:cNvSpPr>
                <a:spLocks noChangeShapeType="1"/>
              </p:cNvSpPr>
              <p:nvPr/>
            </p:nvSpPr>
            <p:spPr bwMode="auto">
              <a:xfrm rot="893286" flipH="1" flipV="1">
                <a:off x="3709" y="2059"/>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sp>
        <p:nvSpPr>
          <p:cNvPr id="9" name="Rectangle 2"/>
          <p:cNvSpPr txBox="1">
            <a:spLocks noChangeArrowheads="1"/>
          </p:cNvSpPr>
          <p:nvPr/>
        </p:nvSpPr>
        <p:spPr bwMode="auto">
          <a:xfrm>
            <a:off x="418984" y="1241822"/>
            <a:ext cx="8725016" cy="2124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40000"/>
              </a:spcBef>
              <a:spcAft>
                <a:spcPct val="0"/>
              </a:spcAft>
              <a:buClr>
                <a:srgbClr val="A50021"/>
              </a:buClr>
              <a:buSzTx/>
              <a:tabLst/>
              <a:defRPr/>
            </a:pPr>
            <a:r>
              <a:rPr kumimoji="0" lang="en-US" sz="3600" b="0" i="0" u="none" strike="noStrike" kern="0" cap="none" spc="0" normalizeH="0" baseline="0" noProof="0" dirty="0" smtClean="0">
                <a:ln>
                  <a:noFill/>
                </a:ln>
                <a:solidFill>
                  <a:srgbClr val="A50021"/>
                </a:solidFill>
                <a:effectLst/>
                <a:uLnTx/>
                <a:uFillTx/>
                <a:latin typeface="+mn-lt"/>
                <a:ea typeface="+mn-ea"/>
                <a:cs typeface="+mn-cs"/>
              </a:rPr>
              <a:t>Is there a force on an object that moves at constant speed in a circle?</a:t>
            </a:r>
            <a:endParaRPr kumimoji="0" lang="en-US" sz="3600" b="0" i="0" u="none" strike="noStrike" kern="0" cap="none" spc="0" normalizeH="0" baseline="0" noProof="0" dirty="0">
              <a:ln>
                <a:noFill/>
              </a:ln>
              <a:solidFill>
                <a:srgbClr val="A50021"/>
              </a:solidFill>
              <a:effectLst/>
              <a:uLnTx/>
              <a:uFillTx/>
              <a:latin typeface="+mn-lt"/>
              <a:ea typeface="+mn-ea"/>
              <a:cs typeface="+mn-cs"/>
            </a:endParaRPr>
          </a:p>
        </p:txBody>
      </p:sp>
    </p:spTree>
    <p:extLst>
      <p:ext uri="{BB962C8B-B14F-4D97-AF65-F5344CB8AC3E}">
        <p14:creationId xmlns:p14="http://schemas.microsoft.com/office/powerpoint/2010/main" val="21850864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71800" y="3200400"/>
            <a:ext cx="3200400" cy="2971800"/>
            <a:chOff x="3352800" y="3200400"/>
            <a:chExt cx="3200400" cy="2971800"/>
          </a:xfrm>
        </p:grpSpPr>
        <p:sp>
          <p:nvSpPr>
            <p:cNvPr id="3" name="Oval 7"/>
            <p:cNvSpPr>
              <a:spLocks noChangeArrowheads="1"/>
            </p:cNvSpPr>
            <p:nvPr/>
          </p:nvSpPr>
          <p:spPr bwMode="auto">
            <a:xfrm>
              <a:off x="3352800" y="3200400"/>
              <a:ext cx="3048000" cy="2971800"/>
            </a:xfrm>
            <a:prstGeom prst="ellipse">
              <a:avLst/>
            </a:prstGeom>
            <a:noFill/>
            <a:ln w="9525">
              <a:solidFill>
                <a:srgbClr val="336699"/>
              </a:solidFill>
              <a:round/>
              <a:headEnd/>
              <a:tailEnd/>
            </a:ln>
          </p:spPr>
          <p:txBody>
            <a:bodyPr wrap="none" anchor="ctr">
              <a:prstTxWarp prst="textNoShape">
                <a:avLst/>
              </a:prstTxWarp>
            </a:bodyPr>
            <a:lstStyle/>
            <a:p>
              <a:endParaRPr lang="en-US"/>
            </a:p>
          </p:txBody>
        </p:sp>
        <p:grpSp>
          <p:nvGrpSpPr>
            <p:cNvPr id="4" name="Group 16"/>
            <p:cNvGrpSpPr>
              <a:grpSpLocks/>
            </p:cNvGrpSpPr>
            <p:nvPr/>
          </p:nvGrpSpPr>
          <p:grpSpPr bwMode="auto">
            <a:xfrm rot="4795624">
              <a:off x="5867400" y="5156859"/>
              <a:ext cx="533400" cy="838200"/>
              <a:chOff x="3648" y="2064"/>
              <a:chExt cx="336" cy="528"/>
            </a:xfrm>
          </p:grpSpPr>
          <p:sp>
            <p:nvSpPr>
              <p:cNvPr id="5" name="Oval 8"/>
              <p:cNvSpPr>
                <a:spLocks noChangeArrowheads="1"/>
              </p:cNvSpPr>
              <p:nvPr/>
            </p:nvSpPr>
            <p:spPr bwMode="auto">
              <a:xfrm>
                <a:off x="3888" y="24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6" name="Line 15"/>
              <p:cNvSpPr>
                <a:spLocks noChangeShapeType="1"/>
              </p:cNvSpPr>
              <p:nvPr/>
            </p:nvSpPr>
            <p:spPr bwMode="auto">
              <a:xfrm flipH="1" flipV="1">
                <a:off x="3648" y="2064"/>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sp>
        <p:nvSpPr>
          <p:cNvPr id="9" name="Rectangle 2"/>
          <p:cNvSpPr txBox="1">
            <a:spLocks noChangeArrowheads="1"/>
          </p:cNvSpPr>
          <p:nvPr/>
        </p:nvSpPr>
        <p:spPr bwMode="auto">
          <a:xfrm>
            <a:off x="418984" y="1241822"/>
            <a:ext cx="8725016" cy="2124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40000"/>
              </a:spcBef>
              <a:spcAft>
                <a:spcPct val="0"/>
              </a:spcAft>
              <a:buClr>
                <a:srgbClr val="A50021"/>
              </a:buClr>
              <a:buSzTx/>
              <a:tabLst/>
              <a:defRPr/>
            </a:pPr>
            <a:r>
              <a:rPr kumimoji="0" lang="en-US" sz="3600" b="0" i="0" u="none" strike="noStrike" kern="0" cap="none" spc="0" normalizeH="0" baseline="0" noProof="0" dirty="0" smtClean="0">
                <a:ln>
                  <a:noFill/>
                </a:ln>
                <a:solidFill>
                  <a:srgbClr val="A50021"/>
                </a:solidFill>
                <a:effectLst/>
                <a:uLnTx/>
                <a:uFillTx/>
                <a:latin typeface="+mn-lt"/>
                <a:ea typeface="+mn-ea"/>
                <a:cs typeface="+mn-cs"/>
              </a:rPr>
              <a:t>Is there a force on an object that moves at constant speed in a circle?</a:t>
            </a:r>
            <a:endParaRPr kumimoji="0" lang="en-US" sz="3600" b="0" i="0" u="none" strike="noStrike" kern="0" cap="none" spc="0" normalizeH="0" baseline="0" noProof="0" dirty="0">
              <a:ln>
                <a:noFill/>
              </a:ln>
              <a:solidFill>
                <a:srgbClr val="A50021"/>
              </a:solidFill>
              <a:effectLst/>
              <a:uLnTx/>
              <a:uFillTx/>
              <a:latin typeface="+mn-lt"/>
              <a:ea typeface="+mn-ea"/>
              <a:cs typeface="+mn-cs"/>
            </a:endParaRPr>
          </a:p>
        </p:txBody>
      </p:sp>
    </p:spTree>
    <p:extLst>
      <p:ext uri="{BB962C8B-B14F-4D97-AF65-F5344CB8AC3E}">
        <p14:creationId xmlns:p14="http://schemas.microsoft.com/office/powerpoint/2010/main" val="7595978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8"/>
          <p:cNvSpPr>
            <a:spLocks noChangeArrowheads="1"/>
          </p:cNvSpPr>
          <p:nvPr/>
        </p:nvSpPr>
        <p:spPr bwMode="auto">
          <a:xfrm>
            <a:off x="186266" y="709825"/>
            <a:ext cx="8957733" cy="5819285"/>
          </a:xfrm>
          <a:prstGeom prst="rect">
            <a:avLst/>
          </a:prstGeom>
          <a:noFill/>
          <a:ln w="9525">
            <a:noFill/>
            <a:miter lim="800000"/>
            <a:headEnd/>
            <a:tailEnd/>
          </a:ln>
        </p:spPr>
        <p:txBody>
          <a:bodyPr wrap="square">
            <a:prstTxWarp prst="textNoShape">
              <a:avLst/>
            </a:prstTxWarp>
            <a:spAutoFit/>
          </a:bodyPr>
          <a:lstStyle/>
          <a:p>
            <a:r>
              <a:rPr lang="en-US" sz="2700" dirty="0" smtClean="0">
                <a:solidFill>
                  <a:srgbClr val="000000"/>
                </a:solidFill>
              </a:rPr>
              <a:t>What does an object do when there are no forces acting on it?</a:t>
            </a:r>
          </a:p>
          <a:p>
            <a:endParaRPr lang="en-US" sz="2700" dirty="0" smtClean="0">
              <a:solidFill>
                <a:srgbClr val="000000"/>
              </a:solidFill>
            </a:endParaRPr>
          </a:p>
          <a:p>
            <a:pPr>
              <a:lnSpc>
                <a:spcPct val="80000"/>
              </a:lnSpc>
              <a:spcBef>
                <a:spcPct val="15000"/>
              </a:spcBef>
              <a:buClr>
                <a:srgbClr val="A50021"/>
              </a:buClr>
              <a:buFontTx/>
              <a:buNone/>
            </a:pPr>
            <a:r>
              <a:rPr lang="en-US" sz="2700" dirty="0" smtClean="0">
                <a:solidFill>
                  <a:srgbClr val="660033"/>
                </a:solidFill>
              </a:rPr>
              <a:t>Greeks: It comes to rest</a:t>
            </a:r>
            <a:endParaRPr lang="en-US" sz="2700" dirty="0" smtClean="0">
              <a:solidFill>
                <a:srgbClr val="A50021"/>
              </a:solidFill>
            </a:endParaRPr>
          </a:p>
          <a:p>
            <a:pPr>
              <a:lnSpc>
                <a:spcPct val="80000"/>
              </a:lnSpc>
              <a:spcBef>
                <a:spcPct val="15000"/>
              </a:spcBef>
              <a:buClr>
                <a:srgbClr val="A50021"/>
              </a:buClr>
              <a:buFontTx/>
              <a:buChar char=""/>
            </a:pPr>
            <a:endParaRPr lang="en-US" sz="2700" dirty="0" smtClean="0">
              <a:solidFill>
                <a:schemeClr val="accent2"/>
              </a:solidFill>
            </a:endParaRPr>
          </a:p>
          <a:p>
            <a:pPr>
              <a:lnSpc>
                <a:spcPct val="80000"/>
              </a:lnSpc>
              <a:spcBef>
                <a:spcPct val="15000"/>
              </a:spcBef>
              <a:buClr>
                <a:srgbClr val="A50021"/>
              </a:buClr>
            </a:pPr>
            <a:r>
              <a:rPr lang="en-US" sz="2700" dirty="0" smtClean="0">
                <a:solidFill>
                  <a:schemeClr val="accent2"/>
                </a:solidFill>
              </a:rPr>
              <a:t>Is the Earth at rest?</a:t>
            </a:r>
          </a:p>
          <a:p>
            <a:pPr>
              <a:lnSpc>
                <a:spcPct val="80000"/>
              </a:lnSpc>
              <a:spcBef>
                <a:spcPct val="15000"/>
              </a:spcBef>
              <a:buClr>
                <a:srgbClr val="A50021"/>
              </a:buClr>
              <a:buFontTx/>
              <a:buNone/>
            </a:pPr>
            <a:r>
              <a:rPr lang="en-US" sz="2700" dirty="0" smtClean="0">
                <a:solidFill>
                  <a:srgbClr val="336699"/>
                </a:solidFill>
              </a:rPr>
              <a:t>If, like the Greeks, you think the Earth is at rest in the center of the universe, it makes sense to say that an object is at rest.</a:t>
            </a:r>
            <a:r>
              <a:rPr lang="en-US" sz="2700" dirty="0" smtClean="0">
                <a:solidFill>
                  <a:srgbClr val="A50021"/>
                </a:solidFill>
              </a:rPr>
              <a:t>  </a:t>
            </a:r>
            <a:endParaRPr lang="en-US" sz="2700" dirty="0" smtClean="0">
              <a:solidFill>
                <a:schemeClr val="accent2"/>
              </a:solidFill>
            </a:endParaRPr>
          </a:p>
          <a:p>
            <a:pPr>
              <a:lnSpc>
                <a:spcPct val="80000"/>
              </a:lnSpc>
              <a:spcBef>
                <a:spcPct val="15000"/>
              </a:spcBef>
              <a:buClr>
                <a:srgbClr val="A50021"/>
              </a:buClr>
              <a:buFontTx/>
              <a:buNone/>
            </a:pPr>
            <a:endParaRPr lang="en-US" sz="2700" dirty="0" smtClean="0">
              <a:solidFill>
                <a:schemeClr val="accent2"/>
              </a:solidFill>
            </a:endParaRPr>
          </a:p>
          <a:p>
            <a:pPr>
              <a:lnSpc>
                <a:spcPct val="80000"/>
              </a:lnSpc>
              <a:spcBef>
                <a:spcPct val="15000"/>
              </a:spcBef>
              <a:buClr>
                <a:srgbClr val="A50021"/>
              </a:buClr>
              <a:buFontTx/>
              <a:buNone/>
            </a:pPr>
            <a:r>
              <a:rPr lang="en-US" sz="2700" dirty="0" smtClean="0">
                <a:solidFill>
                  <a:schemeClr val="accent2"/>
                </a:solidFill>
              </a:rPr>
              <a:t>But the Earth is not at rest!</a:t>
            </a:r>
          </a:p>
          <a:p>
            <a:pPr>
              <a:lnSpc>
                <a:spcPct val="80000"/>
              </a:lnSpc>
              <a:spcBef>
                <a:spcPct val="15000"/>
              </a:spcBef>
              <a:buClr>
                <a:srgbClr val="A50021"/>
              </a:buClr>
              <a:buFontTx/>
              <a:buNone/>
            </a:pPr>
            <a:r>
              <a:rPr lang="en-US" sz="2700" dirty="0" smtClean="0">
                <a:solidFill>
                  <a:srgbClr val="336699"/>
                </a:solidFill>
              </a:rPr>
              <a:t>And if it is not, what does it mean to say an object is “at rest”? </a:t>
            </a:r>
            <a:br>
              <a:rPr lang="en-US" sz="2700" dirty="0" smtClean="0">
                <a:solidFill>
                  <a:srgbClr val="336699"/>
                </a:solidFill>
              </a:rPr>
            </a:br>
            <a:endParaRPr lang="en-US" sz="2700" dirty="0" smtClean="0">
              <a:solidFill>
                <a:srgbClr val="336699"/>
              </a:solidFill>
            </a:endParaRPr>
          </a:p>
          <a:p>
            <a:pPr>
              <a:lnSpc>
                <a:spcPct val="80000"/>
              </a:lnSpc>
              <a:spcBef>
                <a:spcPct val="15000"/>
              </a:spcBef>
              <a:buClr>
                <a:srgbClr val="A50021"/>
              </a:buClr>
              <a:buFontTx/>
              <a:buNone/>
            </a:pPr>
            <a:r>
              <a:rPr lang="en-US" sz="2700" dirty="0" smtClean="0">
                <a:solidFill>
                  <a:srgbClr val="A50021"/>
                </a:solidFill>
              </a:rPr>
              <a:t>What really happens?</a:t>
            </a:r>
          </a:p>
          <a:p>
            <a:pPr>
              <a:lnSpc>
                <a:spcPct val="80000"/>
              </a:lnSpc>
              <a:spcBef>
                <a:spcPct val="15000"/>
              </a:spcBef>
              <a:buClr>
                <a:srgbClr val="A50021"/>
              </a:buClr>
              <a:buFontTx/>
              <a:buNone/>
            </a:pPr>
            <a:r>
              <a:rPr lang="en-US" sz="2700" dirty="0" smtClean="0">
                <a:solidFill>
                  <a:srgbClr val="A50021"/>
                </a:solidFill>
              </a:rPr>
              <a:t>With no force on it, an object will not change its velocity: the direction and speed of its motion will be constant</a:t>
            </a:r>
            <a:r>
              <a:rPr lang="en-US" sz="2700" b="1" dirty="0" smtClean="0">
                <a:solidFill>
                  <a:srgbClr val="A50021"/>
                </a:solidFill>
              </a:rPr>
              <a:t>.  This is indistinguishable from being at rest!</a:t>
            </a:r>
            <a:endParaRPr lang="en-US" sz="2700" dirty="0">
              <a:solidFill>
                <a:srgbClr val="000000"/>
              </a:solidFill>
            </a:endParaRPr>
          </a:p>
        </p:txBody>
      </p:sp>
      <p:sp>
        <p:nvSpPr>
          <p:cNvPr id="3" name="Rectangle 7"/>
          <p:cNvSpPr>
            <a:spLocks noGrp="1" noChangeArrowheads="1"/>
          </p:cNvSpPr>
          <p:nvPr>
            <p:ph type="title" idx="4294967295"/>
          </p:nvPr>
        </p:nvSpPr>
        <p:spPr>
          <a:xfrm>
            <a:off x="685800" y="-70198"/>
            <a:ext cx="7772400" cy="838200"/>
          </a:xfrm>
        </p:spPr>
        <p:txBody>
          <a:bodyPr>
            <a:noAutofit/>
          </a:bodyPr>
          <a:lstStyle/>
          <a:p>
            <a:r>
              <a:rPr lang="en-US" sz="3600" b="1" dirty="0">
                <a:solidFill>
                  <a:srgbClr val="A50021"/>
                </a:solidFill>
              </a:rPr>
              <a:t>Galileo’s </a:t>
            </a:r>
            <a:r>
              <a:rPr lang="en-US" sz="3600" b="1" dirty="0" smtClean="0">
                <a:solidFill>
                  <a:srgbClr val="A50021"/>
                </a:solidFill>
              </a:rPr>
              <a:t>experiments</a:t>
            </a:r>
            <a:endParaRPr lang="en-US" sz="3600" b="1" dirty="0">
              <a:solidFill>
                <a:srgbClr val="A50021"/>
              </a:solidFill>
            </a:endParaRPr>
          </a:p>
        </p:txBody>
      </p:sp>
    </p:spTree>
    <p:extLst>
      <p:ext uri="{BB962C8B-B14F-4D97-AF65-F5344CB8AC3E}">
        <p14:creationId xmlns:p14="http://schemas.microsoft.com/office/powerpoint/2010/main" val="222679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857500" y="2971800"/>
            <a:ext cx="3429000" cy="3200400"/>
            <a:chOff x="3124200" y="2971800"/>
            <a:chExt cx="3429000" cy="3200400"/>
          </a:xfrm>
        </p:grpSpPr>
        <p:sp>
          <p:nvSpPr>
            <p:cNvPr id="3" name="Oval 7"/>
            <p:cNvSpPr>
              <a:spLocks noChangeArrowheads="1"/>
            </p:cNvSpPr>
            <p:nvPr/>
          </p:nvSpPr>
          <p:spPr bwMode="auto">
            <a:xfrm>
              <a:off x="3352800" y="3200400"/>
              <a:ext cx="3048000" cy="2971800"/>
            </a:xfrm>
            <a:prstGeom prst="ellipse">
              <a:avLst/>
            </a:prstGeom>
            <a:noFill/>
            <a:ln w="9525">
              <a:solidFill>
                <a:srgbClr val="336699"/>
              </a:solidFill>
              <a:round/>
              <a:headEnd/>
              <a:tailEnd/>
            </a:ln>
          </p:spPr>
          <p:txBody>
            <a:bodyPr wrap="none" anchor="ctr">
              <a:prstTxWarp prst="textNoShape">
                <a:avLst/>
              </a:prstTxWarp>
            </a:bodyPr>
            <a:lstStyle/>
            <a:p>
              <a:endParaRPr lang="en-US"/>
            </a:p>
          </p:txBody>
        </p:sp>
        <p:grpSp>
          <p:nvGrpSpPr>
            <p:cNvPr id="4" name="Group 16"/>
            <p:cNvGrpSpPr>
              <a:grpSpLocks/>
            </p:cNvGrpSpPr>
            <p:nvPr/>
          </p:nvGrpSpPr>
          <p:grpSpPr bwMode="auto">
            <a:xfrm rot="4795624">
              <a:off x="5867400" y="5148612"/>
              <a:ext cx="533400" cy="838200"/>
              <a:chOff x="3648" y="2064"/>
              <a:chExt cx="336" cy="528"/>
            </a:xfrm>
          </p:grpSpPr>
          <p:sp>
            <p:nvSpPr>
              <p:cNvPr id="5" name="Oval 8"/>
              <p:cNvSpPr>
                <a:spLocks noChangeArrowheads="1"/>
              </p:cNvSpPr>
              <p:nvPr/>
            </p:nvSpPr>
            <p:spPr bwMode="auto">
              <a:xfrm>
                <a:off x="3888" y="24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6" name="Line 15"/>
              <p:cNvSpPr>
                <a:spLocks noChangeShapeType="1"/>
              </p:cNvSpPr>
              <p:nvPr/>
            </p:nvSpPr>
            <p:spPr bwMode="auto">
              <a:xfrm flipH="1" flipV="1">
                <a:off x="3648" y="2064"/>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nvGrpSpPr>
            <p:cNvPr id="7" name="Group 20"/>
            <p:cNvGrpSpPr>
              <a:grpSpLocks/>
            </p:cNvGrpSpPr>
            <p:nvPr/>
          </p:nvGrpSpPr>
          <p:grpSpPr bwMode="auto">
            <a:xfrm>
              <a:off x="5888038" y="3268663"/>
              <a:ext cx="457200" cy="882650"/>
              <a:chOff x="3709" y="2059"/>
              <a:chExt cx="288" cy="556"/>
            </a:xfrm>
          </p:grpSpPr>
          <p:sp>
            <p:nvSpPr>
              <p:cNvPr id="8" name="Oval 18"/>
              <p:cNvSpPr>
                <a:spLocks noChangeArrowheads="1"/>
              </p:cNvSpPr>
              <p:nvPr/>
            </p:nvSpPr>
            <p:spPr bwMode="auto">
              <a:xfrm rot="893286">
                <a:off x="3888" y="2519"/>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9" name="Line 19"/>
              <p:cNvSpPr>
                <a:spLocks noChangeShapeType="1"/>
              </p:cNvSpPr>
              <p:nvPr/>
            </p:nvSpPr>
            <p:spPr bwMode="auto">
              <a:xfrm rot="893286" flipH="1" flipV="1">
                <a:off x="3709" y="2059"/>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nvGrpSpPr>
            <p:cNvPr id="10" name="Group 21"/>
            <p:cNvGrpSpPr>
              <a:grpSpLocks/>
            </p:cNvGrpSpPr>
            <p:nvPr/>
          </p:nvGrpSpPr>
          <p:grpSpPr bwMode="auto">
            <a:xfrm rot="-9289146">
              <a:off x="3124200" y="4343400"/>
              <a:ext cx="457200" cy="882650"/>
              <a:chOff x="3709" y="2059"/>
              <a:chExt cx="288" cy="556"/>
            </a:xfrm>
          </p:grpSpPr>
          <p:sp>
            <p:nvSpPr>
              <p:cNvPr id="11" name="Oval 22"/>
              <p:cNvSpPr>
                <a:spLocks noChangeArrowheads="1"/>
              </p:cNvSpPr>
              <p:nvPr/>
            </p:nvSpPr>
            <p:spPr bwMode="auto">
              <a:xfrm rot="893286">
                <a:off x="3888" y="2519"/>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2" name="Line 23"/>
              <p:cNvSpPr>
                <a:spLocks noChangeShapeType="1"/>
              </p:cNvSpPr>
              <p:nvPr/>
            </p:nvSpPr>
            <p:spPr bwMode="auto">
              <a:xfrm rot="893286" flipH="1" flipV="1">
                <a:off x="3709" y="2059"/>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nvGrpSpPr>
            <p:cNvPr id="13" name="Group 24"/>
            <p:cNvGrpSpPr>
              <a:grpSpLocks/>
            </p:cNvGrpSpPr>
            <p:nvPr/>
          </p:nvGrpSpPr>
          <p:grpSpPr bwMode="auto">
            <a:xfrm rot="-4164069">
              <a:off x="4327525" y="2759075"/>
              <a:ext cx="457200" cy="882650"/>
              <a:chOff x="3709" y="2059"/>
              <a:chExt cx="288" cy="556"/>
            </a:xfrm>
          </p:grpSpPr>
          <p:sp>
            <p:nvSpPr>
              <p:cNvPr id="14" name="Oval 25"/>
              <p:cNvSpPr>
                <a:spLocks noChangeArrowheads="1"/>
              </p:cNvSpPr>
              <p:nvPr/>
            </p:nvSpPr>
            <p:spPr bwMode="auto">
              <a:xfrm rot="893286">
                <a:off x="3888" y="2519"/>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 name="Line 26"/>
              <p:cNvSpPr>
                <a:spLocks noChangeShapeType="1"/>
              </p:cNvSpPr>
              <p:nvPr/>
            </p:nvSpPr>
            <p:spPr bwMode="auto">
              <a:xfrm rot="893286" flipH="1" flipV="1">
                <a:off x="3709" y="2059"/>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sp>
        <p:nvSpPr>
          <p:cNvPr id="18" name="TextBox 17"/>
          <p:cNvSpPr txBox="1"/>
          <p:nvPr/>
        </p:nvSpPr>
        <p:spPr>
          <a:xfrm>
            <a:off x="507092" y="3695149"/>
            <a:ext cx="2408161" cy="1569660"/>
          </a:xfrm>
          <a:prstGeom prst="rect">
            <a:avLst/>
          </a:prstGeom>
          <a:noFill/>
        </p:spPr>
        <p:txBody>
          <a:bodyPr wrap="square" rtlCol="0">
            <a:spAutoFit/>
          </a:bodyPr>
          <a:lstStyle/>
          <a:p>
            <a:r>
              <a:rPr lang="en-US" sz="2400" kern="0" dirty="0" smtClean="0">
                <a:solidFill>
                  <a:srgbClr val="660033"/>
                </a:solidFill>
                <a:ea typeface="ＭＳ Ｐゴシック" charset="-128"/>
              </a:rPr>
              <a:t>Yes: The speed is constant but the </a:t>
            </a:r>
            <a:r>
              <a:rPr lang="en-US" sz="2400" b="1" kern="0" dirty="0" smtClean="0">
                <a:solidFill>
                  <a:srgbClr val="660033"/>
                </a:solidFill>
                <a:ea typeface="ＭＳ Ｐゴシック" charset="-128"/>
              </a:rPr>
              <a:t>direction</a:t>
            </a:r>
            <a:r>
              <a:rPr lang="en-US" sz="2400" kern="0" dirty="0" smtClean="0">
                <a:solidFill>
                  <a:srgbClr val="660033"/>
                </a:solidFill>
                <a:ea typeface="ＭＳ Ｐゴシック" charset="-128"/>
              </a:rPr>
              <a:t> of the motion changes.</a:t>
            </a:r>
            <a:endParaRPr lang="en-US" sz="2400" dirty="0"/>
          </a:p>
        </p:txBody>
      </p:sp>
      <p:sp>
        <p:nvSpPr>
          <p:cNvPr id="21" name="Rectangle 2"/>
          <p:cNvSpPr txBox="1">
            <a:spLocks noChangeArrowheads="1"/>
          </p:cNvSpPr>
          <p:nvPr/>
        </p:nvSpPr>
        <p:spPr bwMode="auto">
          <a:xfrm>
            <a:off x="418984" y="1241822"/>
            <a:ext cx="8725016" cy="2124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40000"/>
              </a:spcBef>
              <a:spcAft>
                <a:spcPct val="0"/>
              </a:spcAft>
              <a:buClr>
                <a:srgbClr val="A50021"/>
              </a:buClr>
              <a:buSzTx/>
              <a:tabLst/>
              <a:defRPr/>
            </a:pPr>
            <a:r>
              <a:rPr kumimoji="0" lang="en-US" sz="3600" b="0" i="0" u="none" strike="noStrike" kern="0" cap="none" spc="0" normalizeH="0" baseline="0" noProof="0" dirty="0" smtClean="0">
                <a:ln>
                  <a:noFill/>
                </a:ln>
                <a:solidFill>
                  <a:srgbClr val="A50021"/>
                </a:solidFill>
                <a:effectLst/>
                <a:uLnTx/>
                <a:uFillTx/>
                <a:latin typeface="+mn-lt"/>
                <a:ea typeface="+mn-ea"/>
                <a:cs typeface="+mn-cs"/>
              </a:rPr>
              <a:t>Is there a force on an object that moves at constant speed in a circle?</a:t>
            </a:r>
            <a:endParaRPr kumimoji="0" lang="en-US" sz="3600" b="0" i="0" u="none" strike="noStrike" kern="0" cap="none" spc="0" normalizeH="0" baseline="0" noProof="0" dirty="0">
              <a:ln>
                <a:noFill/>
              </a:ln>
              <a:solidFill>
                <a:srgbClr val="A50021"/>
              </a:solidFill>
              <a:effectLst/>
              <a:uLnTx/>
              <a:uFillTx/>
              <a:latin typeface="+mn-lt"/>
              <a:ea typeface="+mn-ea"/>
              <a:cs typeface="+mn-cs"/>
            </a:endParaRPr>
          </a:p>
        </p:txBody>
      </p:sp>
    </p:spTree>
    <p:extLst>
      <p:ext uri="{BB962C8B-B14F-4D97-AF65-F5344CB8AC3E}">
        <p14:creationId xmlns:p14="http://schemas.microsoft.com/office/powerpoint/2010/main" val="34484530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74958" y="0"/>
            <a:ext cx="8524725" cy="30347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40000"/>
              </a:spcBef>
              <a:spcAft>
                <a:spcPct val="0"/>
              </a:spcAft>
              <a:buClr>
                <a:srgbClr val="A50021"/>
              </a:buClr>
              <a:buSzTx/>
              <a:tabLst/>
              <a:defRPr/>
            </a:pPr>
            <a:r>
              <a:rPr kumimoji="0" lang="en-US" sz="3600" b="0" i="0" u="none" strike="noStrike" kern="0" cap="none" spc="0" normalizeH="0" baseline="0" noProof="0" dirty="0" smtClean="0">
                <a:ln>
                  <a:noFill/>
                </a:ln>
                <a:solidFill>
                  <a:srgbClr val="A50021"/>
                </a:solidFill>
                <a:effectLst/>
                <a:uLnTx/>
                <a:uFillTx/>
                <a:latin typeface="+mn-lt"/>
                <a:ea typeface="+mn-ea"/>
                <a:cs typeface="+mn-cs"/>
              </a:rPr>
              <a:t>In what direction is the force on an object that moves at constant speed in a circle?</a:t>
            </a:r>
          </a:p>
          <a:p>
            <a:pPr marR="0" lvl="0" algn="l" defTabSz="914400" rtl="0" eaLnBrk="0" fontAlgn="base" latinLnBrk="0" hangingPunct="0">
              <a:lnSpc>
                <a:spcPct val="100000"/>
              </a:lnSpc>
              <a:spcBef>
                <a:spcPct val="40000"/>
              </a:spcBef>
              <a:spcAft>
                <a:spcPct val="0"/>
              </a:spcAft>
              <a:buClr>
                <a:srgbClr val="A50021"/>
              </a:buClr>
              <a:buSzTx/>
              <a:tabLst/>
              <a:defRPr/>
            </a:pPr>
            <a:r>
              <a:rPr kumimoji="0" lang="en-US" sz="3600" b="0" i="0" u="none" strike="noStrike" kern="0" cap="none" spc="0" normalizeH="0" baseline="0" noProof="0" dirty="0" smtClean="0">
                <a:ln>
                  <a:noFill/>
                </a:ln>
                <a:solidFill>
                  <a:srgbClr val="800000"/>
                </a:solidFill>
                <a:effectLst/>
                <a:uLnTx/>
                <a:uFillTx/>
                <a:latin typeface="+mn-lt"/>
                <a:ea typeface="+mn-ea"/>
                <a:cs typeface="+mn-cs"/>
              </a:rPr>
              <a:t>Toward the center of the circle:</a:t>
            </a:r>
            <a:br>
              <a:rPr kumimoji="0" lang="en-US" sz="3600" b="0" i="0" u="none" strike="noStrike" kern="0" cap="none" spc="0" normalizeH="0" baseline="0" noProof="0" dirty="0" smtClean="0">
                <a:ln>
                  <a:noFill/>
                </a:ln>
                <a:solidFill>
                  <a:srgbClr val="800000"/>
                </a:solidFill>
                <a:effectLst/>
                <a:uLnTx/>
                <a:uFillTx/>
                <a:latin typeface="+mn-lt"/>
                <a:ea typeface="+mn-ea"/>
                <a:cs typeface="+mn-cs"/>
              </a:rPr>
            </a:br>
            <a:r>
              <a:rPr kumimoji="0" lang="en-US" sz="3600" b="0" i="0" u="none" strike="noStrike" kern="0" cap="none" spc="0" normalizeH="0" baseline="0" noProof="0" dirty="0" smtClean="0">
                <a:ln>
                  <a:noFill/>
                </a:ln>
                <a:solidFill>
                  <a:srgbClr val="800000"/>
                </a:solidFill>
                <a:effectLst/>
                <a:uLnTx/>
                <a:uFillTx/>
                <a:latin typeface="+mn-lt"/>
                <a:ea typeface="+mn-ea"/>
                <a:cs typeface="+mn-cs"/>
              </a:rPr>
              <a:t>This is the force of a cord on a ball you swing around in a circle</a:t>
            </a:r>
            <a:endParaRPr kumimoji="0" lang="en-US" sz="3200" b="0" i="0" u="none" strike="noStrike" kern="0" cap="none" spc="0" normalizeH="0" baseline="0" noProof="0" dirty="0">
              <a:ln>
                <a:noFill/>
              </a:ln>
              <a:solidFill>
                <a:srgbClr val="800000"/>
              </a:solidFill>
              <a:effectLst/>
              <a:uLnTx/>
              <a:uFillTx/>
              <a:latin typeface="+mn-lt"/>
              <a:ea typeface="+mn-ea"/>
              <a:cs typeface="+mn-cs"/>
            </a:endParaRPr>
          </a:p>
        </p:txBody>
      </p:sp>
      <p:pic>
        <p:nvPicPr>
          <p:cNvPr id="13" name="Picture 12"/>
          <p:cNvPicPr>
            <a:picLocks noChangeAspect="1"/>
          </p:cNvPicPr>
          <p:nvPr/>
        </p:nvPicPr>
        <p:blipFill>
          <a:blip r:embed="rId2"/>
          <a:stretch>
            <a:fillRect/>
          </a:stretch>
        </p:blipFill>
        <p:spPr>
          <a:xfrm>
            <a:off x="3748290" y="3680834"/>
            <a:ext cx="4851400" cy="1968500"/>
          </a:xfrm>
          <a:prstGeom prst="rect">
            <a:avLst/>
          </a:prstGeom>
        </p:spPr>
      </p:pic>
      <p:grpSp>
        <p:nvGrpSpPr>
          <p:cNvPr id="45" name="Group 44"/>
          <p:cNvGrpSpPr/>
          <p:nvPr/>
        </p:nvGrpSpPr>
        <p:grpSpPr>
          <a:xfrm>
            <a:off x="884869" y="3922151"/>
            <a:ext cx="2015710" cy="1746948"/>
            <a:chOff x="1075550" y="3917597"/>
            <a:chExt cx="2015710" cy="1746948"/>
          </a:xfrm>
        </p:grpSpPr>
        <p:sp>
          <p:nvSpPr>
            <p:cNvPr id="15" name="Oval 7"/>
            <p:cNvSpPr>
              <a:spLocks noChangeArrowheads="1"/>
            </p:cNvSpPr>
            <p:nvPr/>
          </p:nvSpPr>
          <p:spPr bwMode="auto">
            <a:xfrm>
              <a:off x="1209931" y="3917597"/>
              <a:ext cx="1791742" cy="1746948"/>
            </a:xfrm>
            <a:prstGeom prst="ellipse">
              <a:avLst/>
            </a:prstGeom>
            <a:noFill/>
            <a:ln w="9525">
              <a:solidFill>
                <a:srgbClr val="336699"/>
              </a:solidFill>
              <a:round/>
              <a:headEnd/>
              <a:tailEnd/>
            </a:ln>
          </p:spPr>
          <p:txBody>
            <a:bodyPr wrap="none" anchor="ctr">
              <a:prstTxWarp prst="textNoShape">
                <a:avLst/>
              </a:prstTxWarp>
            </a:bodyPr>
            <a:lstStyle/>
            <a:p>
              <a:endParaRPr lang="en-US"/>
            </a:p>
          </p:txBody>
        </p:sp>
        <p:cxnSp>
          <p:nvCxnSpPr>
            <p:cNvPr id="32" name="Straight Arrow Connector 31"/>
            <p:cNvCxnSpPr>
              <a:stCxn id="22" idx="3"/>
            </p:cNvCxnSpPr>
            <p:nvPr/>
          </p:nvCxnSpPr>
          <p:spPr>
            <a:xfrm rot="16200000" flipH="1">
              <a:off x="1626615" y="4267055"/>
              <a:ext cx="160817" cy="86247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0800000">
              <a:off x="2155592" y="4795196"/>
              <a:ext cx="491028" cy="63387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a:off x="2366454" y="4244577"/>
              <a:ext cx="320116" cy="7481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7" name="Group 20"/>
            <p:cNvGrpSpPr>
              <a:grpSpLocks/>
            </p:cNvGrpSpPr>
            <p:nvPr/>
          </p:nvGrpSpPr>
          <p:grpSpPr bwMode="auto">
            <a:xfrm>
              <a:off x="2700251" y="3957724"/>
              <a:ext cx="268761" cy="518859"/>
              <a:chOff x="3709" y="2059"/>
              <a:chExt cx="288" cy="556"/>
            </a:xfrm>
          </p:grpSpPr>
          <p:sp>
            <p:nvSpPr>
              <p:cNvPr id="24" name="Oval 18"/>
              <p:cNvSpPr>
                <a:spLocks noChangeArrowheads="1"/>
              </p:cNvSpPr>
              <p:nvPr/>
            </p:nvSpPr>
            <p:spPr bwMode="auto">
              <a:xfrm rot="893286">
                <a:off x="3888" y="2519"/>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5" name="Line 19"/>
              <p:cNvSpPr>
                <a:spLocks noChangeShapeType="1"/>
              </p:cNvSpPr>
              <p:nvPr/>
            </p:nvSpPr>
            <p:spPr bwMode="auto">
              <a:xfrm rot="893286" flipH="1" flipV="1">
                <a:off x="3709" y="2059"/>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nvGrpSpPr>
            <p:cNvPr id="18" name="Group 21"/>
            <p:cNvGrpSpPr>
              <a:grpSpLocks/>
            </p:cNvGrpSpPr>
            <p:nvPr/>
          </p:nvGrpSpPr>
          <p:grpSpPr bwMode="auto">
            <a:xfrm rot="12310854">
              <a:off x="1075550" y="4589500"/>
              <a:ext cx="268761" cy="518859"/>
              <a:chOff x="3709" y="2059"/>
              <a:chExt cx="288" cy="556"/>
            </a:xfrm>
          </p:grpSpPr>
          <p:sp>
            <p:nvSpPr>
              <p:cNvPr id="22" name="Oval 22"/>
              <p:cNvSpPr>
                <a:spLocks noChangeArrowheads="1"/>
              </p:cNvSpPr>
              <p:nvPr/>
            </p:nvSpPr>
            <p:spPr bwMode="auto">
              <a:xfrm rot="893286">
                <a:off x="3888" y="2519"/>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3" name="Line 23"/>
              <p:cNvSpPr>
                <a:spLocks noChangeShapeType="1"/>
              </p:cNvSpPr>
              <p:nvPr/>
            </p:nvSpPr>
            <p:spPr bwMode="auto">
              <a:xfrm rot="893286" flipH="1" flipV="1">
                <a:off x="3709" y="2059"/>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nvGrpSpPr>
            <p:cNvPr id="16" name="Group 16"/>
            <p:cNvGrpSpPr>
              <a:grpSpLocks/>
            </p:cNvGrpSpPr>
            <p:nvPr/>
          </p:nvGrpSpPr>
          <p:grpSpPr bwMode="auto">
            <a:xfrm rot="4795624">
              <a:off x="2688118" y="5062837"/>
              <a:ext cx="313555" cy="492729"/>
              <a:chOff x="3648" y="2064"/>
              <a:chExt cx="336" cy="528"/>
            </a:xfrm>
          </p:grpSpPr>
          <p:sp>
            <p:nvSpPr>
              <p:cNvPr id="26" name="Oval 8"/>
              <p:cNvSpPr>
                <a:spLocks noChangeArrowheads="1"/>
              </p:cNvSpPr>
              <p:nvPr/>
            </p:nvSpPr>
            <p:spPr bwMode="auto">
              <a:xfrm>
                <a:off x="3888" y="24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7" name="Line 15"/>
              <p:cNvSpPr>
                <a:spLocks noChangeShapeType="1"/>
              </p:cNvSpPr>
              <p:nvPr/>
            </p:nvSpPr>
            <p:spPr bwMode="auto">
              <a:xfrm flipH="1" flipV="1">
                <a:off x="3648" y="2064"/>
                <a:ext cx="288" cy="432"/>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grpSp>
    </p:spTree>
    <p:extLst>
      <p:ext uri="{BB962C8B-B14F-4D97-AF65-F5344CB8AC3E}">
        <p14:creationId xmlns:p14="http://schemas.microsoft.com/office/powerpoint/2010/main" val="41901357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5"/>
          <p:cNvSpPr txBox="1">
            <a:spLocks noChangeArrowheads="1"/>
          </p:cNvSpPr>
          <p:nvPr/>
        </p:nvSpPr>
        <p:spPr bwMode="auto">
          <a:xfrm>
            <a:off x="840413" y="4733494"/>
            <a:ext cx="7463175" cy="1569660"/>
          </a:xfrm>
          <a:prstGeom prst="rect">
            <a:avLst/>
          </a:prstGeom>
          <a:solidFill>
            <a:schemeClr val="bg1"/>
          </a:solidFill>
          <a:ln w="9525">
            <a:noFill/>
            <a:miter lim="800000"/>
            <a:headEnd/>
            <a:tailEnd/>
          </a:ln>
        </p:spPr>
        <p:txBody>
          <a:bodyPr wrap="square">
            <a:prstTxWarp prst="textNoShape">
              <a:avLst/>
            </a:prstTxWarp>
            <a:spAutoFit/>
          </a:bodyPr>
          <a:lstStyle/>
          <a:p>
            <a:pPr algn="ctr">
              <a:spcBef>
                <a:spcPct val="50000"/>
              </a:spcBef>
            </a:pPr>
            <a:r>
              <a:rPr lang="en-US" sz="3200" dirty="0">
                <a:solidFill>
                  <a:srgbClr val="336699"/>
                </a:solidFill>
              </a:rPr>
              <a:t>The </a:t>
            </a:r>
            <a:r>
              <a:rPr lang="en-US" sz="3200" dirty="0" smtClean="0">
                <a:solidFill>
                  <a:srgbClr val="336699"/>
                </a:solidFill>
              </a:rPr>
              <a:t>force </a:t>
            </a:r>
            <a:r>
              <a:rPr lang="en-US" sz="3200" dirty="0">
                <a:solidFill>
                  <a:srgbClr val="336699"/>
                </a:solidFill>
              </a:rPr>
              <a:t>on the apple and</a:t>
            </a:r>
            <a:r>
              <a:rPr lang="en-US" sz="3200" dirty="0" smtClean="0">
                <a:solidFill>
                  <a:srgbClr val="336699"/>
                </a:solidFill>
              </a:rPr>
              <a:t> the force on </a:t>
            </a:r>
            <a:r>
              <a:rPr lang="en-US" sz="3200" dirty="0">
                <a:solidFill>
                  <a:srgbClr val="336699"/>
                </a:solidFill>
              </a:rPr>
              <a:t>the Moon</a:t>
            </a:r>
            <a:r>
              <a:rPr lang="en-US" sz="3200" dirty="0" smtClean="0">
                <a:solidFill>
                  <a:srgbClr val="336699"/>
                </a:solidFill>
              </a:rPr>
              <a:t> both point </a:t>
            </a:r>
            <a:r>
              <a:rPr lang="en-US" sz="3200" dirty="0">
                <a:solidFill>
                  <a:srgbClr val="336699"/>
                </a:solidFill>
              </a:rPr>
              <a:t>toward the center of the Earth</a:t>
            </a:r>
          </a:p>
        </p:txBody>
      </p:sp>
      <p:sp>
        <p:nvSpPr>
          <p:cNvPr id="17" name="Title 1"/>
          <p:cNvSpPr>
            <a:spLocks noGrp="1"/>
          </p:cNvSpPr>
          <p:nvPr>
            <p:ph type="title"/>
          </p:nvPr>
        </p:nvSpPr>
        <p:spPr>
          <a:xfrm>
            <a:off x="457200" y="274638"/>
            <a:ext cx="8229600" cy="921105"/>
          </a:xfrm>
        </p:spPr>
        <p:txBody>
          <a:bodyPr/>
          <a:lstStyle/>
          <a:p>
            <a:r>
              <a:rPr lang="en-US" dirty="0" smtClean="0">
                <a:solidFill>
                  <a:schemeClr val="tx2">
                    <a:lumMod val="75000"/>
                    <a:lumOff val="25000"/>
                  </a:schemeClr>
                </a:solidFill>
              </a:rPr>
              <a:t>Gravity</a:t>
            </a:r>
            <a:endParaRPr lang="en-US" dirty="0">
              <a:solidFill>
                <a:schemeClr val="tx2">
                  <a:lumMod val="75000"/>
                  <a:lumOff val="25000"/>
                </a:schemeClr>
              </a:solidFill>
            </a:endParaRPr>
          </a:p>
        </p:txBody>
      </p:sp>
      <p:grpSp>
        <p:nvGrpSpPr>
          <p:cNvPr id="26" name="Group 25"/>
          <p:cNvGrpSpPr/>
          <p:nvPr/>
        </p:nvGrpSpPr>
        <p:grpSpPr>
          <a:xfrm>
            <a:off x="840413" y="1358330"/>
            <a:ext cx="7463175" cy="2971800"/>
            <a:chOff x="840413" y="1358330"/>
            <a:chExt cx="7463175" cy="2971800"/>
          </a:xfrm>
        </p:grpSpPr>
        <p:grpSp>
          <p:nvGrpSpPr>
            <p:cNvPr id="25" name="Group 24"/>
            <p:cNvGrpSpPr/>
            <p:nvPr/>
          </p:nvGrpSpPr>
          <p:grpSpPr>
            <a:xfrm>
              <a:off x="840413" y="1358330"/>
              <a:ext cx="7463175" cy="2971800"/>
              <a:chOff x="840413" y="1358330"/>
              <a:chExt cx="7463175" cy="2971800"/>
            </a:xfrm>
          </p:grpSpPr>
          <p:grpSp>
            <p:nvGrpSpPr>
              <p:cNvPr id="16" name="Group 15"/>
              <p:cNvGrpSpPr/>
              <p:nvPr/>
            </p:nvGrpSpPr>
            <p:grpSpPr>
              <a:xfrm>
                <a:off x="840413" y="1358330"/>
                <a:ext cx="7463175" cy="2971800"/>
                <a:chOff x="776217" y="1102234"/>
                <a:chExt cx="7463175" cy="2971800"/>
              </a:xfrm>
            </p:grpSpPr>
            <p:grpSp>
              <p:nvGrpSpPr>
                <p:cNvPr id="11" name="Group 10"/>
                <p:cNvGrpSpPr/>
                <p:nvPr/>
              </p:nvGrpSpPr>
              <p:grpSpPr>
                <a:xfrm>
                  <a:off x="776217" y="1102234"/>
                  <a:ext cx="3175000" cy="2971800"/>
                  <a:chOff x="1562902" y="3194050"/>
                  <a:chExt cx="3175000" cy="2971800"/>
                </a:xfrm>
              </p:grpSpPr>
              <p:pic>
                <p:nvPicPr>
                  <p:cNvPr id="12" name="Picture 11"/>
                  <p:cNvPicPr>
                    <a:picLocks noChangeAspect="1"/>
                  </p:cNvPicPr>
                  <p:nvPr/>
                </p:nvPicPr>
                <p:blipFill>
                  <a:blip r:embed="rId2"/>
                  <a:stretch>
                    <a:fillRect/>
                  </a:stretch>
                </p:blipFill>
                <p:spPr>
                  <a:xfrm>
                    <a:off x="1562902" y="3194050"/>
                    <a:ext cx="3175000" cy="2971800"/>
                  </a:xfrm>
                  <a:prstGeom prst="rect">
                    <a:avLst/>
                  </a:prstGeom>
                </p:spPr>
              </p:pic>
              <p:pic>
                <p:nvPicPr>
                  <p:cNvPr id="13" name="Picture 6" descr="apple"/>
                  <p:cNvPicPr>
                    <a:picLocks noChangeAspect="1" noChangeArrowheads="1"/>
                  </p:cNvPicPr>
                  <p:nvPr/>
                </p:nvPicPr>
                <p:blipFill>
                  <a:blip r:embed="rId3"/>
                  <a:srcRect/>
                  <a:stretch>
                    <a:fillRect/>
                  </a:stretch>
                </p:blipFill>
                <p:spPr bwMode="auto">
                  <a:xfrm rot="11373295" flipV="1">
                    <a:off x="2634442" y="3476101"/>
                    <a:ext cx="351018" cy="458248"/>
                  </a:xfrm>
                  <a:prstGeom prst="rect">
                    <a:avLst/>
                  </a:prstGeom>
                  <a:noFill/>
                  <a:ln w="9525">
                    <a:noFill/>
                    <a:miter lim="800000"/>
                    <a:headEnd/>
                    <a:tailEnd/>
                  </a:ln>
                </p:spPr>
              </p:pic>
            </p:grpSp>
            <p:pic>
              <p:nvPicPr>
                <p:cNvPr id="15" name="Picture 14"/>
                <p:cNvPicPr>
                  <a:picLocks noChangeAspect="1"/>
                </p:cNvPicPr>
                <p:nvPr/>
              </p:nvPicPr>
              <p:blipFill>
                <a:blip r:embed="rId4"/>
                <a:stretch>
                  <a:fillRect/>
                </a:stretch>
              </p:blipFill>
              <p:spPr>
                <a:xfrm>
                  <a:off x="4270387" y="1102234"/>
                  <a:ext cx="3969005" cy="2971800"/>
                </a:xfrm>
                <a:prstGeom prst="rect">
                  <a:avLst/>
                </a:prstGeom>
              </p:spPr>
            </p:pic>
          </p:grpSp>
          <p:cxnSp>
            <p:nvCxnSpPr>
              <p:cNvPr id="19" name="Straight Arrow Connector 18"/>
              <p:cNvCxnSpPr/>
              <p:nvPr/>
            </p:nvCxnSpPr>
            <p:spPr>
              <a:xfrm rot="5400000">
                <a:off x="1854906" y="2331460"/>
                <a:ext cx="448330" cy="1589"/>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859856" y="2108090"/>
                <a:ext cx="152439" cy="256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2" name="Straight Arrow Connector 21"/>
            <p:cNvCxnSpPr/>
            <p:nvPr/>
          </p:nvCxnSpPr>
          <p:spPr>
            <a:xfrm rot="10800000" flipV="1">
              <a:off x="5655942" y="2012150"/>
              <a:ext cx="1923167" cy="1050329"/>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491245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nvGraphicFramePr>
        <p:xfrm>
          <a:off x="1019176" y="1929218"/>
          <a:ext cx="3405187" cy="1728787"/>
        </p:xfrm>
        <a:graphic>
          <a:graphicData uri="http://schemas.openxmlformats.org/presentationml/2006/ole">
            <mc:AlternateContent xmlns:mc="http://schemas.openxmlformats.org/markup-compatibility/2006">
              <mc:Choice xmlns:v="urn:schemas-microsoft-com:vml" Requires="v">
                <p:oleObj spid="_x0000_s105497" name="Equation" r:id="rId3" imgW="698500" imgH="355600" progId="Equation.3">
                  <p:embed/>
                </p:oleObj>
              </mc:Choice>
              <mc:Fallback>
                <p:oleObj name="Equation" r:id="rId3" imgW="698500" imgH="355600" progId="Equation.3">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6" y="1929218"/>
                        <a:ext cx="3405187" cy="172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9"/>
          <p:cNvGrpSpPr>
            <a:grpSpLocks/>
          </p:cNvGrpSpPr>
          <p:nvPr/>
        </p:nvGrpSpPr>
        <p:grpSpPr bwMode="auto">
          <a:xfrm>
            <a:off x="461963" y="296863"/>
            <a:ext cx="8540750" cy="6028207"/>
            <a:chOff x="291" y="187"/>
            <a:chExt cx="5380" cy="3989"/>
          </a:xfrm>
        </p:grpSpPr>
        <p:sp>
          <p:nvSpPr>
            <p:cNvPr id="4" name="Oval 4"/>
            <p:cNvSpPr>
              <a:spLocks noChangeArrowheads="1"/>
            </p:cNvSpPr>
            <p:nvPr/>
          </p:nvSpPr>
          <p:spPr bwMode="auto">
            <a:xfrm>
              <a:off x="291" y="3312"/>
              <a:ext cx="912" cy="864"/>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5" name="Oval 5"/>
            <p:cNvSpPr>
              <a:spLocks noChangeArrowheads="1"/>
            </p:cNvSpPr>
            <p:nvPr/>
          </p:nvSpPr>
          <p:spPr bwMode="auto">
            <a:xfrm>
              <a:off x="2595" y="3024"/>
              <a:ext cx="624" cy="624"/>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 name="Line 6"/>
            <p:cNvSpPr>
              <a:spLocks noChangeShapeType="1"/>
            </p:cNvSpPr>
            <p:nvPr/>
          </p:nvSpPr>
          <p:spPr bwMode="auto">
            <a:xfrm flipV="1">
              <a:off x="771" y="3312"/>
              <a:ext cx="2160" cy="432"/>
            </a:xfrm>
            <a:prstGeom prst="line">
              <a:avLst/>
            </a:prstGeom>
            <a:noFill/>
            <a:ln w="38100">
              <a:solidFill>
                <a:srgbClr val="A50021"/>
              </a:solidFill>
              <a:round/>
              <a:headEnd/>
              <a:tailEnd/>
            </a:ln>
          </p:spPr>
          <p:txBody>
            <a:bodyPr wrap="none" anchor="ctr">
              <a:prstTxWarp prst="textNoShape">
                <a:avLst/>
              </a:prstTxWarp>
            </a:bodyPr>
            <a:lstStyle/>
            <a:p>
              <a:endParaRPr lang="en-US"/>
            </a:p>
          </p:txBody>
        </p:sp>
        <p:sp>
          <p:nvSpPr>
            <p:cNvPr id="7" name="Text Box 7"/>
            <p:cNvSpPr txBox="1">
              <a:spLocks noChangeArrowheads="1"/>
            </p:cNvSpPr>
            <p:nvPr/>
          </p:nvSpPr>
          <p:spPr bwMode="auto">
            <a:xfrm>
              <a:off x="1635" y="3168"/>
              <a:ext cx="288" cy="3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a:solidFill>
                    <a:srgbClr val="A50021"/>
                  </a:solidFill>
                </a:rPr>
                <a:t>r</a:t>
              </a:r>
            </a:p>
          </p:txBody>
        </p:sp>
        <p:sp>
          <p:nvSpPr>
            <p:cNvPr id="8" name="Text Box 8"/>
            <p:cNvSpPr txBox="1">
              <a:spLocks noChangeArrowheads="1"/>
            </p:cNvSpPr>
            <p:nvPr/>
          </p:nvSpPr>
          <p:spPr bwMode="auto">
            <a:xfrm>
              <a:off x="579" y="2832"/>
              <a:ext cx="384" cy="3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a:solidFill>
                    <a:schemeClr val="accent2"/>
                  </a:solidFill>
                </a:rPr>
                <a:t>M</a:t>
              </a:r>
              <a:endParaRPr lang="en-US" sz="3200">
                <a:solidFill>
                  <a:srgbClr val="A50021"/>
                </a:solidFill>
              </a:endParaRPr>
            </a:p>
          </p:txBody>
        </p:sp>
        <p:sp>
          <p:nvSpPr>
            <p:cNvPr id="9" name="Text Box 9"/>
            <p:cNvSpPr txBox="1">
              <a:spLocks noChangeArrowheads="1"/>
            </p:cNvSpPr>
            <p:nvPr/>
          </p:nvSpPr>
          <p:spPr bwMode="auto">
            <a:xfrm>
              <a:off x="2787" y="2592"/>
              <a:ext cx="288" cy="7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a:solidFill>
                    <a:schemeClr val="accent2"/>
                  </a:solidFill>
                </a:rPr>
                <a:t>m</a:t>
              </a:r>
              <a:endParaRPr lang="en-US" sz="3200">
                <a:solidFill>
                  <a:srgbClr val="A50021"/>
                </a:solidFill>
              </a:endParaRPr>
            </a:p>
          </p:txBody>
        </p:sp>
        <p:sp>
          <p:nvSpPr>
            <p:cNvPr id="10" name="Text Box 17"/>
            <p:cNvSpPr txBox="1">
              <a:spLocks noChangeArrowheads="1"/>
            </p:cNvSpPr>
            <p:nvPr/>
          </p:nvSpPr>
          <p:spPr bwMode="auto">
            <a:xfrm>
              <a:off x="321" y="187"/>
              <a:ext cx="5350" cy="7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b="1" dirty="0">
                  <a:solidFill>
                    <a:schemeClr val="accent2"/>
                  </a:solidFill>
                </a:rPr>
                <a:t>Newton’s law of gravity</a:t>
              </a:r>
              <a:r>
                <a:rPr lang="en-US" sz="3200" dirty="0">
                  <a:solidFill>
                    <a:schemeClr val="accent2"/>
                  </a:solidFill>
                </a:rPr>
                <a:t>:  Any two objects in the universe attract each other with a force given </a:t>
              </a:r>
              <a:r>
                <a:rPr lang="en-US" sz="3200" dirty="0" smtClean="0">
                  <a:solidFill>
                    <a:schemeClr val="accent2"/>
                  </a:solidFill>
                </a:rPr>
                <a:t>by </a:t>
              </a:r>
              <a:endParaRPr lang="en-US" sz="3200" dirty="0">
                <a:solidFill>
                  <a:schemeClr val="accent2"/>
                </a:solidFill>
              </a:endParaRPr>
            </a:p>
          </p:txBody>
        </p:sp>
      </p:grpSp>
      <p:sp>
        <p:nvSpPr>
          <p:cNvPr id="11" name="Text Box 18"/>
          <p:cNvSpPr txBox="1">
            <a:spLocks noChangeArrowheads="1"/>
          </p:cNvSpPr>
          <p:nvPr/>
        </p:nvSpPr>
        <p:spPr bwMode="auto">
          <a:xfrm>
            <a:off x="5418361" y="1600200"/>
            <a:ext cx="3725639" cy="403187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t>With </a:t>
            </a:r>
            <a:br>
              <a:rPr lang="en-US" sz="3200" dirty="0"/>
            </a:br>
            <a:r>
              <a:rPr lang="en-US" sz="3200" i="1" dirty="0" err="1"/>
              <a:t>r</a:t>
            </a:r>
            <a:r>
              <a:rPr lang="en-US" sz="3200" dirty="0"/>
              <a:t>   in meters</a:t>
            </a:r>
            <a:br>
              <a:rPr lang="en-US" sz="3200" dirty="0"/>
            </a:br>
            <a:r>
              <a:rPr lang="en-US" sz="3200" i="1" dirty="0" err="1"/>
              <a:t>m</a:t>
            </a:r>
            <a:r>
              <a:rPr lang="en-US" sz="3200" i="1" dirty="0"/>
              <a:t>  </a:t>
            </a:r>
            <a:r>
              <a:rPr lang="en-US" sz="3200" dirty="0"/>
              <a:t>in kg</a:t>
            </a:r>
          </a:p>
          <a:p>
            <a:pPr>
              <a:spcBef>
                <a:spcPct val="50000"/>
              </a:spcBef>
            </a:pPr>
            <a:r>
              <a:rPr lang="en-US" sz="3200" i="1" dirty="0"/>
              <a:t>F</a:t>
            </a:r>
            <a:r>
              <a:rPr lang="en-US" sz="3200" dirty="0"/>
              <a:t>  in </a:t>
            </a:r>
            <a:r>
              <a:rPr lang="en-US" sz="3200" dirty="0" err="1"/>
              <a:t>Newtons</a:t>
            </a:r>
            <a:r>
              <a:rPr lang="en-US" sz="3200" dirty="0" smtClean="0"/>
              <a:t>, where</a:t>
            </a:r>
            <a:r>
              <a:rPr lang="en-US" sz="3200" dirty="0"/>
              <a:t/>
            </a:r>
            <a:br>
              <a:rPr lang="en-US" sz="3200" dirty="0"/>
            </a:br>
            <a:r>
              <a:rPr lang="en-US" sz="3200" dirty="0"/>
              <a:t>1 Newton = 4.5 lb </a:t>
            </a:r>
          </a:p>
          <a:p>
            <a:pPr>
              <a:spcBef>
                <a:spcPct val="50000"/>
              </a:spcBef>
            </a:pPr>
            <a:r>
              <a:rPr lang="en-US" sz="3200" i="1" dirty="0"/>
              <a:t>G</a:t>
            </a:r>
            <a:r>
              <a:rPr lang="en-US" sz="3200" dirty="0"/>
              <a:t> = 7</a:t>
            </a:r>
            <a:r>
              <a:rPr lang="en-US" sz="3200" dirty="0">
                <a:latin typeface="Arial" charset="0"/>
              </a:rPr>
              <a:t>x</a:t>
            </a:r>
            <a:r>
              <a:rPr lang="en-US" sz="3200" dirty="0"/>
              <a:t>10</a:t>
            </a:r>
            <a:r>
              <a:rPr lang="en-US" sz="3200" baseline="30000" dirty="0"/>
              <a:t>-11</a:t>
            </a:r>
            <a:br>
              <a:rPr lang="en-US" sz="3200" baseline="30000" dirty="0"/>
            </a:br>
            <a:endParaRPr lang="en-US" sz="3200" dirty="0"/>
          </a:p>
        </p:txBody>
      </p:sp>
      <p:sp>
        <p:nvSpPr>
          <p:cNvPr id="12" name="TextBox 11"/>
          <p:cNvSpPr txBox="1"/>
          <p:nvPr/>
        </p:nvSpPr>
        <p:spPr>
          <a:xfrm>
            <a:off x="6449253" y="5019387"/>
            <a:ext cx="1583448" cy="923330"/>
          </a:xfrm>
          <a:prstGeom prst="rect">
            <a:avLst/>
          </a:prstGeom>
          <a:noFill/>
        </p:spPr>
        <p:txBody>
          <a:bodyPr wrap="square" rtlCol="0">
            <a:spAutoFit/>
          </a:bodyPr>
          <a:lstStyle/>
          <a:p>
            <a:r>
              <a:rPr lang="en-US" dirty="0" smtClean="0"/>
              <a:t>Newton’s gravitational constant</a:t>
            </a:r>
            <a:endParaRPr lang="en-US" dirty="0"/>
          </a:p>
        </p:txBody>
      </p:sp>
      <p:sp>
        <p:nvSpPr>
          <p:cNvPr id="13" name="TextBox 12"/>
          <p:cNvSpPr txBox="1"/>
          <p:nvPr/>
        </p:nvSpPr>
        <p:spPr>
          <a:xfrm>
            <a:off x="2595563" y="5911993"/>
            <a:ext cx="3425802" cy="923330"/>
          </a:xfrm>
          <a:prstGeom prst="rect">
            <a:avLst/>
          </a:prstGeom>
          <a:noFill/>
        </p:spPr>
        <p:txBody>
          <a:bodyPr wrap="square" rtlCol="0">
            <a:spAutoFit/>
          </a:bodyPr>
          <a:lstStyle/>
          <a:p>
            <a:r>
              <a:rPr lang="en-US" dirty="0" smtClean="0"/>
              <a:t>M: mass of object 1</a:t>
            </a:r>
          </a:p>
          <a:p>
            <a:r>
              <a:rPr lang="en-US" dirty="0" err="1" smtClean="0"/>
              <a:t>m</a:t>
            </a:r>
            <a:r>
              <a:rPr lang="en-US" dirty="0" smtClean="0"/>
              <a:t>: mass of object 2</a:t>
            </a:r>
          </a:p>
          <a:p>
            <a:r>
              <a:rPr lang="en-US" dirty="0" err="1" smtClean="0"/>
              <a:t>r</a:t>
            </a:r>
            <a:r>
              <a:rPr lang="en-US" dirty="0" smtClean="0"/>
              <a:t>: distance between the objects </a:t>
            </a:r>
            <a:endParaRPr lang="en-US" dirty="0"/>
          </a:p>
        </p:txBody>
      </p:sp>
    </p:spTree>
    <p:extLst>
      <p:ext uri="{BB962C8B-B14F-4D97-AF65-F5344CB8AC3E}">
        <p14:creationId xmlns:p14="http://schemas.microsoft.com/office/powerpoint/2010/main" val="9167693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Quest Toolkit\Image Archive\Kuhn - Transparencies\33.bmp"/>
          <p:cNvPicPr>
            <a:picLocks noChangeAspect="1" noChangeArrowheads="1"/>
          </p:cNvPicPr>
          <p:nvPr/>
        </p:nvPicPr>
        <p:blipFill>
          <a:blip r:embed="rId2"/>
          <a:srcRect l="10353" t="11963" r="12002" b="8575"/>
          <a:stretch>
            <a:fillRect/>
          </a:stretch>
        </p:blipFill>
        <p:spPr bwMode="auto">
          <a:xfrm>
            <a:off x="798940" y="733938"/>
            <a:ext cx="7546120" cy="5970470"/>
          </a:xfrm>
          <a:prstGeom prst="rect">
            <a:avLst/>
          </a:prstGeom>
          <a:noFill/>
          <a:ln w="9525">
            <a:noFill/>
            <a:miter lim="800000"/>
            <a:headEnd/>
            <a:tailEnd/>
          </a:ln>
        </p:spPr>
      </p:pic>
      <p:sp>
        <p:nvSpPr>
          <p:cNvPr id="3" name="Text Box 3"/>
          <p:cNvSpPr txBox="1">
            <a:spLocks noChangeArrowheads="1"/>
          </p:cNvSpPr>
          <p:nvPr/>
        </p:nvSpPr>
        <p:spPr bwMode="auto">
          <a:xfrm>
            <a:off x="1" y="116174"/>
            <a:ext cx="9144000"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solidFill>
                  <a:srgbClr val="75367A"/>
                </a:solidFill>
              </a:rPr>
              <a:t>     Force of gravity on an object proportional to 1/</a:t>
            </a:r>
            <a:r>
              <a:rPr lang="en-US" sz="3200" dirty="0" smtClean="0">
                <a:solidFill>
                  <a:srgbClr val="75367A"/>
                </a:solidFill>
              </a:rPr>
              <a:t>r</a:t>
            </a:r>
            <a:r>
              <a:rPr lang="en-US" sz="3200" baseline="30000" dirty="0" smtClean="0">
                <a:solidFill>
                  <a:srgbClr val="75367A"/>
                </a:solidFill>
              </a:rPr>
              <a:t>2</a:t>
            </a:r>
            <a:endParaRPr lang="en-US" sz="3200" dirty="0"/>
          </a:p>
        </p:txBody>
      </p:sp>
      <p:sp>
        <p:nvSpPr>
          <p:cNvPr id="4" name="TextBox 3"/>
          <p:cNvSpPr txBox="1"/>
          <p:nvPr/>
        </p:nvSpPr>
        <p:spPr>
          <a:xfrm>
            <a:off x="1006149" y="882374"/>
            <a:ext cx="3150401" cy="2031325"/>
          </a:xfrm>
          <a:prstGeom prst="rect">
            <a:avLst/>
          </a:prstGeom>
          <a:noFill/>
        </p:spPr>
        <p:txBody>
          <a:bodyPr wrap="square" rtlCol="0">
            <a:spAutoFit/>
          </a:bodyPr>
          <a:lstStyle/>
          <a:p>
            <a:r>
              <a:rPr lang="en-US" dirty="0" smtClean="0">
                <a:solidFill>
                  <a:srgbClr val="FF6600"/>
                </a:solidFill>
              </a:rPr>
              <a:t>Note: weight is a measurement of </a:t>
            </a:r>
            <a:r>
              <a:rPr lang="en-US" i="1" dirty="0" smtClean="0">
                <a:solidFill>
                  <a:srgbClr val="FF6600"/>
                </a:solidFill>
              </a:rPr>
              <a:t>force</a:t>
            </a:r>
            <a:r>
              <a:rPr lang="en-US" dirty="0" smtClean="0">
                <a:solidFill>
                  <a:srgbClr val="FF6600"/>
                </a:solidFill>
              </a:rPr>
              <a:t>, not </a:t>
            </a:r>
            <a:r>
              <a:rPr lang="en-US" i="1" dirty="0" smtClean="0">
                <a:solidFill>
                  <a:srgbClr val="FF6600"/>
                </a:solidFill>
              </a:rPr>
              <a:t>mass</a:t>
            </a:r>
            <a:r>
              <a:rPr lang="en-US" dirty="0" smtClean="0">
                <a:solidFill>
                  <a:srgbClr val="FF6600"/>
                </a:solidFill>
              </a:rPr>
              <a:t>. How much you weigh depends on your mass </a:t>
            </a:r>
            <a:r>
              <a:rPr lang="en-US" i="1" dirty="0" smtClean="0">
                <a:solidFill>
                  <a:srgbClr val="FF6600"/>
                </a:solidFill>
              </a:rPr>
              <a:t>and </a:t>
            </a:r>
            <a:r>
              <a:rPr lang="en-US" dirty="0" smtClean="0">
                <a:solidFill>
                  <a:srgbClr val="FF6600"/>
                </a:solidFill>
              </a:rPr>
              <a:t>on the strength of gravity where you are. </a:t>
            </a:r>
            <a:r>
              <a:rPr lang="en-US" b="1" dirty="0" smtClean="0">
                <a:solidFill>
                  <a:srgbClr val="FF6600"/>
                </a:solidFill>
              </a:rPr>
              <a:t>Pounds </a:t>
            </a:r>
            <a:r>
              <a:rPr lang="en-US" dirty="0" smtClean="0">
                <a:solidFill>
                  <a:srgbClr val="FF6600"/>
                </a:solidFill>
              </a:rPr>
              <a:t>are a unit of force; </a:t>
            </a:r>
            <a:r>
              <a:rPr lang="en-US" b="1" dirty="0" smtClean="0">
                <a:solidFill>
                  <a:srgbClr val="FF6600"/>
                </a:solidFill>
              </a:rPr>
              <a:t>kilograms</a:t>
            </a:r>
            <a:r>
              <a:rPr lang="en-US" dirty="0" smtClean="0">
                <a:solidFill>
                  <a:srgbClr val="FF6600"/>
                </a:solidFill>
              </a:rPr>
              <a:t> are a unit of mass.</a:t>
            </a:r>
            <a:endParaRPr lang="en-US" dirty="0">
              <a:solidFill>
                <a:srgbClr val="FF6600"/>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06521" name="Equation" r:id="rId3" imgW="698500" imgH="355600" progId="Equation.3">
                  <p:embed/>
                </p:oleObj>
              </mc:Choice>
              <mc:Fallback>
                <p:oleObj name="Equation" r:id="rId3" imgW="698500" imgH="355600" progId="Equation.3">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830997"/>
          </a:xfrm>
          <a:prstGeom prst="rect">
            <a:avLst/>
          </a:prstGeom>
          <a:noFill/>
        </p:spPr>
        <p:txBody>
          <a:bodyPr wrap="square" rtlCol="0">
            <a:spAutoFit/>
          </a:bodyPr>
          <a:lstStyle/>
          <a:p>
            <a:r>
              <a:rPr lang="en-US" sz="2400" dirty="0" smtClean="0"/>
              <a:t>An astronaut weighs 140 pounds on Earth.  How much would she weigh on a planet that is the same size as Earth but ½ the mass?</a:t>
            </a:r>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35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70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140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280 pounds</a:t>
            </a:r>
            <a:endParaRPr lang="en-US" sz="3600" dirty="0"/>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75121"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830997"/>
          </a:xfrm>
          <a:prstGeom prst="rect">
            <a:avLst/>
          </a:prstGeom>
          <a:noFill/>
        </p:spPr>
        <p:txBody>
          <a:bodyPr wrap="square" rtlCol="0">
            <a:spAutoFit/>
          </a:bodyPr>
          <a:lstStyle/>
          <a:p>
            <a:r>
              <a:rPr lang="en-US" sz="2400" dirty="0" smtClean="0"/>
              <a:t>An astronaut weighs 140 pounds on Earth.  How much would she weigh on a planet that is the same size as Earth but ½ the mass?</a:t>
            </a:r>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35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70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140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280 pounds</a:t>
            </a:r>
            <a:endParaRPr lang="en-US" sz="3600" dirty="0"/>
          </a:p>
        </p:txBody>
      </p:sp>
      <p:sp>
        <p:nvSpPr>
          <p:cNvPr id="15" name="Oval 14"/>
          <p:cNvSpPr/>
          <p:nvPr/>
        </p:nvSpPr>
        <p:spPr>
          <a:xfrm>
            <a:off x="1677775" y="5205745"/>
            <a:ext cx="2714218" cy="1332690"/>
          </a:xfrm>
          <a:prstGeom prst="ellipse">
            <a:avLst/>
          </a:prstGeom>
          <a:noFill/>
          <a:ln w="101600">
            <a:solidFill>
              <a:srgbClr val="57AA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40013"/>
            <a:ext cx="8229600" cy="4733493"/>
          </a:xfrm>
        </p:spPr>
        <p:txBody>
          <a:bodyPr>
            <a:normAutofit lnSpcReduction="10000"/>
          </a:bodyPr>
          <a:lstStyle/>
          <a:p>
            <a:pPr>
              <a:buNone/>
            </a:pPr>
            <a:r>
              <a:rPr lang="en-US" dirty="0" smtClean="0"/>
              <a:t>Mass of new planet is ½ mass of Earth:</a:t>
            </a:r>
          </a:p>
          <a:p>
            <a:pPr>
              <a:buNone/>
            </a:pPr>
            <a:endParaRPr lang="en-US" dirty="0" smtClean="0"/>
          </a:p>
          <a:p>
            <a:pPr>
              <a:buNone/>
            </a:pPr>
            <a:endParaRPr lang="en-US" dirty="0" smtClean="0"/>
          </a:p>
          <a:p>
            <a:pPr>
              <a:buNone/>
            </a:pPr>
            <a:endParaRPr lang="en-US" dirty="0" smtClean="0"/>
          </a:p>
          <a:p>
            <a:pPr marL="0" indent="0">
              <a:buNone/>
            </a:pPr>
            <a:r>
              <a:rPr lang="en-US" dirty="0" smtClean="0"/>
              <a:t>So the gravitational force on the new planet is half as strong as on Earth, and the astronaut weighs half as much.</a:t>
            </a:r>
          </a:p>
          <a:p>
            <a:pPr marL="0" indent="0">
              <a:buNone/>
            </a:pPr>
            <a:r>
              <a:rPr lang="en-US" dirty="0" smtClean="0"/>
              <a:t>Remember that weight is gravitational force! The </a:t>
            </a:r>
            <a:r>
              <a:rPr lang="en-US" b="1" dirty="0" smtClean="0"/>
              <a:t>mass</a:t>
            </a:r>
            <a:r>
              <a:rPr lang="en-US" dirty="0" smtClean="0"/>
              <a:t> of the astronaut </a:t>
            </a:r>
            <a:r>
              <a:rPr lang="en-US" i="1" dirty="0" smtClean="0"/>
              <a:t>m</a:t>
            </a:r>
            <a:r>
              <a:rPr lang="en-US" dirty="0" smtClean="0"/>
              <a:t> does not change!</a:t>
            </a:r>
          </a:p>
          <a:p>
            <a:pPr marL="0" indent="0">
              <a:buNone/>
            </a:pPr>
            <a:endParaRPr lang="en-US" dirty="0" smtClean="0"/>
          </a:p>
          <a:p>
            <a:pPr marL="0" indent="0">
              <a:buNone/>
            </a:pPr>
            <a:endParaRPr lang="en-US" dirty="0"/>
          </a:p>
        </p:txBody>
      </p:sp>
      <p:graphicFrame>
        <p:nvGraphicFramePr>
          <p:cNvPr id="224258" name="Object 2"/>
          <p:cNvGraphicFramePr>
            <a:graphicFrameLocks noChangeAspect="1"/>
          </p:cNvGraphicFramePr>
          <p:nvPr/>
        </p:nvGraphicFramePr>
        <p:xfrm>
          <a:off x="3119900" y="239150"/>
          <a:ext cx="2735559" cy="1390098"/>
        </p:xfrm>
        <a:graphic>
          <a:graphicData uri="http://schemas.openxmlformats.org/presentationml/2006/ole">
            <mc:AlternateContent xmlns:mc="http://schemas.openxmlformats.org/markup-compatibility/2006">
              <mc:Choice xmlns:v="urn:schemas-microsoft-com:vml" Requires="v">
                <p:oleObj spid="_x0000_s224285" name="Equation" r:id="rId3" imgW="698500" imgH="355600" progId="Equation.3">
                  <p:embed/>
                </p:oleObj>
              </mc:Choice>
              <mc:Fallback>
                <p:oleObj name="Equation" r:id="rId3" imgW="698500" imgH="355600"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900" y="239150"/>
                        <a:ext cx="2735559" cy="13900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4259" name="Object 3"/>
          <p:cNvGraphicFramePr>
            <a:graphicFrameLocks noChangeAspect="1"/>
          </p:cNvGraphicFramePr>
          <p:nvPr>
            <p:extLst>
              <p:ext uri="{D42A27DB-BD31-4B8C-83A1-F6EECF244321}">
                <p14:modId xmlns:p14="http://schemas.microsoft.com/office/powerpoint/2010/main" val="3628755261"/>
              </p:ext>
            </p:extLst>
          </p:nvPr>
        </p:nvGraphicFramePr>
        <p:xfrm>
          <a:off x="1214554" y="2592304"/>
          <a:ext cx="6125390" cy="1062592"/>
        </p:xfrm>
        <a:graphic>
          <a:graphicData uri="http://schemas.openxmlformats.org/presentationml/2006/ole">
            <mc:AlternateContent xmlns:mc="http://schemas.openxmlformats.org/markup-compatibility/2006">
              <mc:Choice xmlns:v="urn:schemas-microsoft-com:vml" Requires="v">
                <p:oleObj spid="_x0000_s224286" name="Equation" r:id="rId5" imgW="2044700" imgH="355600" progId="Equation.3">
                  <p:embed/>
                </p:oleObj>
              </mc:Choice>
              <mc:Fallback>
                <p:oleObj name="Equation" r:id="rId5" imgW="2044700" imgH="355600" progId="Equation.3">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554" y="2592304"/>
                        <a:ext cx="6125390" cy="10625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71025"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267793" cy="646331"/>
          </a:xfrm>
          <a:prstGeom prst="rect">
            <a:avLst/>
          </a:prstGeom>
          <a:noFill/>
        </p:spPr>
        <p:txBody>
          <a:bodyPr wrap="none" rtlCol="0">
            <a:spAutoFit/>
          </a:bodyPr>
          <a:lstStyle/>
          <a:p>
            <a:r>
              <a:rPr lang="en-US" sz="3600" dirty="0" smtClean="0"/>
              <a:t>1.5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15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150 pounds</a:t>
            </a:r>
            <a:endParaRPr lang="en-US" sz="3600" dirty="0"/>
          </a:p>
        </p:txBody>
      </p:sp>
      <p:sp>
        <p:nvSpPr>
          <p:cNvPr id="14" name="TextBox 13"/>
          <p:cNvSpPr txBox="1"/>
          <p:nvPr/>
        </p:nvSpPr>
        <p:spPr>
          <a:xfrm>
            <a:off x="6343650" y="5442689"/>
            <a:ext cx="2619227" cy="646331"/>
          </a:xfrm>
          <a:prstGeom prst="rect">
            <a:avLst/>
          </a:prstGeom>
          <a:noFill/>
        </p:spPr>
        <p:txBody>
          <a:bodyPr wrap="none" rtlCol="0">
            <a:spAutoFit/>
          </a:bodyPr>
          <a:lstStyle/>
          <a:p>
            <a:r>
              <a:rPr lang="en-US" sz="3600" dirty="0" smtClean="0"/>
              <a:t>1500 pounds</a:t>
            </a:r>
            <a:endParaRPr lang="en-US" sz="3600" dirty="0"/>
          </a:p>
        </p:txBody>
      </p:sp>
      <p:sp>
        <p:nvSpPr>
          <p:cNvPr id="15" name="TextBox 14"/>
          <p:cNvSpPr txBox="1"/>
          <p:nvPr/>
        </p:nvSpPr>
        <p:spPr>
          <a:xfrm>
            <a:off x="417725" y="2662238"/>
            <a:ext cx="8454754" cy="1569660"/>
          </a:xfrm>
          <a:prstGeom prst="rect">
            <a:avLst/>
          </a:prstGeom>
          <a:noFill/>
        </p:spPr>
        <p:txBody>
          <a:bodyPr wrap="square" rtlCol="0">
            <a:spAutoFit/>
          </a:bodyPr>
          <a:lstStyle/>
          <a:p>
            <a:r>
              <a:rPr lang="en-US" sz="2400" dirty="0" smtClean="0"/>
              <a:t>An astronaut weighs 150 pounds on Earth.  How much would she weigh on a planet that is the same size as Earth but 0.1 times the mass?</a:t>
            </a:r>
          </a:p>
          <a:p>
            <a:pPr marL="342900" indent="-342900"/>
            <a:endParaRPr lang="en-US" sz="2400" dirty="0"/>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76145"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662238"/>
            <a:ext cx="8454754" cy="1569660"/>
          </a:xfrm>
          <a:prstGeom prst="rect">
            <a:avLst/>
          </a:prstGeom>
          <a:noFill/>
        </p:spPr>
        <p:txBody>
          <a:bodyPr wrap="square" rtlCol="0">
            <a:spAutoFit/>
          </a:bodyPr>
          <a:lstStyle/>
          <a:p>
            <a:r>
              <a:rPr lang="en-US" sz="2400" dirty="0" smtClean="0"/>
              <a:t>An astronaut weighs 150 pounds on Earth.  How much would she weigh on a planet that is the same size as Earth but 0.1 times the mass?</a:t>
            </a:r>
          </a:p>
          <a:p>
            <a:pPr marL="342900" indent="-342900"/>
            <a:endParaRPr lang="en-US" sz="2400" dirty="0"/>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267793" cy="646331"/>
          </a:xfrm>
          <a:prstGeom prst="rect">
            <a:avLst/>
          </a:prstGeom>
          <a:noFill/>
        </p:spPr>
        <p:txBody>
          <a:bodyPr wrap="none" rtlCol="0">
            <a:spAutoFit/>
          </a:bodyPr>
          <a:lstStyle/>
          <a:p>
            <a:r>
              <a:rPr lang="en-US" sz="3600" dirty="0" smtClean="0"/>
              <a:t>1.5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15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150 pounds</a:t>
            </a:r>
            <a:endParaRPr lang="en-US" sz="3600" dirty="0"/>
          </a:p>
        </p:txBody>
      </p:sp>
      <p:sp>
        <p:nvSpPr>
          <p:cNvPr id="14" name="TextBox 13"/>
          <p:cNvSpPr txBox="1"/>
          <p:nvPr/>
        </p:nvSpPr>
        <p:spPr>
          <a:xfrm>
            <a:off x="6343650" y="5442689"/>
            <a:ext cx="2619227" cy="646331"/>
          </a:xfrm>
          <a:prstGeom prst="rect">
            <a:avLst/>
          </a:prstGeom>
          <a:noFill/>
        </p:spPr>
        <p:txBody>
          <a:bodyPr wrap="none" rtlCol="0">
            <a:spAutoFit/>
          </a:bodyPr>
          <a:lstStyle/>
          <a:p>
            <a:r>
              <a:rPr lang="en-US" sz="3600" dirty="0" smtClean="0"/>
              <a:t>1500 pounds</a:t>
            </a:r>
            <a:endParaRPr lang="en-US" sz="3600" dirty="0"/>
          </a:p>
        </p:txBody>
      </p:sp>
      <p:sp>
        <p:nvSpPr>
          <p:cNvPr id="15" name="Oval 14"/>
          <p:cNvSpPr/>
          <p:nvPr/>
        </p:nvSpPr>
        <p:spPr>
          <a:xfrm>
            <a:off x="1677775" y="5205745"/>
            <a:ext cx="2714218" cy="1332690"/>
          </a:xfrm>
          <a:prstGeom prst="ellipse">
            <a:avLst/>
          </a:prstGeom>
          <a:noFill/>
          <a:ln w="101600">
            <a:solidFill>
              <a:srgbClr val="57AA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194\arny_rolling_balls.jpg"/>
          <p:cNvPicPr>
            <a:picLocks noChangeAspect="1" noChangeArrowheads="1"/>
          </p:cNvPicPr>
          <p:nvPr/>
        </p:nvPicPr>
        <p:blipFill>
          <a:blip r:embed="rId2"/>
          <a:srcRect/>
          <a:stretch>
            <a:fillRect/>
          </a:stretch>
        </p:blipFill>
        <p:spPr bwMode="auto">
          <a:xfrm>
            <a:off x="0" y="1674831"/>
            <a:ext cx="9144000" cy="6859587"/>
          </a:xfrm>
          <a:prstGeom prst="rect">
            <a:avLst/>
          </a:prstGeom>
          <a:noFill/>
          <a:ln w="9525">
            <a:noFill/>
            <a:miter lim="800000"/>
            <a:headEnd/>
            <a:tailEnd/>
          </a:ln>
        </p:spPr>
      </p:pic>
      <p:sp>
        <p:nvSpPr>
          <p:cNvPr id="3" name="Rectangle 7"/>
          <p:cNvSpPr>
            <a:spLocks noGrp="1" noChangeArrowheads="1"/>
          </p:cNvSpPr>
          <p:nvPr>
            <p:ph type="title" idx="4294967295"/>
          </p:nvPr>
        </p:nvSpPr>
        <p:spPr>
          <a:xfrm>
            <a:off x="685800" y="152400"/>
            <a:ext cx="7772400" cy="838200"/>
          </a:xfrm>
        </p:spPr>
        <p:txBody>
          <a:bodyPr>
            <a:noAutofit/>
          </a:bodyPr>
          <a:lstStyle/>
          <a:p>
            <a:r>
              <a:rPr lang="en-US" sz="3600" dirty="0">
                <a:solidFill>
                  <a:srgbClr val="A50021"/>
                </a:solidFill>
              </a:rPr>
              <a:t>Galileo’s </a:t>
            </a:r>
            <a:r>
              <a:rPr lang="en-US" sz="3600" dirty="0" smtClean="0">
                <a:solidFill>
                  <a:srgbClr val="A50021"/>
                </a:solidFill>
              </a:rPr>
              <a:t>experiments</a:t>
            </a:r>
            <a:endParaRPr lang="en-US" sz="3600" dirty="0">
              <a:solidFill>
                <a:srgbClr val="A50021"/>
              </a:solidFill>
            </a:endParaRPr>
          </a:p>
        </p:txBody>
      </p:sp>
      <p:sp>
        <p:nvSpPr>
          <p:cNvPr id="4" name="Text Box 9"/>
          <p:cNvSpPr txBox="1">
            <a:spLocks noChangeArrowheads="1"/>
          </p:cNvSpPr>
          <p:nvPr/>
        </p:nvSpPr>
        <p:spPr bwMode="auto">
          <a:xfrm>
            <a:off x="4038600" y="2133618"/>
            <a:ext cx="2514600" cy="641350"/>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3600"/>
              <a:t>speeds up</a:t>
            </a:r>
          </a:p>
        </p:txBody>
      </p:sp>
      <p:grpSp>
        <p:nvGrpSpPr>
          <p:cNvPr id="5" name="Group 3"/>
          <p:cNvGrpSpPr>
            <a:grpSpLocks/>
          </p:cNvGrpSpPr>
          <p:nvPr/>
        </p:nvGrpSpPr>
        <p:grpSpPr bwMode="auto">
          <a:xfrm>
            <a:off x="3429000" y="2667018"/>
            <a:ext cx="4953000" cy="2133600"/>
            <a:chOff x="2160" y="1488"/>
            <a:chExt cx="3120" cy="1344"/>
          </a:xfrm>
        </p:grpSpPr>
        <p:sp>
          <p:nvSpPr>
            <p:cNvPr id="6" name="Rectangle 4"/>
            <p:cNvSpPr>
              <a:spLocks noChangeArrowheads="1"/>
            </p:cNvSpPr>
            <p:nvPr/>
          </p:nvSpPr>
          <p:spPr bwMode="auto">
            <a:xfrm>
              <a:off x="2160" y="2208"/>
              <a:ext cx="3120" cy="62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3696" y="1488"/>
              <a:ext cx="1584" cy="86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8" name="Rectangle 6"/>
          <p:cNvSpPr>
            <a:spLocks noChangeArrowheads="1"/>
          </p:cNvSpPr>
          <p:nvPr/>
        </p:nvSpPr>
        <p:spPr bwMode="auto">
          <a:xfrm>
            <a:off x="914400" y="4876818"/>
            <a:ext cx="6477000" cy="990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1648304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72049"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1200328"/>
          </a:xfrm>
          <a:prstGeom prst="rect">
            <a:avLst/>
          </a:prstGeom>
          <a:noFill/>
        </p:spPr>
        <p:txBody>
          <a:bodyPr wrap="square" rtlCol="0">
            <a:spAutoFit/>
          </a:bodyPr>
          <a:lstStyle/>
          <a:p>
            <a:r>
              <a:rPr lang="en-US" sz="2400" dirty="0" smtClean="0"/>
              <a:t>An astronaut weighs 120 pounds on Earth.  How much would she weigh on a planet that is the same mass as Earth but double the radius?</a:t>
            </a:r>
            <a:endParaRPr lang="en-US" sz="2400" dirty="0"/>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30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60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240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480 pounds</a:t>
            </a:r>
            <a:endParaRPr lang="en-US" sz="3600" dirty="0"/>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87409"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1200328"/>
          </a:xfrm>
          <a:prstGeom prst="rect">
            <a:avLst/>
          </a:prstGeom>
          <a:noFill/>
        </p:spPr>
        <p:txBody>
          <a:bodyPr wrap="square" rtlCol="0">
            <a:spAutoFit/>
          </a:bodyPr>
          <a:lstStyle/>
          <a:p>
            <a:r>
              <a:rPr lang="en-US" sz="2400" dirty="0" smtClean="0"/>
              <a:t>An astronaut weighs 120 pounds on Earth.  How much would she weigh on a planet that is the same mass as Earth but double the radius?</a:t>
            </a:r>
            <a:endParaRPr lang="en-US" sz="2400" dirty="0"/>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30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60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240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480 pounds</a:t>
            </a:r>
            <a:endParaRPr lang="en-US" sz="3600" dirty="0"/>
          </a:p>
        </p:txBody>
      </p:sp>
      <p:sp>
        <p:nvSpPr>
          <p:cNvPr id="15" name="Oval 14"/>
          <p:cNvSpPr/>
          <p:nvPr/>
        </p:nvSpPr>
        <p:spPr>
          <a:xfrm>
            <a:off x="1677775" y="3842819"/>
            <a:ext cx="2714218" cy="1332690"/>
          </a:xfrm>
          <a:prstGeom prst="ellipse">
            <a:avLst/>
          </a:prstGeom>
          <a:noFill/>
          <a:ln w="101600">
            <a:solidFill>
              <a:srgbClr val="CD1B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40013"/>
            <a:ext cx="8229600" cy="4733493"/>
          </a:xfrm>
        </p:spPr>
        <p:txBody>
          <a:bodyPr/>
          <a:lstStyle/>
          <a:p>
            <a:pPr marL="0" indent="0">
              <a:buNone/>
            </a:pPr>
            <a:r>
              <a:rPr lang="en-US" dirty="0" smtClean="0"/>
              <a:t>Radius of new planet is twice the radius of Earth:</a:t>
            </a:r>
          </a:p>
          <a:p>
            <a:pPr>
              <a:buNone/>
            </a:pPr>
            <a:endParaRPr lang="en-US" dirty="0" smtClean="0"/>
          </a:p>
          <a:p>
            <a:pPr>
              <a:buNone/>
            </a:pPr>
            <a:endParaRPr lang="en-US" dirty="0" smtClean="0"/>
          </a:p>
          <a:p>
            <a:pPr>
              <a:buNone/>
            </a:pPr>
            <a:endParaRPr lang="en-US" dirty="0" smtClean="0"/>
          </a:p>
          <a:p>
            <a:pPr marL="0" indent="0">
              <a:buNone/>
            </a:pPr>
            <a:r>
              <a:rPr lang="en-US" dirty="0" smtClean="0"/>
              <a:t>The gravitational force on the new planet is ¼ as strong as on Earth, and the astronaut weighs ¼ as much.</a:t>
            </a:r>
          </a:p>
          <a:p>
            <a:pPr marL="0" indent="0">
              <a:buNone/>
            </a:pPr>
            <a:endParaRPr lang="en-US" dirty="0" smtClean="0"/>
          </a:p>
          <a:p>
            <a:pPr marL="0" indent="0">
              <a:buNone/>
            </a:pPr>
            <a:endParaRPr lang="en-US" dirty="0"/>
          </a:p>
        </p:txBody>
      </p:sp>
      <p:graphicFrame>
        <p:nvGraphicFramePr>
          <p:cNvPr id="224258" name="Object 2"/>
          <p:cNvGraphicFramePr>
            <a:graphicFrameLocks noChangeAspect="1"/>
          </p:cNvGraphicFramePr>
          <p:nvPr/>
        </p:nvGraphicFramePr>
        <p:xfrm>
          <a:off x="3119900" y="239150"/>
          <a:ext cx="2735559" cy="1390098"/>
        </p:xfrm>
        <a:graphic>
          <a:graphicData uri="http://schemas.openxmlformats.org/presentationml/2006/ole">
            <mc:AlternateContent xmlns:mc="http://schemas.openxmlformats.org/markup-compatibility/2006">
              <mc:Choice xmlns:v="urn:schemas-microsoft-com:vml" Requires="v">
                <p:oleObj spid="_x0000_s225309" name="Equation" r:id="rId3" imgW="698500" imgH="355600" progId="Equation.3">
                  <p:embed/>
                </p:oleObj>
              </mc:Choice>
              <mc:Fallback>
                <p:oleObj name="Equation" r:id="rId3" imgW="698500" imgH="355600"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900" y="239150"/>
                        <a:ext cx="2735559" cy="13900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4259" name="Object 3"/>
          <p:cNvGraphicFramePr>
            <a:graphicFrameLocks noChangeAspect="1"/>
          </p:cNvGraphicFramePr>
          <p:nvPr>
            <p:extLst>
              <p:ext uri="{D42A27DB-BD31-4B8C-83A1-F6EECF244321}">
                <p14:modId xmlns:p14="http://schemas.microsoft.com/office/powerpoint/2010/main" val="2561594036"/>
              </p:ext>
            </p:extLst>
          </p:nvPr>
        </p:nvGraphicFramePr>
        <p:xfrm>
          <a:off x="659196" y="3102677"/>
          <a:ext cx="7762875" cy="1139825"/>
        </p:xfrm>
        <a:graphic>
          <a:graphicData uri="http://schemas.openxmlformats.org/presentationml/2006/ole">
            <mc:AlternateContent xmlns:mc="http://schemas.openxmlformats.org/markup-compatibility/2006">
              <mc:Choice xmlns:v="urn:schemas-microsoft-com:vml" Requires="v">
                <p:oleObj spid="_x0000_s225310" name="Equation" r:id="rId5" imgW="2590800" imgH="381000" progId="Equation.3">
                  <p:embed/>
                </p:oleObj>
              </mc:Choice>
              <mc:Fallback>
                <p:oleObj name="Equation" r:id="rId5" imgW="2590800" imgH="381000" progId="Equation.3">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196" y="3102677"/>
                        <a:ext cx="7762875" cy="1139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73073"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1200328"/>
          </a:xfrm>
          <a:prstGeom prst="rect">
            <a:avLst/>
          </a:prstGeom>
          <a:noFill/>
        </p:spPr>
        <p:txBody>
          <a:bodyPr wrap="square" rtlCol="0">
            <a:spAutoFit/>
          </a:bodyPr>
          <a:lstStyle/>
          <a:p>
            <a:r>
              <a:rPr lang="en-US" sz="2400" dirty="0" smtClean="0"/>
              <a:t>An astronaut weighs 100 pounds on Earth.  How much would she weigh on a planet that is the same mass as Earth but 1/3 the radius?</a:t>
            </a:r>
            <a:endParaRPr lang="en-US" sz="2400" dirty="0"/>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11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33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300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900 pounds</a:t>
            </a:r>
            <a:endParaRPr lang="en-US" sz="3600" dirty="0"/>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88433"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1200328"/>
          </a:xfrm>
          <a:prstGeom prst="rect">
            <a:avLst/>
          </a:prstGeom>
          <a:noFill/>
        </p:spPr>
        <p:txBody>
          <a:bodyPr wrap="square" rtlCol="0">
            <a:spAutoFit/>
          </a:bodyPr>
          <a:lstStyle/>
          <a:p>
            <a:r>
              <a:rPr lang="en-US" sz="2400" dirty="0" smtClean="0"/>
              <a:t>An astronaut weighs 100 pounds on Earth.  How much would she weigh on a planet that is the same mass as Earth but 1/3 the radius?</a:t>
            </a:r>
            <a:endParaRPr lang="en-US" sz="2400" dirty="0"/>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11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33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300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900 pounds</a:t>
            </a:r>
            <a:endParaRPr lang="en-US" sz="3600" dirty="0"/>
          </a:p>
        </p:txBody>
      </p:sp>
      <p:sp>
        <p:nvSpPr>
          <p:cNvPr id="15" name="Oval 14"/>
          <p:cNvSpPr/>
          <p:nvPr/>
        </p:nvSpPr>
        <p:spPr>
          <a:xfrm>
            <a:off x="6158261" y="5175509"/>
            <a:ext cx="2714218" cy="1332690"/>
          </a:xfrm>
          <a:prstGeom prst="ellipse">
            <a:avLst/>
          </a:prstGeom>
          <a:noFill/>
          <a:ln w="101600">
            <a:solidFill>
              <a:srgbClr val="029D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40013"/>
            <a:ext cx="8229600" cy="4733493"/>
          </a:xfrm>
        </p:spPr>
        <p:txBody>
          <a:bodyPr/>
          <a:lstStyle/>
          <a:p>
            <a:pPr>
              <a:buNone/>
            </a:pPr>
            <a:r>
              <a:rPr lang="en-US" dirty="0" smtClean="0"/>
              <a:t>Radius of new planet is 1/3 the radius of Earth:</a:t>
            </a:r>
          </a:p>
          <a:p>
            <a:pPr>
              <a:buNone/>
            </a:pPr>
            <a:endParaRPr lang="en-US" dirty="0" smtClean="0"/>
          </a:p>
          <a:p>
            <a:pPr>
              <a:buNone/>
            </a:pPr>
            <a:endParaRPr lang="en-US" dirty="0" smtClean="0"/>
          </a:p>
          <a:p>
            <a:pPr>
              <a:buNone/>
            </a:pPr>
            <a:endParaRPr lang="en-US" dirty="0" smtClean="0"/>
          </a:p>
          <a:p>
            <a:pPr marL="0" indent="0">
              <a:buNone/>
            </a:pPr>
            <a:r>
              <a:rPr lang="en-US" dirty="0" smtClean="0"/>
              <a:t>The gravitational force on the new planet is 9 times stronger than it is on Earth, and the astronaut weighs 9 times as much!</a:t>
            </a:r>
          </a:p>
          <a:p>
            <a:pPr marL="0" indent="0">
              <a:buNone/>
            </a:pPr>
            <a:endParaRPr lang="en-US" dirty="0" smtClean="0"/>
          </a:p>
          <a:p>
            <a:pPr marL="0" indent="0">
              <a:buNone/>
            </a:pPr>
            <a:endParaRPr lang="en-US" dirty="0"/>
          </a:p>
        </p:txBody>
      </p:sp>
      <p:graphicFrame>
        <p:nvGraphicFramePr>
          <p:cNvPr id="224258" name="Object 2"/>
          <p:cNvGraphicFramePr>
            <a:graphicFrameLocks noChangeAspect="1"/>
          </p:cNvGraphicFramePr>
          <p:nvPr/>
        </p:nvGraphicFramePr>
        <p:xfrm>
          <a:off x="3119900" y="239150"/>
          <a:ext cx="2735559" cy="1390098"/>
        </p:xfrm>
        <a:graphic>
          <a:graphicData uri="http://schemas.openxmlformats.org/presentationml/2006/ole">
            <mc:AlternateContent xmlns:mc="http://schemas.openxmlformats.org/markup-compatibility/2006">
              <mc:Choice xmlns:v="urn:schemas-microsoft-com:vml" Requires="v">
                <p:oleObj spid="_x0000_s226333" name="Equation" r:id="rId3" imgW="698500" imgH="355600" progId="Equation.3">
                  <p:embed/>
                </p:oleObj>
              </mc:Choice>
              <mc:Fallback>
                <p:oleObj name="Equation" r:id="rId3" imgW="698500" imgH="355600"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900" y="239150"/>
                        <a:ext cx="2735559" cy="13900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4259" name="Object 3"/>
          <p:cNvGraphicFramePr>
            <a:graphicFrameLocks noChangeAspect="1"/>
          </p:cNvGraphicFramePr>
          <p:nvPr/>
        </p:nvGraphicFramePr>
        <p:xfrm>
          <a:off x="506413" y="2673350"/>
          <a:ext cx="8067675" cy="1176338"/>
        </p:xfrm>
        <a:graphic>
          <a:graphicData uri="http://schemas.openxmlformats.org/presentationml/2006/ole">
            <mc:AlternateContent xmlns:mc="http://schemas.openxmlformats.org/markup-compatibility/2006">
              <mc:Choice xmlns:v="urn:schemas-microsoft-com:vml" Requires="v">
                <p:oleObj spid="_x0000_s226334" name="Equation" r:id="rId5" imgW="2692400" imgH="393700" progId="Equation.3">
                  <p:embed/>
                </p:oleObj>
              </mc:Choice>
              <mc:Fallback>
                <p:oleObj name="Equation" r:id="rId5" imgW="2692400" imgH="393700" progId="Equation.3">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13" y="2673350"/>
                        <a:ext cx="8067675" cy="1176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38463" y="931863"/>
          <a:ext cx="3405187" cy="1730375"/>
        </p:xfrm>
        <a:graphic>
          <a:graphicData uri="http://schemas.openxmlformats.org/presentationml/2006/ole">
            <mc:AlternateContent xmlns:mc="http://schemas.openxmlformats.org/markup-compatibility/2006">
              <mc:Choice xmlns:v="urn:schemas-microsoft-com:vml" Requires="v">
                <p:oleObj spid="_x0000_s174097"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931863"/>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1200328"/>
          </a:xfrm>
          <a:prstGeom prst="rect">
            <a:avLst/>
          </a:prstGeom>
          <a:noFill/>
        </p:spPr>
        <p:txBody>
          <a:bodyPr wrap="square" rtlCol="0">
            <a:spAutoFit/>
          </a:bodyPr>
          <a:lstStyle/>
          <a:p>
            <a:r>
              <a:rPr lang="en-US" sz="2400" dirty="0" smtClean="0"/>
              <a:t>An astronaut weighs 120 pounds on earth.  How much would she weigh on a planet that is both ½ the mass and ½ the radius of Earth?</a:t>
            </a:r>
            <a:endParaRPr lang="en-US" sz="2400" dirty="0"/>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30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60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120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240 pounds</a:t>
            </a:r>
            <a:endParaRPr lang="en-US" sz="3600" dirty="0"/>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143117" y="142154"/>
          <a:ext cx="1575266" cy="800485"/>
        </p:xfrm>
        <a:graphic>
          <a:graphicData uri="http://schemas.openxmlformats.org/presentationml/2006/ole">
            <mc:AlternateContent xmlns:mc="http://schemas.openxmlformats.org/markup-compatibility/2006">
              <mc:Choice xmlns:v="urn:schemas-microsoft-com:vml" Requires="v">
                <p:oleObj spid="_x0000_s179229" name="Equation" r:id="rId3" imgW="698500" imgH="355600" progId="Equation.3">
                  <p:embed/>
                </p:oleObj>
              </mc:Choice>
              <mc:Fallback>
                <p:oleObj name="Equation" r:id="rId3" imgW="698500" imgH="355600"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17" y="142154"/>
                        <a:ext cx="1575266" cy="80048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bg2"/>
                            </a:solidFill>
                          </a14:hiddenFill>
                        </a:ext>
                      </a:extLst>
                    </p:spPr>
                  </p:pic>
                </p:oleObj>
              </mc:Fallback>
            </mc:AlternateContent>
          </a:graphicData>
        </a:graphic>
      </p:graphicFrame>
      <p:sp>
        <p:nvSpPr>
          <p:cNvPr id="10" name="Text Box 17"/>
          <p:cNvSpPr txBox="1">
            <a:spLocks noChangeArrowheads="1"/>
          </p:cNvSpPr>
          <p:nvPr/>
        </p:nvSpPr>
        <p:spPr bwMode="auto">
          <a:xfrm>
            <a:off x="0" y="296863"/>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417725" y="2824251"/>
            <a:ext cx="8454754" cy="1200328"/>
          </a:xfrm>
          <a:prstGeom prst="rect">
            <a:avLst/>
          </a:prstGeom>
          <a:noFill/>
        </p:spPr>
        <p:txBody>
          <a:bodyPr wrap="square" rtlCol="0">
            <a:spAutoFit/>
          </a:bodyPr>
          <a:lstStyle/>
          <a:p>
            <a:r>
              <a:rPr lang="en-US" sz="2400" dirty="0" smtClean="0"/>
              <a:t>An astronaut weighs 120 pounds on earth.  How much would she weigh on a planet that is both ½ the mass and ½ the radius of Earth?</a:t>
            </a:r>
            <a:endParaRPr lang="en-US" sz="2400" dirty="0"/>
          </a:p>
        </p:txBody>
      </p:sp>
      <p:pic>
        <p:nvPicPr>
          <p:cNvPr id="5" name="Picture 4"/>
          <p:cNvPicPr>
            <a:picLocks noChangeAspect="1"/>
          </p:cNvPicPr>
          <p:nvPr/>
        </p:nvPicPr>
        <p:blipFill>
          <a:blip r:embed="rId5"/>
          <a:stretch>
            <a:fillRect/>
          </a:stretch>
        </p:blipFill>
        <p:spPr>
          <a:xfrm>
            <a:off x="738219" y="4051256"/>
            <a:ext cx="1220575" cy="913688"/>
          </a:xfrm>
          <a:prstGeom prst="rect">
            <a:avLst/>
          </a:prstGeom>
        </p:spPr>
      </p:pic>
      <p:pic>
        <p:nvPicPr>
          <p:cNvPr id="6" name="Picture 5"/>
          <p:cNvPicPr>
            <a:picLocks noChangeAspect="1"/>
          </p:cNvPicPr>
          <p:nvPr/>
        </p:nvPicPr>
        <p:blipFill>
          <a:blip r:embed="rId6"/>
          <a:stretch>
            <a:fillRect/>
          </a:stretch>
        </p:blipFill>
        <p:spPr>
          <a:xfrm>
            <a:off x="738219" y="5389410"/>
            <a:ext cx="1221983" cy="910360"/>
          </a:xfrm>
          <a:prstGeom prst="rect">
            <a:avLst/>
          </a:prstGeom>
        </p:spPr>
      </p:pic>
      <p:pic>
        <p:nvPicPr>
          <p:cNvPr id="7" name="Picture 6"/>
          <p:cNvPicPr>
            <a:picLocks noChangeAspect="1"/>
          </p:cNvPicPr>
          <p:nvPr/>
        </p:nvPicPr>
        <p:blipFill>
          <a:blip r:embed="rId7"/>
          <a:stretch>
            <a:fillRect/>
          </a:stretch>
        </p:blipFill>
        <p:spPr>
          <a:xfrm>
            <a:off x="5118219" y="4059038"/>
            <a:ext cx="1225431" cy="905906"/>
          </a:xfrm>
          <a:prstGeom prst="rect">
            <a:avLst/>
          </a:prstGeom>
        </p:spPr>
      </p:pic>
      <p:pic>
        <p:nvPicPr>
          <p:cNvPr id="8" name="Picture 7"/>
          <p:cNvPicPr>
            <a:picLocks noChangeAspect="1"/>
          </p:cNvPicPr>
          <p:nvPr/>
        </p:nvPicPr>
        <p:blipFill>
          <a:blip r:embed="rId8"/>
          <a:stretch>
            <a:fillRect/>
          </a:stretch>
        </p:blipFill>
        <p:spPr>
          <a:xfrm>
            <a:off x="5123075" y="5392253"/>
            <a:ext cx="1220575" cy="907517"/>
          </a:xfrm>
          <a:prstGeom prst="rect">
            <a:avLst/>
          </a:prstGeom>
        </p:spPr>
      </p:pic>
      <p:sp>
        <p:nvSpPr>
          <p:cNvPr id="9" name="TextBox 8"/>
          <p:cNvSpPr txBox="1"/>
          <p:nvPr/>
        </p:nvSpPr>
        <p:spPr>
          <a:xfrm>
            <a:off x="1960202" y="4142712"/>
            <a:ext cx="2151250" cy="646331"/>
          </a:xfrm>
          <a:prstGeom prst="rect">
            <a:avLst/>
          </a:prstGeom>
          <a:noFill/>
        </p:spPr>
        <p:txBody>
          <a:bodyPr wrap="none" rtlCol="0">
            <a:spAutoFit/>
          </a:bodyPr>
          <a:lstStyle/>
          <a:p>
            <a:r>
              <a:rPr lang="en-US" sz="3600" dirty="0" smtClean="0"/>
              <a:t>30 pounds</a:t>
            </a:r>
            <a:endParaRPr lang="en-US" sz="3600" dirty="0"/>
          </a:p>
        </p:txBody>
      </p:sp>
      <p:sp>
        <p:nvSpPr>
          <p:cNvPr id="11" name="TextBox 10"/>
          <p:cNvSpPr txBox="1"/>
          <p:nvPr/>
        </p:nvSpPr>
        <p:spPr>
          <a:xfrm>
            <a:off x="1960202" y="5531302"/>
            <a:ext cx="2151250" cy="646331"/>
          </a:xfrm>
          <a:prstGeom prst="rect">
            <a:avLst/>
          </a:prstGeom>
          <a:noFill/>
        </p:spPr>
        <p:txBody>
          <a:bodyPr wrap="none" rtlCol="0">
            <a:spAutoFit/>
          </a:bodyPr>
          <a:lstStyle/>
          <a:p>
            <a:r>
              <a:rPr lang="en-US" sz="3600" dirty="0" smtClean="0"/>
              <a:t>60 pounds</a:t>
            </a:r>
            <a:endParaRPr lang="en-US" sz="3600" dirty="0"/>
          </a:p>
        </p:txBody>
      </p:sp>
      <p:sp>
        <p:nvSpPr>
          <p:cNvPr id="12" name="TextBox 11"/>
          <p:cNvSpPr txBox="1"/>
          <p:nvPr/>
        </p:nvSpPr>
        <p:spPr>
          <a:xfrm>
            <a:off x="6343650" y="4142712"/>
            <a:ext cx="2385238" cy="646331"/>
          </a:xfrm>
          <a:prstGeom prst="rect">
            <a:avLst/>
          </a:prstGeom>
          <a:noFill/>
        </p:spPr>
        <p:txBody>
          <a:bodyPr wrap="none" rtlCol="0">
            <a:spAutoFit/>
          </a:bodyPr>
          <a:lstStyle/>
          <a:p>
            <a:r>
              <a:rPr lang="en-US" sz="3600" dirty="0" smtClean="0"/>
              <a:t>120 pounds</a:t>
            </a:r>
            <a:endParaRPr lang="en-US" sz="3600" dirty="0"/>
          </a:p>
        </p:txBody>
      </p:sp>
      <p:sp>
        <p:nvSpPr>
          <p:cNvPr id="14" name="TextBox 13"/>
          <p:cNvSpPr txBox="1"/>
          <p:nvPr/>
        </p:nvSpPr>
        <p:spPr>
          <a:xfrm>
            <a:off x="6343650" y="5442689"/>
            <a:ext cx="2385238" cy="646331"/>
          </a:xfrm>
          <a:prstGeom prst="rect">
            <a:avLst/>
          </a:prstGeom>
          <a:noFill/>
        </p:spPr>
        <p:txBody>
          <a:bodyPr wrap="none" rtlCol="0">
            <a:spAutoFit/>
          </a:bodyPr>
          <a:lstStyle/>
          <a:p>
            <a:r>
              <a:rPr lang="en-US" sz="3600" dirty="0" smtClean="0"/>
              <a:t>240 pounds</a:t>
            </a:r>
            <a:endParaRPr lang="en-US" sz="3600" dirty="0"/>
          </a:p>
        </p:txBody>
      </p:sp>
      <p:sp>
        <p:nvSpPr>
          <p:cNvPr id="15" name="Oval 14"/>
          <p:cNvSpPr/>
          <p:nvPr/>
        </p:nvSpPr>
        <p:spPr>
          <a:xfrm>
            <a:off x="6158261" y="5175509"/>
            <a:ext cx="2714218" cy="1332690"/>
          </a:xfrm>
          <a:prstGeom prst="ellipse">
            <a:avLst/>
          </a:prstGeom>
          <a:noFill/>
          <a:ln w="101600">
            <a:solidFill>
              <a:srgbClr val="029D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9203" name="Object 3"/>
          <p:cNvGraphicFramePr>
            <a:graphicFrameLocks noChangeAspect="1"/>
          </p:cNvGraphicFramePr>
          <p:nvPr/>
        </p:nvGraphicFramePr>
        <p:xfrm>
          <a:off x="517417" y="1239212"/>
          <a:ext cx="8211471" cy="1171062"/>
        </p:xfrm>
        <a:graphic>
          <a:graphicData uri="http://schemas.openxmlformats.org/presentationml/2006/ole">
            <mc:AlternateContent xmlns:mc="http://schemas.openxmlformats.org/markup-compatibility/2006">
              <mc:Choice xmlns:v="urn:schemas-microsoft-com:vml" Requires="v">
                <p:oleObj spid="_x0000_s179230" name="Equation" r:id="rId9" imgW="2667000" imgH="381000" progId="Equation.3">
                  <p:embed/>
                </p:oleObj>
              </mc:Choice>
              <mc:Fallback>
                <p:oleObj name="Equation" r:id="rId9" imgW="2667000" imgH="38100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417" y="1239212"/>
                        <a:ext cx="8211471" cy="1171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ChangeAspect="1"/>
          </p:cNvGraphicFramePr>
          <p:nvPr>
            <p:extLst>
              <p:ext uri="{D42A27DB-BD31-4B8C-83A1-F6EECF244321}">
                <p14:modId xmlns:p14="http://schemas.microsoft.com/office/powerpoint/2010/main" val="2865917801"/>
              </p:ext>
            </p:extLst>
          </p:nvPr>
        </p:nvGraphicFramePr>
        <p:xfrm>
          <a:off x="2943319" y="699629"/>
          <a:ext cx="3405187" cy="1730375"/>
        </p:xfrm>
        <a:graphic>
          <a:graphicData uri="http://schemas.openxmlformats.org/presentationml/2006/ole">
            <mc:AlternateContent xmlns:mc="http://schemas.openxmlformats.org/markup-compatibility/2006">
              <mc:Choice xmlns:v="urn:schemas-microsoft-com:vml" Requires="v">
                <p:oleObj spid="_x0000_s180241" name="Equation" r:id="rId3" imgW="698500" imgH="355600" progId="Equation.3">
                  <p:embed/>
                </p:oleObj>
              </mc:Choice>
              <mc:Fallback>
                <p:oleObj name="Equation" r:id="rId3" imgW="698500" imgH="355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319" y="699629"/>
                        <a:ext cx="3405187"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7"/>
          <p:cNvSpPr txBox="1">
            <a:spLocks noChangeArrowheads="1"/>
          </p:cNvSpPr>
          <p:nvPr/>
        </p:nvSpPr>
        <p:spPr bwMode="auto">
          <a:xfrm>
            <a:off x="0" y="115429"/>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chemeClr val="accent2"/>
                </a:solidFill>
              </a:rPr>
              <a:t>Using Newton’s law of Gravity</a:t>
            </a:r>
            <a:endParaRPr lang="en-US" sz="3200" dirty="0">
              <a:solidFill>
                <a:schemeClr val="accent2"/>
              </a:solidFill>
            </a:endParaRPr>
          </a:p>
        </p:txBody>
      </p:sp>
      <p:sp>
        <p:nvSpPr>
          <p:cNvPr id="13" name="TextBox 12"/>
          <p:cNvSpPr txBox="1"/>
          <p:nvPr/>
        </p:nvSpPr>
        <p:spPr>
          <a:xfrm>
            <a:off x="311329" y="2390055"/>
            <a:ext cx="8832671" cy="1200328"/>
          </a:xfrm>
          <a:prstGeom prst="rect">
            <a:avLst/>
          </a:prstGeom>
          <a:noFill/>
        </p:spPr>
        <p:txBody>
          <a:bodyPr wrap="square" rtlCol="0">
            <a:spAutoFit/>
          </a:bodyPr>
          <a:lstStyle/>
          <a:p>
            <a:r>
              <a:rPr lang="en-US" sz="2400" dirty="0" smtClean="0"/>
              <a:t>The International Space Station orbits at about 400 km above the Earth’s surface, or about 6770 km from the center of the Earth. The radius of the Earth is about 6370 km. Which of the following is true?</a:t>
            </a:r>
            <a:endParaRPr lang="en-US" sz="2400" dirty="0"/>
          </a:p>
        </p:txBody>
      </p:sp>
      <p:pic>
        <p:nvPicPr>
          <p:cNvPr id="5" name="Picture 4"/>
          <p:cNvPicPr>
            <a:picLocks noChangeAspect="1"/>
          </p:cNvPicPr>
          <p:nvPr/>
        </p:nvPicPr>
        <p:blipFill>
          <a:blip r:embed="rId5"/>
          <a:stretch>
            <a:fillRect/>
          </a:stretch>
        </p:blipFill>
        <p:spPr>
          <a:xfrm>
            <a:off x="744483" y="3681100"/>
            <a:ext cx="1220575" cy="913688"/>
          </a:xfrm>
          <a:prstGeom prst="rect">
            <a:avLst/>
          </a:prstGeom>
        </p:spPr>
      </p:pic>
      <p:pic>
        <p:nvPicPr>
          <p:cNvPr id="6" name="Picture 5"/>
          <p:cNvPicPr>
            <a:picLocks noChangeAspect="1"/>
          </p:cNvPicPr>
          <p:nvPr/>
        </p:nvPicPr>
        <p:blipFill>
          <a:blip r:embed="rId6"/>
          <a:stretch>
            <a:fillRect/>
          </a:stretch>
        </p:blipFill>
        <p:spPr>
          <a:xfrm>
            <a:off x="744483" y="4671378"/>
            <a:ext cx="1221983" cy="910360"/>
          </a:xfrm>
          <a:prstGeom prst="rect">
            <a:avLst/>
          </a:prstGeom>
        </p:spPr>
      </p:pic>
      <p:pic>
        <p:nvPicPr>
          <p:cNvPr id="7" name="Picture 6"/>
          <p:cNvPicPr>
            <a:picLocks noChangeAspect="1"/>
          </p:cNvPicPr>
          <p:nvPr/>
        </p:nvPicPr>
        <p:blipFill>
          <a:blip r:embed="rId7"/>
          <a:stretch>
            <a:fillRect/>
          </a:stretch>
        </p:blipFill>
        <p:spPr>
          <a:xfrm>
            <a:off x="744483" y="5670351"/>
            <a:ext cx="1225431" cy="905906"/>
          </a:xfrm>
          <a:prstGeom prst="rect">
            <a:avLst/>
          </a:prstGeom>
        </p:spPr>
      </p:pic>
      <p:sp>
        <p:nvSpPr>
          <p:cNvPr id="9" name="TextBox 8"/>
          <p:cNvSpPr txBox="1"/>
          <p:nvPr/>
        </p:nvSpPr>
        <p:spPr>
          <a:xfrm>
            <a:off x="2122314" y="3706062"/>
            <a:ext cx="6534337" cy="830997"/>
          </a:xfrm>
          <a:prstGeom prst="rect">
            <a:avLst/>
          </a:prstGeom>
          <a:noFill/>
        </p:spPr>
        <p:txBody>
          <a:bodyPr wrap="square" rtlCol="0">
            <a:spAutoFit/>
          </a:bodyPr>
          <a:lstStyle/>
          <a:p>
            <a:r>
              <a:rPr lang="en-US" sz="2400" dirty="0" smtClean="0"/>
              <a:t>The force of gravity on the space station is much weaker than it is on the surface of the Earth. </a:t>
            </a:r>
            <a:endParaRPr lang="en-US" sz="2400" dirty="0"/>
          </a:p>
        </p:txBody>
      </p:sp>
      <p:sp>
        <p:nvSpPr>
          <p:cNvPr id="15" name="TextBox 14"/>
          <p:cNvSpPr txBox="1"/>
          <p:nvPr/>
        </p:nvSpPr>
        <p:spPr>
          <a:xfrm>
            <a:off x="2122314" y="4671378"/>
            <a:ext cx="6534337" cy="830997"/>
          </a:xfrm>
          <a:prstGeom prst="rect">
            <a:avLst/>
          </a:prstGeom>
          <a:noFill/>
        </p:spPr>
        <p:txBody>
          <a:bodyPr wrap="square" rtlCol="0">
            <a:spAutoFit/>
          </a:bodyPr>
          <a:lstStyle/>
          <a:p>
            <a:r>
              <a:rPr lang="en-US" sz="2400" dirty="0" smtClean="0"/>
              <a:t>The force of gravity is almost as strong on the space station as it is on the surface of the Earth. </a:t>
            </a:r>
            <a:endParaRPr lang="en-US" sz="2400" dirty="0"/>
          </a:p>
        </p:txBody>
      </p:sp>
      <p:sp>
        <p:nvSpPr>
          <p:cNvPr id="16" name="TextBox 15"/>
          <p:cNvSpPr txBox="1"/>
          <p:nvPr/>
        </p:nvSpPr>
        <p:spPr>
          <a:xfrm>
            <a:off x="2122314" y="5871512"/>
            <a:ext cx="6534337" cy="461665"/>
          </a:xfrm>
          <a:prstGeom prst="rect">
            <a:avLst/>
          </a:prstGeom>
          <a:noFill/>
        </p:spPr>
        <p:txBody>
          <a:bodyPr wrap="square" rtlCol="0">
            <a:spAutoFit/>
          </a:bodyPr>
          <a:lstStyle/>
          <a:p>
            <a:r>
              <a:rPr lang="en-US" sz="2400" dirty="0" smtClean="0"/>
              <a:t>There is no force of gravity on the space station. </a:t>
            </a:r>
            <a:endParaRPr lang="en-US" sz="2400" dirty="0"/>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11329" y="0"/>
            <a:ext cx="8832671" cy="1200328"/>
          </a:xfrm>
          <a:prstGeom prst="rect">
            <a:avLst/>
          </a:prstGeom>
          <a:noFill/>
        </p:spPr>
        <p:txBody>
          <a:bodyPr wrap="square" rtlCol="0">
            <a:spAutoFit/>
          </a:bodyPr>
          <a:lstStyle/>
          <a:p>
            <a:r>
              <a:rPr lang="en-US" sz="2400" dirty="0" smtClean="0"/>
              <a:t>The International Space Station orbits at about 400 km above the Earth’s surface, or about 6770 km from the center of the Earth. The radius of the Earth is about 6370 km. Which of the following is true?</a:t>
            </a:r>
            <a:endParaRPr lang="en-US" sz="2400" dirty="0"/>
          </a:p>
        </p:txBody>
      </p:sp>
      <p:pic>
        <p:nvPicPr>
          <p:cNvPr id="5" name="Picture 4"/>
          <p:cNvPicPr>
            <a:picLocks noChangeAspect="1"/>
          </p:cNvPicPr>
          <p:nvPr/>
        </p:nvPicPr>
        <p:blipFill>
          <a:blip r:embed="rId3"/>
          <a:stretch>
            <a:fillRect/>
          </a:stretch>
        </p:blipFill>
        <p:spPr>
          <a:xfrm>
            <a:off x="744483" y="3681100"/>
            <a:ext cx="1220575" cy="913688"/>
          </a:xfrm>
          <a:prstGeom prst="rect">
            <a:avLst/>
          </a:prstGeom>
        </p:spPr>
      </p:pic>
      <p:pic>
        <p:nvPicPr>
          <p:cNvPr id="6" name="Picture 5"/>
          <p:cNvPicPr>
            <a:picLocks noChangeAspect="1"/>
          </p:cNvPicPr>
          <p:nvPr/>
        </p:nvPicPr>
        <p:blipFill>
          <a:blip r:embed="rId4"/>
          <a:stretch>
            <a:fillRect/>
          </a:stretch>
        </p:blipFill>
        <p:spPr>
          <a:xfrm>
            <a:off x="744483" y="4671378"/>
            <a:ext cx="1221983" cy="910360"/>
          </a:xfrm>
          <a:prstGeom prst="rect">
            <a:avLst/>
          </a:prstGeom>
        </p:spPr>
      </p:pic>
      <p:pic>
        <p:nvPicPr>
          <p:cNvPr id="7" name="Picture 6"/>
          <p:cNvPicPr>
            <a:picLocks noChangeAspect="1"/>
          </p:cNvPicPr>
          <p:nvPr/>
        </p:nvPicPr>
        <p:blipFill>
          <a:blip r:embed="rId5"/>
          <a:stretch>
            <a:fillRect/>
          </a:stretch>
        </p:blipFill>
        <p:spPr>
          <a:xfrm>
            <a:off x="744483" y="5670351"/>
            <a:ext cx="1225431" cy="905906"/>
          </a:xfrm>
          <a:prstGeom prst="rect">
            <a:avLst/>
          </a:prstGeom>
        </p:spPr>
      </p:pic>
      <p:sp>
        <p:nvSpPr>
          <p:cNvPr id="9" name="TextBox 8"/>
          <p:cNvSpPr txBox="1"/>
          <p:nvPr/>
        </p:nvSpPr>
        <p:spPr>
          <a:xfrm>
            <a:off x="2122314" y="3706062"/>
            <a:ext cx="6534337" cy="830997"/>
          </a:xfrm>
          <a:prstGeom prst="rect">
            <a:avLst/>
          </a:prstGeom>
          <a:noFill/>
        </p:spPr>
        <p:txBody>
          <a:bodyPr wrap="square" rtlCol="0">
            <a:spAutoFit/>
          </a:bodyPr>
          <a:lstStyle/>
          <a:p>
            <a:r>
              <a:rPr lang="en-US" sz="2400" dirty="0" smtClean="0"/>
              <a:t>The force of gravity on the space station is much weaker than it is on the surface of the Earth. </a:t>
            </a:r>
            <a:endParaRPr lang="en-US" sz="2400" dirty="0"/>
          </a:p>
        </p:txBody>
      </p:sp>
      <p:sp>
        <p:nvSpPr>
          <p:cNvPr id="15" name="TextBox 14"/>
          <p:cNvSpPr txBox="1"/>
          <p:nvPr/>
        </p:nvSpPr>
        <p:spPr>
          <a:xfrm>
            <a:off x="2122314" y="4671378"/>
            <a:ext cx="6534337" cy="830997"/>
          </a:xfrm>
          <a:prstGeom prst="rect">
            <a:avLst/>
          </a:prstGeom>
          <a:noFill/>
        </p:spPr>
        <p:txBody>
          <a:bodyPr wrap="square" rtlCol="0">
            <a:spAutoFit/>
          </a:bodyPr>
          <a:lstStyle/>
          <a:p>
            <a:r>
              <a:rPr lang="en-US" sz="2400" dirty="0" smtClean="0"/>
              <a:t>The force of gravity is almost as strong on the space station as it is on the surface of the Earth. </a:t>
            </a:r>
            <a:endParaRPr lang="en-US" sz="2400" dirty="0"/>
          </a:p>
        </p:txBody>
      </p:sp>
      <p:sp>
        <p:nvSpPr>
          <p:cNvPr id="16" name="TextBox 15"/>
          <p:cNvSpPr txBox="1"/>
          <p:nvPr/>
        </p:nvSpPr>
        <p:spPr>
          <a:xfrm>
            <a:off x="2122314" y="5871512"/>
            <a:ext cx="6534337" cy="461665"/>
          </a:xfrm>
          <a:prstGeom prst="rect">
            <a:avLst/>
          </a:prstGeom>
          <a:noFill/>
        </p:spPr>
        <p:txBody>
          <a:bodyPr wrap="square" rtlCol="0">
            <a:spAutoFit/>
          </a:bodyPr>
          <a:lstStyle/>
          <a:p>
            <a:r>
              <a:rPr lang="en-US" sz="2400" dirty="0" smtClean="0"/>
              <a:t>There is no force of gravity on the space station. </a:t>
            </a:r>
            <a:endParaRPr lang="en-US" sz="2400" dirty="0"/>
          </a:p>
        </p:txBody>
      </p:sp>
      <p:graphicFrame>
        <p:nvGraphicFramePr>
          <p:cNvPr id="181251" name="Object 3"/>
          <p:cNvGraphicFramePr>
            <a:graphicFrameLocks noChangeAspect="1"/>
          </p:cNvGraphicFramePr>
          <p:nvPr/>
        </p:nvGraphicFramePr>
        <p:xfrm>
          <a:off x="1298552" y="1376383"/>
          <a:ext cx="2576859" cy="779921"/>
        </p:xfrm>
        <a:graphic>
          <a:graphicData uri="http://schemas.openxmlformats.org/presentationml/2006/ole">
            <mc:AlternateContent xmlns:mc="http://schemas.openxmlformats.org/markup-compatibility/2006">
              <mc:Choice xmlns:v="urn:schemas-microsoft-com:vml" Requires="v">
                <p:oleObj spid="_x0000_s181290" name="Equation" r:id="rId6" imgW="1295400" imgH="393700" progId="Equation.3">
                  <p:embed/>
                </p:oleObj>
              </mc:Choice>
              <mc:Fallback>
                <p:oleObj name="Equation" r:id="rId6" imgW="1295400" imgH="393700" progId="Equation.3">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8552" y="1376383"/>
                        <a:ext cx="2576859" cy="7799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1252" name="Object 4"/>
          <p:cNvGraphicFramePr>
            <a:graphicFrameLocks noChangeAspect="1"/>
          </p:cNvGraphicFramePr>
          <p:nvPr/>
        </p:nvGraphicFramePr>
        <p:xfrm>
          <a:off x="5616293" y="1376383"/>
          <a:ext cx="2223294" cy="779921"/>
        </p:xfrm>
        <a:graphic>
          <a:graphicData uri="http://schemas.openxmlformats.org/presentationml/2006/ole">
            <mc:AlternateContent xmlns:mc="http://schemas.openxmlformats.org/markup-compatibility/2006">
              <mc:Choice xmlns:v="urn:schemas-microsoft-com:vml" Requires="v">
                <p:oleObj spid="_x0000_s181291" name="Equation" r:id="rId8" imgW="1117600" imgH="393700" progId="Equation.3">
                  <p:embed/>
                </p:oleObj>
              </mc:Choice>
              <mc:Fallback>
                <p:oleObj name="Equation" r:id="rId8" imgW="1117600" imgH="393700" progId="Equation.3">
                  <p:embed/>
                  <p:pic>
                    <p:nvPicPr>
                      <p:cNvPr id="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6293" y="1376383"/>
                        <a:ext cx="2223294" cy="7799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1253" name="Object 5"/>
          <p:cNvGraphicFramePr>
            <a:graphicFrameLocks noChangeAspect="1"/>
          </p:cNvGraphicFramePr>
          <p:nvPr/>
        </p:nvGraphicFramePr>
        <p:xfrm>
          <a:off x="2878987" y="2515181"/>
          <a:ext cx="3565584" cy="830997"/>
        </p:xfrm>
        <a:graphic>
          <a:graphicData uri="http://schemas.openxmlformats.org/presentationml/2006/ole">
            <mc:AlternateContent xmlns:mc="http://schemas.openxmlformats.org/markup-compatibility/2006">
              <mc:Choice xmlns:v="urn:schemas-microsoft-com:vml" Requires="v">
                <p:oleObj spid="_x0000_s181292" name="Equation" r:id="rId10" imgW="1790700" imgH="419100" progId="Equation.3">
                  <p:embed/>
                </p:oleObj>
              </mc:Choice>
              <mc:Fallback>
                <p:oleObj name="Equation" r:id="rId10" imgW="1790700" imgH="419100" progId="Equation.3">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8987" y="2515181"/>
                        <a:ext cx="3565584"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Oval 16"/>
          <p:cNvSpPr/>
          <p:nvPr/>
        </p:nvSpPr>
        <p:spPr>
          <a:xfrm>
            <a:off x="1882588" y="4487577"/>
            <a:ext cx="6331550" cy="1289985"/>
          </a:xfrm>
          <a:prstGeom prst="ellipse">
            <a:avLst/>
          </a:prstGeom>
          <a:noFill/>
          <a:ln w="101600">
            <a:solidFill>
              <a:srgbClr val="57AA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638936" y="2342008"/>
            <a:ext cx="2391665" cy="1200329"/>
          </a:xfrm>
          <a:prstGeom prst="rect">
            <a:avLst/>
          </a:prstGeom>
          <a:noFill/>
        </p:spPr>
        <p:txBody>
          <a:bodyPr wrap="square" rtlCol="0">
            <a:spAutoFit/>
          </a:bodyPr>
          <a:lstStyle/>
          <a:p>
            <a:r>
              <a:rPr lang="en-US" dirty="0" smtClean="0">
                <a:solidFill>
                  <a:srgbClr val="FF0000"/>
                </a:solidFill>
              </a:rPr>
              <a:t>The force of gravity on the space station is about 90% of the force of gravity on the Earth!</a:t>
            </a:r>
            <a:endParaRPr lang="en-US" dirty="0">
              <a:solidFill>
                <a:srgbClr val="FF0000"/>
              </a:solidFill>
            </a:endParaRPr>
          </a:p>
        </p:txBody>
      </p:sp>
    </p:spTree>
    <p:extLst>
      <p:ext uri="{BB962C8B-B14F-4D97-AF65-F5344CB8AC3E}">
        <p14:creationId xmlns:p14="http://schemas.microsoft.com/office/powerpoint/2010/main" val="36867188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6" descr="C:\194\arny_rolling_balls.jpg"/>
          <p:cNvPicPr>
            <a:picLocks noChangeAspect="1" noChangeArrowheads="1"/>
          </p:cNvPicPr>
          <p:nvPr/>
        </p:nvPicPr>
        <p:blipFill>
          <a:blip r:embed="rId2"/>
          <a:srcRect/>
          <a:stretch>
            <a:fillRect/>
          </a:stretch>
        </p:blipFill>
        <p:spPr bwMode="auto">
          <a:xfrm>
            <a:off x="-914400" y="455613"/>
            <a:ext cx="9144000" cy="6859587"/>
          </a:xfrm>
          <a:prstGeom prst="rect">
            <a:avLst/>
          </a:prstGeom>
          <a:noFill/>
          <a:ln w="9525">
            <a:noFill/>
            <a:miter lim="800000"/>
            <a:headEnd/>
            <a:tailEnd/>
          </a:ln>
        </p:spPr>
      </p:pic>
      <p:sp>
        <p:nvSpPr>
          <p:cNvPr id="2" name="Rectangle 1027"/>
          <p:cNvSpPr>
            <a:spLocks noChangeArrowheads="1"/>
          </p:cNvSpPr>
          <p:nvPr/>
        </p:nvSpPr>
        <p:spPr bwMode="auto">
          <a:xfrm>
            <a:off x="0" y="3657600"/>
            <a:ext cx="6477000" cy="990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 name="Rectangle 1028"/>
          <p:cNvSpPr>
            <a:spLocks noChangeArrowheads="1"/>
          </p:cNvSpPr>
          <p:nvPr/>
        </p:nvSpPr>
        <p:spPr bwMode="auto">
          <a:xfrm>
            <a:off x="-152400" y="0"/>
            <a:ext cx="4495800" cy="2743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 name="Text Box 1029"/>
          <p:cNvSpPr txBox="1">
            <a:spLocks noChangeArrowheads="1"/>
          </p:cNvSpPr>
          <p:nvPr/>
        </p:nvSpPr>
        <p:spPr bwMode="auto">
          <a:xfrm>
            <a:off x="3962400" y="1568450"/>
            <a:ext cx="2438400" cy="641350"/>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3600"/>
              <a:t>slows down</a:t>
            </a:r>
          </a:p>
        </p:txBody>
      </p:sp>
    </p:spTree>
    <p:extLst>
      <p:ext uri="{BB962C8B-B14F-4D97-AF65-F5344CB8AC3E}">
        <p14:creationId xmlns:p14="http://schemas.microsoft.com/office/powerpoint/2010/main" val="34027142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80257" y="-8550114"/>
            <a:ext cx="8059479" cy="5486400"/>
          </a:xfrm>
          <a:prstGeom prst="rect">
            <a:avLst/>
          </a:prstGeom>
        </p:spPr>
      </p:pic>
      <p:pic>
        <p:nvPicPr>
          <p:cNvPr id="12" name="Picture 11"/>
          <p:cNvPicPr>
            <a:picLocks noChangeAspect="1"/>
          </p:cNvPicPr>
          <p:nvPr/>
        </p:nvPicPr>
        <p:blipFill>
          <a:blip r:embed="rId3"/>
          <a:srcRect b="2736"/>
          <a:stretch>
            <a:fillRect/>
          </a:stretch>
        </p:blipFill>
        <p:spPr>
          <a:xfrm>
            <a:off x="1265531" y="1640417"/>
            <a:ext cx="6612938" cy="4378613"/>
          </a:xfrm>
          <a:prstGeom prst="rect">
            <a:avLst/>
          </a:prstGeom>
        </p:spPr>
      </p:pic>
      <p:sp>
        <p:nvSpPr>
          <p:cNvPr id="13" name="TextBox 12"/>
          <p:cNvSpPr txBox="1"/>
          <p:nvPr/>
        </p:nvSpPr>
        <p:spPr>
          <a:xfrm>
            <a:off x="584970" y="284788"/>
            <a:ext cx="7974061" cy="1200329"/>
          </a:xfrm>
          <a:prstGeom prst="rect">
            <a:avLst/>
          </a:prstGeom>
          <a:noFill/>
        </p:spPr>
        <p:txBody>
          <a:bodyPr wrap="square" rtlCol="0">
            <a:spAutoFit/>
          </a:bodyPr>
          <a:lstStyle/>
          <a:p>
            <a:pPr algn="ctr"/>
            <a:r>
              <a:rPr lang="en-US" sz="3600" dirty="0" smtClean="0"/>
              <a:t>So why are astronauts on the Space Station weightless??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36" y="179736"/>
            <a:ext cx="8982364" cy="1009446"/>
          </a:xfrm>
        </p:spPr>
        <p:txBody>
          <a:bodyPr>
            <a:noAutofit/>
          </a:bodyPr>
          <a:lstStyle/>
          <a:p>
            <a:r>
              <a:rPr lang="en-US" sz="2800" dirty="0" smtClean="0"/>
              <a:t>So why are astronauts on the Space Station weightless??</a:t>
            </a:r>
            <a:br>
              <a:rPr lang="en-US" sz="2800" dirty="0" smtClean="0"/>
            </a:br>
            <a:endParaRPr lang="en-US" sz="2800" dirty="0"/>
          </a:p>
        </p:txBody>
      </p:sp>
      <p:pic>
        <p:nvPicPr>
          <p:cNvPr id="4" name="Picture 3"/>
          <p:cNvPicPr>
            <a:picLocks noChangeAspect="1"/>
          </p:cNvPicPr>
          <p:nvPr/>
        </p:nvPicPr>
        <p:blipFill>
          <a:blip r:embed="rId2"/>
          <a:stretch>
            <a:fillRect/>
          </a:stretch>
        </p:blipFill>
        <p:spPr>
          <a:xfrm>
            <a:off x="2551080" y="869757"/>
            <a:ext cx="4122192" cy="2732424"/>
          </a:xfrm>
          <a:prstGeom prst="rect">
            <a:avLst/>
          </a:prstGeom>
        </p:spPr>
      </p:pic>
      <p:sp>
        <p:nvSpPr>
          <p:cNvPr id="3" name="Content Placeholder 2"/>
          <p:cNvSpPr>
            <a:spLocks noGrp="1"/>
          </p:cNvSpPr>
          <p:nvPr>
            <p:ph idx="1"/>
          </p:nvPr>
        </p:nvSpPr>
        <p:spPr>
          <a:xfrm>
            <a:off x="161635" y="3702242"/>
            <a:ext cx="8828425" cy="2994122"/>
          </a:xfrm>
        </p:spPr>
        <p:txBody>
          <a:bodyPr>
            <a:normAutofit/>
          </a:bodyPr>
          <a:lstStyle/>
          <a:p>
            <a:r>
              <a:rPr lang="en-US" sz="2800" dirty="0" smtClean="0"/>
              <a:t>The space station orbits due to Earth’s gravity – if this disappeared it would fly off into space in a straight line</a:t>
            </a:r>
          </a:p>
          <a:p>
            <a:r>
              <a:rPr lang="en-US" sz="2800" dirty="0" smtClean="0"/>
              <a:t>It does not fall back to Earth because it’s going very fast – in fact it’s always falling, but it falls “over the horizon”</a:t>
            </a:r>
          </a:p>
          <a:p>
            <a:r>
              <a:rPr lang="en-US" sz="2800" dirty="0" smtClean="0"/>
              <a:t>The astronauts do not feel the force of gravity because they are in </a:t>
            </a:r>
            <a:r>
              <a:rPr lang="en-US" sz="2800" b="1" dirty="0" smtClean="0">
                <a:solidFill>
                  <a:srgbClr val="FF0000"/>
                </a:solidFill>
              </a:rPr>
              <a:t>free fall</a:t>
            </a:r>
          </a:p>
          <a:p>
            <a:pPr>
              <a:buNone/>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2" descr="D:\ART\CH04\F04_20.JPG"/>
          <p:cNvPicPr>
            <a:picLocks noChangeAspect="1" noChangeArrowheads="1"/>
          </p:cNvPicPr>
          <p:nvPr/>
        </p:nvPicPr>
        <p:blipFill>
          <a:blip r:embed="rId2"/>
          <a:srcRect/>
          <a:stretch>
            <a:fillRect/>
          </a:stretch>
        </p:blipFill>
        <p:spPr bwMode="auto">
          <a:xfrm>
            <a:off x="330222" y="264568"/>
            <a:ext cx="5867400" cy="6358467"/>
          </a:xfrm>
          <a:prstGeom prst="rect">
            <a:avLst/>
          </a:prstGeom>
          <a:noFill/>
          <a:ln w="9525">
            <a:noFill/>
            <a:miter lim="800000"/>
            <a:headEnd/>
            <a:tailEnd/>
          </a:ln>
        </p:spPr>
      </p:pic>
      <p:sp>
        <p:nvSpPr>
          <p:cNvPr id="5" name="TextBox 4"/>
          <p:cNvSpPr txBox="1"/>
          <p:nvPr/>
        </p:nvSpPr>
        <p:spPr>
          <a:xfrm>
            <a:off x="6197622" y="264568"/>
            <a:ext cx="2684635" cy="2554545"/>
          </a:xfrm>
          <a:prstGeom prst="rect">
            <a:avLst/>
          </a:prstGeom>
          <a:noFill/>
        </p:spPr>
        <p:txBody>
          <a:bodyPr wrap="square" rtlCol="0">
            <a:spAutoFit/>
          </a:bodyPr>
          <a:lstStyle/>
          <a:p>
            <a:r>
              <a:rPr lang="en-US" sz="2000" dirty="0" smtClean="0">
                <a:solidFill>
                  <a:srgbClr val="F3DE1D"/>
                </a:solidFill>
              </a:rPr>
              <a:t>“Newton’s Cannon”</a:t>
            </a:r>
          </a:p>
          <a:p>
            <a:endParaRPr lang="en-US" sz="2000" dirty="0" smtClean="0">
              <a:solidFill>
                <a:srgbClr val="F3DE1D"/>
              </a:solidFill>
            </a:endParaRPr>
          </a:p>
          <a:p>
            <a:r>
              <a:rPr lang="en-US" sz="2000" dirty="0" smtClean="0">
                <a:solidFill>
                  <a:srgbClr val="F3DE1D"/>
                </a:solidFill>
              </a:rPr>
              <a:t>A cannonball launched from above the Earth’s surface will, if launched fast enough, orbit the Earth instead of falling back to the ground.</a:t>
            </a:r>
            <a:endParaRPr lang="en-US" sz="2000" dirty="0">
              <a:solidFill>
                <a:srgbClr val="F3DE1D"/>
              </a:solidFill>
            </a:endParaRPr>
          </a:p>
        </p:txBody>
      </p:sp>
    </p:spTree>
    <p:extLst>
      <p:ext uri="{BB962C8B-B14F-4D97-AF65-F5344CB8AC3E}">
        <p14:creationId xmlns:p14="http://schemas.microsoft.com/office/powerpoint/2010/main" val="60340225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ewtonsmountainv=0.gif"/>
          <p:cNvPicPr>
            <a:picLocks noChangeAspect="1"/>
          </p:cNvPicPr>
          <p:nvPr/>
        </p:nvPicPr>
        <p:blipFill>
          <a:blip r:embed="rId2"/>
          <a:stretch>
            <a:fillRect/>
          </a:stretch>
        </p:blipFill>
        <p:spPr>
          <a:xfrm>
            <a:off x="1244229" y="223838"/>
            <a:ext cx="2197510" cy="1828800"/>
          </a:xfrm>
          <a:prstGeom prst="rect">
            <a:avLst/>
          </a:prstGeom>
        </p:spPr>
      </p:pic>
      <p:pic>
        <p:nvPicPr>
          <p:cNvPr id="10" name="Picture 9" descr="Newtonsmountainv=6000.gif"/>
          <p:cNvPicPr>
            <a:picLocks noChangeAspect="1"/>
          </p:cNvPicPr>
          <p:nvPr/>
        </p:nvPicPr>
        <p:blipFill>
          <a:blip r:embed="rId3"/>
          <a:stretch>
            <a:fillRect/>
          </a:stretch>
        </p:blipFill>
        <p:spPr>
          <a:xfrm>
            <a:off x="1244229" y="2525246"/>
            <a:ext cx="2197509" cy="1828800"/>
          </a:xfrm>
          <a:prstGeom prst="rect">
            <a:avLst/>
          </a:prstGeom>
        </p:spPr>
      </p:pic>
      <p:pic>
        <p:nvPicPr>
          <p:cNvPr id="11" name="Picture 10" descr="Newtonsmountainv=7300.gif"/>
          <p:cNvPicPr>
            <a:picLocks noChangeAspect="1"/>
          </p:cNvPicPr>
          <p:nvPr/>
        </p:nvPicPr>
        <p:blipFill>
          <a:blip r:embed="rId4"/>
          <a:stretch>
            <a:fillRect/>
          </a:stretch>
        </p:blipFill>
        <p:spPr>
          <a:xfrm>
            <a:off x="1244229" y="4837829"/>
            <a:ext cx="2197510" cy="1828800"/>
          </a:xfrm>
          <a:prstGeom prst="rect">
            <a:avLst/>
          </a:prstGeom>
        </p:spPr>
      </p:pic>
      <p:pic>
        <p:nvPicPr>
          <p:cNvPr id="12" name="Picture 11" descr="Newtonsmountainv=8000.gif"/>
          <p:cNvPicPr>
            <a:picLocks noChangeAspect="1"/>
          </p:cNvPicPr>
          <p:nvPr/>
        </p:nvPicPr>
        <p:blipFill>
          <a:blip r:embed="rId5"/>
          <a:stretch>
            <a:fillRect/>
          </a:stretch>
        </p:blipFill>
        <p:spPr>
          <a:xfrm>
            <a:off x="5673017" y="1138238"/>
            <a:ext cx="2197509" cy="1828800"/>
          </a:xfrm>
          <a:prstGeom prst="rect">
            <a:avLst/>
          </a:prstGeom>
        </p:spPr>
      </p:pic>
      <p:pic>
        <p:nvPicPr>
          <p:cNvPr id="14" name="Picture 13" descr="Newtonsmountainv=10000.gif"/>
          <p:cNvPicPr>
            <a:picLocks noChangeAspect="1"/>
          </p:cNvPicPr>
          <p:nvPr/>
        </p:nvPicPr>
        <p:blipFill>
          <a:blip r:embed="rId6"/>
          <a:stretch>
            <a:fillRect/>
          </a:stretch>
        </p:blipFill>
        <p:spPr>
          <a:xfrm>
            <a:off x="5673017" y="4016415"/>
            <a:ext cx="2197509" cy="1828800"/>
          </a:xfrm>
          <a:prstGeom prst="rect">
            <a:avLst/>
          </a:prstGeom>
        </p:spPr>
      </p:pic>
      <p:sp>
        <p:nvSpPr>
          <p:cNvPr id="15" name="TextBox 14"/>
          <p:cNvSpPr txBox="1"/>
          <p:nvPr/>
        </p:nvSpPr>
        <p:spPr>
          <a:xfrm>
            <a:off x="3441738" y="938183"/>
            <a:ext cx="1157643" cy="400110"/>
          </a:xfrm>
          <a:prstGeom prst="rect">
            <a:avLst/>
          </a:prstGeom>
          <a:noFill/>
        </p:spPr>
        <p:txBody>
          <a:bodyPr wrap="square" rtlCol="0">
            <a:spAutoFit/>
          </a:bodyPr>
          <a:lstStyle/>
          <a:p>
            <a:r>
              <a:rPr lang="en-US" sz="2000" dirty="0" err="1" smtClean="0">
                <a:solidFill>
                  <a:srgbClr val="F3DE1D"/>
                </a:solidFill>
              </a:rPr>
              <a:t>v</a:t>
            </a:r>
            <a:r>
              <a:rPr lang="en-US" sz="2000" dirty="0" smtClean="0">
                <a:solidFill>
                  <a:srgbClr val="F3DE1D"/>
                </a:solidFill>
              </a:rPr>
              <a:t> = 0 </a:t>
            </a:r>
            <a:r>
              <a:rPr lang="en-US" sz="2000" dirty="0" err="1" smtClean="0">
                <a:solidFill>
                  <a:srgbClr val="F3DE1D"/>
                </a:solidFill>
              </a:rPr>
              <a:t>m/s</a:t>
            </a:r>
            <a:endParaRPr lang="en-US" sz="2000" dirty="0">
              <a:solidFill>
                <a:srgbClr val="F3DE1D"/>
              </a:solidFill>
            </a:endParaRPr>
          </a:p>
        </p:txBody>
      </p:sp>
      <p:sp>
        <p:nvSpPr>
          <p:cNvPr id="16" name="TextBox 15"/>
          <p:cNvSpPr txBox="1"/>
          <p:nvPr/>
        </p:nvSpPr>
        <p:spPr>
          <a:xfrm>
            <a:off x="3441739" y="3228261"/>
            <a:ext cx="1509647" cy="400110"/>
          </a:xfrm>
          <a:prstGeom prst="rect">
            <a:avLst/>
          </a:prstGeom>
          <a:noFill/>
        </p:spPr>
        <p:txBody>
          <a:bodyPr wrap="square" rtlCol="0">
            <a:spAutoFit/>
          </a:bodyPr>
          <a:lstStyle/>
          <a:p>
            <a:r>
              <a:rPr lang="en-US" sz="2000" dirty="0" err="1" smtClean="0">
                <a:solidFill>
                  <a:srgbClr val="F3DE1D"/>
                </a:solidFill>
              </a:rPr>
              <a:t>v</a:t>
            </a:r>
            <a:r>
              <a:rPr lang="en-US" sz="2000" dirty="0" smtClean="0">
                <a:solidFill>
                  <a:srgbClr val="F3DE1D"/>
                </a:solidFill>
              </a:rPr>
              <a:t> = 6000 </a:t>
            </a:r>
            <a:r>
              <a:rPr lang="en-US" sz="2000" dirty="0" err="1" smtClean="0">
                <a:solidFill>
                  <a:srgbClr val="F3DE1D"/>
                </a:solidFill>
              </a:rPr>
              <a:t>m/s</a:t>
            </a:r>
            <a:endParaRPr lang="en-US" sz="2000" dirty="0">
              <a:solidFill>
                <a:srgbClr val="F3DE1D"/>
              </a:solidFill>
            </a:endParaRPr>
          </a:p>
        </p:txBody>
      </p:sp>
      <p:sp>
        <p:nvSpPr>
          <p:cNvPr id="17" name="TextBox 16"/>
          <p:cNvSpPr txBox="1"/>
          <p:nvPr/>
        </p:nvSpPr>
        <p:spPr>
          <a:xfrm>
            <a:off x="3441739" y="5490459"/>
            <a:ext cx="1509647" cy="400110"/>
          </a:xfrm>
          <a:prstGeom prst="rect">
            <a:avLst/>
          </a:prstGeom>
          <a:noFill/>
        </p:spPr>
        <p:txBody>
          <a:bodyPr wrap="square" rtlCol="0">
            <a:spAutoFit/>
          </a:bodyPr>
          <a:lstStyle/>
          <a:p>
            <a:r>
              <a:rPr lang="en-US" sz="2000" dirty="0" err="1" smtClean="0">
                <a:solidFill>
                  <a:srgbClr val="F3DE1D"/>
                </a:solidFill>
              </a:rPr>
              <a:t>v</a:t>
            </a:r>
            <a:r>
              <a:rPr lang="en-US" sz="2000" dirty="0" smtClean="0">
                <a:solidFill>
                  <a:srgbClr val="F3DE1D"/>
                </a:solidFill>
              </a:rPr>
              <a:t> = 7300 </a:t>
            </a:r>
            <a:r>
              <a:rPr lang="en-US" sz="2000" dirty="0" err="1" smtClean="0">
                <a:solidFill>
                  <a:srgbClr val="F3DE1D"/>
                </a:solidFill>
              </a:rPr>
              <a:t>m/s</a:t>
            </a:r>
            <a:endParaRPr lang="en-US" sz="2000" dirty="0">
              <a:solidFill>
                <a:srgbClr val="F3DE1D"/>
              </a:solidFill>
            </a:endParaRPr>
          </a:p>
        </p:txBody>
      </p:sp>
      <p:sp>
        <p:nvSpPr>
          <p:cNvPr id="18" name="TextBox 17"/>
          <p:cNvSpPr txBox="1"/>
          <p:nvPr/>
        </p:nvSpPr>
        <p:spPr>
          <a:xfrm>
            <a:off x="5911579" y="538073"/>
            <a:ext cx="1509647" cy="400110"/>
          </a:xfrm>
          <a:prstGeom prst="rect">
            <a:avLst/>
          </a:prstGeom>
          <a:noFill/>
        </p:spPr>
        <p:txBody>
          <a:bodyPr wrap="square" rtlCol="0">
            <a:spAutoFit/>
          </a:bodyPr>
          <a:lstStyle/>
          <a:p>
            <a:r>
              <a:rPr lang="en-US" sz="2000" dirty="0" err="1" smtClean="0">
                <a:solidFill>
                  <a:srgbClr val="F3DE1D"/>
                </a:solidFill>
              </a:rPr>
              <a:t>v</a:t>
            </a:r>
            <a:r>
              <a:rPr lang="en-US" sz="2000" dirty="0" smtClean="0">
                <a:solidFill>
                  <a:srgbClr val="F3DE1D"/>
                </a:solidFill>
              </a:rPr>
              <a:t> = 8000 </a:t>
            </a:r>
            <a:r>
              <a:rPr lang="en-US" sz="2000" dirty="0" err="1" smtClean="0">
                <a:solidFill>
                  <a:srgbClr val="F3DE1D"/>
                </a:solidFill>
              </a:rPr>
              <a:t>m/s</a:t>
            </a:r>
            <a:endParaRPr lang="en-US" sz="2000" dirty="0">
              <a:solidFill>
                <a:srgbClr val="F3DE1D"/>
              </a:solidFill>
            </a:endParaRPr>
          </a:p>
        </p:txBody>
      </p:sp>
      <p:sp>
        <p:nvSpPr>
          <p:cNvPr id="19" name="TextBox 18"/>
          <p:cNvSpPr txBox="1"/>
          <p:nvPr/>
        </p:nvSpPr>
        <p:spPr>
          <a:xfrm>
            <a:off x="5911579" y="3778565"/>
            <a:ext cx="1761179" cy="400110"/>
          </a:xfrm>
          <a:prstGeom prst="rect">
            <a:avLst/>
          </a:prstGeom>
          <a:noFill/>
        </p:spPr>
        <p:txBody>
          <a:bodyPr wrap="square" rtlCol="0">
            <a:spAutoFit/>
          </a:bodyPr>
          <a:lstStyle/>
          <a:p>
            <a:r>
              <a:rPr lang="en-US" sz="2000" dirty="0" err="1" smtClean="0">
                <a:solidFill>
                  <a:srgbClr val="F3DE1D"/>
                </a:solidFill>
              </a:rPr>
              <a:t>v</a:t>
            </a:r>
            <a:r>
              <a:rPr lang="en-US" sz="2000" dirty="0" smtClean="0">
                <a:solidFill>
                  <a:srgbClr val="F3DE1D"/>
                </a:solidFill>
              </a:rPr>
              <a:t> = 10,000 </a:t>
            </a:r>
            <a:r>
              <a:rPr lang="en-US" sz="2000" dirty="0" err="1" smtClean="0">
                <a:solidFill>
                  <a:srgbClr val="F3DE1D"/>
                </a:solidFill>
              </a:rPr>
              <a:t>m/s</a:t>
            </a:r>
            <a:endParaRPr lang="en-US" sz="2000" dirty="0">
              <a:solidFill>
                <a:srgbClr val="F3DE1D"/>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RT\CH04\F04_21.JPG"/>
          <p:cNvPicPr>
            <a:picLocks noChangeAspect="1" noChangeArrowheads="1"/>
          </p:cNvPicPr>
          <p:nvPr/>
        </p:nvPicPr>
        <p:blipFill>
          <a:blip r:embed="rId2"/>
          <a:srcRect/>
          <a:stretch>
            <a:fillRect/>
          </a:stretch>
        </p:blipFill>
        <p:spPr bwMode="auto">
          <a:xfrm>
            <a:off x="0" y="2554546"/>
            <a:ext cx="9144000" cy="4625188"/>
          </a:xfrm>
          <a:prstGeom prst="rect">
            <a:avLst/>
          </a:prstGeom>
          <a:noFill/>
          <a:ln w="9525">
            <a:noFill/>
            <a:miter lim="800000"/>
            <a:headEnd/>
            <a:tailEnd/>
          </a:ln>
        </p:spPr>
      </p:pic>
      <p:sp>
        <p:nvSpPr>
          <p:cNvPr id="4" name="Text Box 3"/>
          <p:cNvSpPr txBox="1">
            <a:spLocks noChangeArrowheads="1"/>
          </p:cNvSpPr>
          <p:nvPr/>
        </p:nvSpPr>
        <p:spPr bwMode="auto">
          <a:xfrm>
            <a:off x="152400" y="0"/>
            <a:ext cx="8763000" cy="2554545"/>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solidFill>
                  <a:srgbClr val="336699"/>
                </a:solidFill>
              </a:rPr>
              <a:t>There are two types of orbits, depending on whether an object is moving faster than its escape velocity.</a:t>
            </a:r>
            <a:br>
              <a:rPr lang="en-US" sz="3200" dirty="0">
                <a:solidFill>
                  <a:srgbClr val="336699"/>
                </a:solidFill>
              </a:rPr>
            </a:br>
            <a:r>
              <a:rPr lang="en-US" sz="3200" dirty="0">
                <a:solidFill>
                  <a:srgbClr val="336699"/>
                </a:solidFill>
              </a:rPr>
              <a:t>Bound orbits are </a:t>
            </a:r>
            <a:r>
              <a:rPr lang="en-US" sz="3200" b="1" dirty="0">
                <a:solidFill>
                  <a:srgbClr val="336699"/>
                </a:solidFill>
              </a:rPr>
              <a:t>ellipses</a:t>
            </a:r>
            <a:r>
              <a:rPr lang="en-US" sz="3200" dirty="0">
                <a:solidFill>
                  <a:srgbClr val="336699"/>
                </a:solidFill>
              </a:rPr>
              <a:t/>
            </a:r>
            <a:br>
              <a:rPr lang="en-US" sz="3200" dirty="0">
                <a:solidFill>
                  <a:srgbClr val="336699"/>
                </a:solidFill>
              </a:rPr>
            </a:br>
            <a:r>
              <a:rPr lang="en-US" sz="3200" dirty="0">
                <a:solidFill>
                  <a:srgbClr val="336699"/>
                </a:solidFill>
              </a:rPr>
              <a:t>Unbound orbits are </a:t>
            </a:r>
            <a:r>
              <a:rPr lang="en-US" sz="3200" b="1" dirty="0">
                <a:solidFill>
                  <a:srgbClr val="336699"/>
                </a:solidFill>
              </a:rPr>
              <a:t>hyperbolas</a:t>
            </a:r>
          </a:p>
        </p:txBody>
      </p:sp>
      <p:sp>
        <p:nvSpPr>
          <p:cNvPr id="5" name="TextBox 4"/>
          <p:cNvSpPr txBox="1"/>
          <p:nvPr/>
        </p:nvSpPr>
        <p:spPr>
          <a:xfrm>
            <a:off x="287867" y="6553200"/>
            <a:ext cx="7317816" cy="369332"/>
          </a:xfrm>
          <a:prstGeom prst="rect">
            <a:avLst/>
          </a:prstGeom>
          <a:noFill/>
        </p:spPr>
        <p:txBody>
          <a:bodyPr wrap="none" rtlCol="0">
            <a:spAutoFit/>
          </a:bodyPr>
          <a:lstStyle/>
          <a:p>
            <a:r>
              <a:rPr lang="en-US" dirty="0" smtClean="0"/>
              <a:t>Turns out these shapes can be constructed by taking so-called conic sections</a:t>
            </a:r>
            <a:endParaRPr lang="en-US" dirty="0"/>
          </a:p>
        </p:txBody>
      </p:sp>
    </p:spTree>
    <p:extLst>
      <p:ext uri="{BB962C8B-B14F-4D97-AF65-F5344CB8AC3E}">
        <p14:creationId xmlns:p14="http://schemas.microsoft.com/office/powerpoint/2010/main" val="9176995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RT\CH04\F04_21.JPG"/>
          <p:cNvPicPr>
            <a:picLocks noChangeAspect="1" noChangeArrowheads="1"/>
          </p:cNvPicPr>
          <p:nvPr/>
        </p:nvPicPr>
        <p:blipFill>
          <a:blip r:embed="rId2"/>
          <a:srcRect/>
          <a:stretch>
            <a:fillRect/>
          </a:stretch>
        </p:blipFill>
        <p:spPr bwMode="auto">
          <a:xfrm>
            <a:off x="0" y="2554546"/>
            <a:ext cx="9144000" cy="4625188"/>
          </a:xfrm>
          <a:prstGeom prst="rect">
            <a:avLst/>
          </a:prstGeom>
          <a:noFill/>
          <a:ln w="9525">
            <a:noFill/>
            <a:miter lim="800000"/>
            <a:headEnd/>
            <a:tailEnd/>
          </a:ln>
        </p:spPr>
      </p:pic>
      <p:sp>
        <p:nvSpPr>
          <p:cNvPr id="4" name="Text Box 3"/>
          <p:cNvSpPr txBox="1">
            <a:spLocks noChangeArrowheads="1"/>
          </p:cNvSpPr>
          <p:nvPr/>
        </p:nvSpPr>
        <p:spPr bwMode="auto">
          <a:xfrm>
            <a:off x="152400" y="187809"/>
            <a:ext cx="8763000" cy="1815882"/>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smtClean="0">
                <a:solidFill>
                  <a:srgbClr val="336699"/>
                </a:solidFill>
              </a:rPr>
              <a:t>Just to reiterate:</a:t>
            </a:r>
          </a:p>
          <a:p>
            <a:pPr>
              <a:spcBef>
                <a:spcPct val="50000"/>
              </a:spcBef>
            </a:pPr>
            <a:r>
              <a:rPr lang="en-US" sz="3200" i="1" dirty="0" smtClean="0">
                <a:solidFill>
                  <a:srgbClr val="336699"/>
                </a:solidFill>
              </a:rPr>
              <a:t>Bound </a:t>
            </a:r>
            <a:r>
              <a:rPr lang="en-US" sz="3200" i="1" dirty="0">
                <a:solidFill>
                  <a:srgbClr val="336699"/>
                </a:solidFill>
              </a:rPr>
              <a:t>orbits are </a:t>
            </a:r>
            <a:r>
              <a:rPr lang="en-US" sz="3200" b="1" i="1" dirty="0">
                <a:solidFill>
                  <a:srgbClr val="336699"/>
                </a:solidFill>
              </a:rPr>
              <a:t>ellipses</a:t>
            </a:r>
            <a:r>
              <a:rPr lang="en-US" sz="3200" i="1" dirty="0">
                <a:solidFill>
                  <a:srgbClr val="336699"/>
                </a:solidFill>
              </a:rPr>
              <a:t/>
            </a:r>
            <a:br>
              <a:rPr lang="en-US" sz="3200" i="1" dirty="0">
                <a:solidFill>
                  <a:srgbClr val="336699"/>
                </a:solidFill>
              </a:rPr>
            </a:br>
            <a:r>
              <a:rPr lang="en-US" sz="3200" i="1" dirty="0">
                <a:solidFill>
                  <a:srgbClr val="336699"/>
                </a:solidFill>
              </a:rPr>
              <a:t>Unbound orbits are </a:t>
            </a:r>
            <a:r>
              <a:rPr lang="en-US" sz="3200" b="1" i="1" dirty="0">
                <a:solidFill>
                  <a:srgbClr val="336699"/>
                </a:solidFill>
              </a:rPr>
              <a:t>hyperbolas</a:t>
            </a:r>
          </a:p>
        </p:txBody>
      </p:sp>
    </p:spTree>
    <p:extLst>
      <p:ext uri="{BB962C8B-B14F-4D97-AF65-F5344CB8AC3E}">
        <p14:creationId xmlns:p14="http://schemas.microsoft.com/office/powerpoint/2010/main" val="377430461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Newton’s Theory of Gravity provided an explanation for </a:t>
            </a:r>
            <a:r>
              <a:rPr lang="en-US" dirty="0" err="1" smtClean="0"/>
              <a:t>Kepler’s</a:t>
            </a:r>
            <a:r>
              <a:rPr lang="en-US" dirty="0" smtClean="0"/>
              <a:t> Laws</a:t>
            </a:r>
            <a:endParaRPr lang="en-US" dirty="0"/>
          </a:p>
        </p:txBody>
      </p:sp>
      <p:sp>
        <p:nvSpPr>
          <p:cNvPr id="3" name="Content Placeholder 2"/>
          <p:cNvSpPr>
            <a:spLocks noGrp="1"/>
          </p:cNvSpPr>
          <p:nvPr>
            <p:ph idx="1"/>
          </p:nvPr>
        </p:nvSpPr>
        <p:spPr>
          <a:xfrm>
            <a:off x="457200" y="1600201"/>
            <a:ext cx="8229600" cy="1696099"/>
          </a:xfrm>
        </p:spPr>
        <p:txBody>
          <a:bodyPr>
            <a:normAutofit/>
          </a:bodyPr>
          <a:lstStyle/>
          <a:p>
            <a:r>
              <a:rPr lang="en-US" sz="2400" dirty="0" err="1" smtClean="0"/>
              <a:t>Kepler’s</a:t>
            </a:r>
            <a:r>
              <a:rPr lang="en-US" sz="2400" dirty="0" smtClean="0"/>
              <a:t> second law: </a:t>
            </a:r>
            <a:r>
              <a:rPr lang="en-US" sz="2400" dirty="0">
                <a:solidFill>
                  <a:srgbClr val="000000"/>
                </a:solidFill>
              </a:rPr>
              <a:t>The line from the Sun to a planet sweeps out equal areas in equal intervals of time. This means the planet moves </a:t>
            </a:r>
            <a:r>
              <a:rPr lang="en-US" sz="2400" b="1" dirty="0">
                <a:solidFill>
                  <a:srgbClr val="000000"/>
                </a:solidFill>
              </a:rPr>
              <a:t>fastest when it’s closest </a:t>
            </a:r>
            <a:r>
              <a:rPr lang="en-US" sz="2400" dirty="0">
                <a:solidFill>
                  <a:srgbClr val="000000"/>
                </a:solidFill>
              </a:rPr>
              <a:t>to the Sun (</a:t>
            </a:r>
            <a:r>
              <a:rPr lang="en-US" sz="2400" i="1" dirty="0">
                <a:solidFill>
                  <a:srgbClr val="000000"/>
                </a:solidFill>
              </a:rPr>
              <a:t>perihelion</a:t>
            </a:r>
            <a:r>
              <a:rPr lang="en-US" sz="2400" dirty="0">
                <a:solidFill>
                  <a:srgbClr val="000000"/>
                </a:solidFill>
              </a:rPr>
              <a:t>) and </a:t>
            </a:r>
            <a:r>
              <a:rPr lang="en-US" sz="2400" b="1" dirty="0">
                <a:solidFill>
                  <a:srgbClr val="000000"/>
                </a:solidFill>
              </a:rPr>
              <a:t>slowest when it’s farthest </a:t>
            </a:r>
            <a:r>
              <a:rPr lang="en-US" sz="2400" dirty="0">
                <a:solidFill>
                  <a:srgbClr val="000000"/>
                </a:solidFill>
              </a:rPr>
              <a:t>from the Sun (</a:t>
            </a:r>
            <a:r>
              <a:rPr lang="en-US" sz="2400" i="1" dirty="0">
                <a:solidFill>
                  <a:srgbClr val="000000"/>
                </a:solidFill>
              </a:rPr>
              <a:t>aphelion</a:t>
            </a:r>
            <a:r>
              <a:rPr lang="en-US" sz="2400" dirty="0">
                <a:solidFill>
                  <a:srgbClr val="000000"/>
                </a:solidFill>
              </a:rPr>
              <a:t>)</a:t>
            </a:r>
            <a:r>
              <a:rPr lang="en-US" sz="2400" dirty="0" smtClean="0">
                <a:solidFill>
                  <a:srgbClr val="000000"/>
                </a:solidFill>
              </a:rPr>
              <a:t>.</a:t>
            </a:r>
            <a:endParaRPr lang="en-US" sz="2400" dirty="0" smtClean="0"/>
          </a:p>
        </p:txBody>
      </p:sp>
      <p:graphicFrame>
        <p:nvGraphicFramePr>
          <p:cNvPr id="7" name="Object 0"/>
          <p:cNvGraphicFramePr>
            <a:graphicFrameLocks noChangeAspect="1"/>
          </p:cNvGraphicFramePr>
          <p:nvPr>
            <p:extLst>
              <p:ext uri="{D42A27DB-BD31-4B8C-83A1-F6EECF244321}">
                <p14:modId xmlns:p14="http://schemas.microsoft.com/office/powerpoint/2010/main" val="4057573508"/>
              </p:ext>
            </p:extLst>
          </p:nvPr>
        </p:nvGraphicFramePr>
        <p:xfrm>
          <a:off x="699117" y="4014873"/>
          <a:ext cx="2592454" cy="1317378"/>
        </p:xfrm>
        <a:graphic>
          <a:graphicData uri="http://schemas.openxmlformats.org/presentationml/2006/ole">
            <mc:AlternateContent xmlns:mc="http://schemas.openxmlformats.org/markup-compatibility/2006">
              <mc:Choice xmlns:v="urn:schemas-microsoft-com:vml" Requires="v">
                <p:oleObj spid="_x0000_s185361" name="Equation" r:id="rId3" imgW="698500" imgH="355600" progId="Equation.3">
                  <p:embed/>
                </p:oleObj>
              </mc:Choice>
              <mc:Fallback>
                <p:oleObj name="Equation" r:id="rId3" imgW="6985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17" y="4014873"/>
                        <a:ext cx="2592454" cy="1317378"/>
                      </a:xfrm>
                      <a:prstGeom prst="rect">
                        <a:avLst/>
                      </a:prstGeom>
                      <a:noFill/>
                      <a:extLst/>
                    </p:spPr>
                  </p:pic>
                </p:oleObj>
              </mc:Fallback>
            </mc:AlternateContent>
          </a:graphicData>
        </a:graphic>
      </p:graphicFrame>
      <p:sp>
        <p:nvSpPr>
          <p:cNvPr id="4" name="TextBox 3"/>
          <p:cNvSpPr txBox="1"/>
          <p:nvPr/>
        </p:nvSpPr>
        <p:spPr>
          <a:xfrm>
            <a:off x="3877656" y="3422335"/>
            <a:ext cx="4809143" cy="2862322"/>
          </a:xfrm>
          <a:prstGeom prst="rect">
            <a:avLst/>
          </a:prstGeom>
          <a:solidFill>
            <a:schemeClr val="bg1">
              <a:lumMod val="85000"/>
            </a:schemeClr>
          </a:solidFill>
          <a:ln>
            <a:solidFill>
              <a:schemeClr val="bg1">
                <a:lumMod val="50000"/>
              </a:schemeClr>
            </a:solidFill>
          </a:ln>
        </p:spPr>
        <p:txBody>
          <a:bodyPr wrap="square" rtlCol="0">
            <a:spAutoFit/>
          </a:bodyPr>
          <a:lstStyle/>
          <a:p>
            <a:r>
              <a:rPr lang="en-US" sz="2000" dirty="0" smtClean="0"/>
              <a:t>Newton’s law of gravity tells us that the gravitational force on the planet is strongest when it’s closest to the Sun: when </a:t>
            </a:r>
            <a:r>
              <a:rPr lang="en-US" sz="2000" i="1" dirty="0" smtClean="0"/>
              <a:t>r</a:t>
            </a:r>
            <a:r>
              <a:rPr lang="en-US" sz="2000" dirty="0" smtClean="0"/>
              <a:t> is smallest. Newton’s second law (</a:t>
            </a:r>
            <a:r>
              <a:rPr lang="en-US" sz="2000" i="1" dirty="0" smtClean="0"/>
              <a:t>F = ma</a:t>
            </a:r>
            <a:r>
              <a:rPr lang="en-US" sz="2000" dirty="0" smtClean="0"/>
              <a:t>) tells us that force causes acceleration: as the force increases, the acceleration of the planet increases. This is why the planet moves faster as it gets closer to the Sun and slower as it gets farther away.</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Newton’s Theory of Gravity provided an explanation for </a:t>
            </a:r>
            <a:r>
              <a:rPr lang="en-US" dirty="0" err="1" smtClean="0"/>
              <a:t>Kepler’s</a:t>
            </a:r>
            <a:r>
              <a:rPr lang="en-US" dirty="0" smtClean="0"/>
              <a:t> Laws</a:t>
            </a:r>
            <a:endParaRPr lang="en-US" dirty="0"/>
          </a:p>
        </p:txBody>
      </p:sp>
      <p:sp>
        <p:nvSpPr>
          <p:cNvPr id="3" name="Content Placeholder 2"/>
          <p:cNvSpPr>
            <a:spLocks noGrp="1"/>
          </p:cNvSpPr>
          <p:nvPr>
            <p:ph idx="1"/>
          </p:nvPr>
        </p:nvSpPr>
        <p:spPr>
          <a:xfrm>
            <a:off x="457200" y="1600201"/>
            <a:ext cx="8229600" cy="2511954"/>
          </a:xfrm>
        </p:spPr>
        <p:txBody>
          <a:bodyPr>
            <a:normAutofit/>
          </a:bodyPr>
          <a:lstStyle/>
          <a:p>
            <a:r>
              <a:rPr lang="en-US" sz="2400" dirty="0" smtClean="0"/>
              <a:t>And resulted in a couple of corrections</a:t>
            </a:r>
          </a:p>
          <a:p>
            <a:pPr lvl="1"/>
            <a:r>
              <a:rPr lang="en-US" sz="2400" dirty="0" err="1" smtClean="0"/>
              <a:t>Kepler’s</a:t>
            </a:r>
            <a:r>
              <a:rPr lang="en-US" sz="2400" dirty="0" smtClean="0"/>
              <a:t> first law: The orbit of a planet around the Sun is an ellipse with the </a:t>
            </a:r>
            <a:r>
              <a:rPr lang="en-US" sz="2400" b="1" dirty="0" smtClean="0"/>
              <a:t>center of mass </a:t>
            </a:r>
            <a:r>
              <a:rPr lang="en-US" sz="2400" dirty="0" smtClean="0"/>
              <a:t>of the planet-Sun system at one focus</a:t>
            </a:r>
          </a:p>
          <a:p>
            <a:pPr lvl="1"/>
            <a:r>
              <a:rPr lang="en-US" sz="2400" dirty="0" err="1" smtClean="0"/>
              <a:t>Kepler’s</a:t>
            </a:r>
            <a:r>
              <a:rPr lang="en-US" sz="2400" dirty="0" smtClean="0"/>
              <a:t> third law: The relationship between the period and semi-major axis of an orbiting planet is</a:t>
            </a:r>
          </a:p>
          <a:p>
            <a:pPr lvl="1"/>
            <a:endParaRPr lang="en-US" sz="2400" dirty="0" smtClean="0"/>
          </a:p>
          <a:p>
            <a:pPr lvl="1"/>
            <a:endParaRPr lang="en-US" sz="2400" dirty="0" smtClean="0"/>
          </a:p>
          <a:p>
            <a:pPr lvl="1"/>
            <a:endParaRPr lang="en-US" sz="2400" dirty="0"/>
          </a:p>
        </p:txBody>
      </p:sp>
      <p:graphicFrame>
        <p:nvGraphicFramePr>
          <p:cNvPr id="185346" name="Object 2"/>
          <p:cNvGraphicFramePr>
            <a:graphicFrameLocks noChangeAspect="1"/>
          </p:cNvGraphicFramePr>
          <p:nvPr/>
        </p:nvGraphicFramePr>
        <p:xfrm>
          <a:off x="1802040" y="4231482"/>
          <a:ext cx="1906588" cy="1090612"/>
        </p:xfrm>
        <a:graphic>
          <a:graphicData uri="http://schemas.openxmlformats.org/presentationml/2006/ole">
            <mc:AlternateContent xmlns:mc="http://schemas.openxmlformats.org/markup-compatibility/2006">
              <mc:Choice xmlns:v="urn:schemas-microsoft-com:vml" Requires="v">
                <p:oleObj spid="_x0000_s1027" name="Equation" r:id="rId3" imgW="698500" imgH="419100" progId="Equation.3">
                  <p:embed/>
                </p:oleObj>
              </mc:Choice>
              <mc:Fallback>
                <p:oleObj name="Equation" r:id="rId3" imgW="6985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040" y="4231482"/>
                        <a:ext cx="190658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oleObj>
              </mc:Fallback>
            </mc:AlternateContent>
          </a:graphicData>
        </a:graphic>
      </p:graphicFrame>
      <p:sp>
        <p:nvSpPr>
          <p:cNvPr id="5" name="TextBox 4"/>
          <p:cNvSpPr txBox="1"/>
          <p:nvPr/>
        </p:nvSpPr>
        <p:spPr>
          <a:xfrm>
            <a:off x="4036702" y="4231482"/>
            <a:ext cx="3802362" cy="1200329"/>
          </a:xfrm>
          <a:prstGeom prst="rect">
            <a:avLst/>
          </a:prstGeom>
          <a:noFill/>
        </p:spPr>
        <p:txBody>
          <a:bodyPr wrap="square" rtlCol="0">
            <a:spAutoFit/>
          </a:bodyPr>
          <a:lstStyle/>
          <a:p>
            <a:r>
              <a:rPr lang="en-US" i="1" dirty="0" smtClean="0"/>
              <a:t>P</a:t>
            </a:r>
            <a:r>
              <a:rPr lang="en-US" dirty="0" smtClean="0"/>
              <a:t> in Earth years</a:t>
            </a:r>
          </a:p>
          <a:p>
            <a:r>
              <a:rPr lang="en-US" i="1" dirty="0" smtClean="0"/>
              <a:t>a</a:t>
            </a:r>
            <a:r>
              <a:rPr lang="en-US" dirty="0" smtClean="0"/>
              <a:t> in AU</a:t>
            </a:r>
          </a:p>
          <a:p>
            <a:r>
              <a:rPr lang="en-US" i="1" dirty="0" err="1" smtClean="0"/>
              <a:t>M</a:t>
            </a:r>
            <a:r>
              <a:rPr lang="en-US" baseline="-25000" dirty="0" err="1" smtClean="0"/>
              <a:t>total</a:t>
            </a:r>
            <a:r>
              <a:rPr lang="en-US" dirty="0" smtClean="0"/>
              <a:t> is the </a:t>
            </a:r>
            <a:r>
              <a:rPr lang="en-US" b="1" dirty="0" smtClean="0"/>
              <a:t>combined mass </a:t>
            </a:r>
            <a:r>
              <a:rPr lang="en-US" dirty="0" smtClean="0"/>
              <a:t>of the two objects in units of the mass of the Sun</a:t>
            </a:r>
            <a:endParaRPr lang="en-US" dirty="0"/>
          </a:p>
        </p:txBody>
      </p:sp>
      <p:sp>
        <p:nvSpPr>
          <p:cNvPr id="6" name="TextBox 5"/>
          <p:cNvSpPr txBox="1"/>
          <p:nvPr/>
        </p:nvSpPr>
        <p:spPr>
          <a:xfrm>
            <a:off x="1256067" y="5714685"/>
            <a:ext cx="7149950" cy="923330"/>
          </a:xfrm>
          <a:prstGeom prst="rect">
            <a:avLst/>
          </a:prstGeom>
          <a:noFill/>
        </p:spPr>
        <p:txBody>
          <a:bodyPr wrap="square" rtlCol="0">
            <a:spAutoFit/>
          </a:bodyPr>
          <a:lstStyle/>
          <a:p>
            <a:r>
              <a:rPr lang="en-US" i="1" dirty="0" smtClean="0"/>
              <a:t>This correction doesn’t matter much for a planet which is much, much less massive than the star it orbits, but for two objects of similar masses, like a binary star system, it is very important!</a:t>
            </a:r>
            <a:endParaRPr lang="en-US" dirty="0"/>
          </a:p>
        </p:txBody>
      </p:sp>
    </p:spTree>
    <p:extLst>
      <p:ext uri="{BB962C8B-B14F-4D97-AF65-F5344CB8AC3E}">
        <p14:creationId xmlns:p14="http://schemas.microsoft.com/office/powerpoint/2010/main" val="14134858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266700"/>
            <a:ext cx="7772400" cy="1143000"/>
          </a:xfrm>
        </p:spPr>
        <p:txBody>
          <a:bodyPr>
            <a:normAutofit fontScale="90000"/>
          </a:bodyPr>
          <a:lstStyle/>
          <a:p>
            <a:r>
              <a:rPr lang="en-US" dirty="0" smtClean="0">
                <a:solidFill>
                  <a:schemeClr val="accent2"/>
                </a:solidFill>
              </a:rPr>
              <a:t>Predictions from Newton’s Theory of Gravity</a:t>
            </a:r>
            <a:endParaRPr lang="en-US" dirty="0"/>
          </a:p>
        </p:txBody>
      </p:sp>
      <p:sp>
        <p:nvSpPr>
          <p:cNvPr id="114691" name="Rectangle 3"/>
          <p:cNvSpPr>
            <a:spLocks noGrp="1" noChangeArrowheads="1"/>
          </p:cNvSpPr>
          <p:nvPr>
            <p:ph type="body" idx="1"/>
          </p:nvPr>
        </p:nvSpPr>
        <p:spPr>
          <a:xfrm>
            <a:off x="445170" y="1783948"/>
            <a:ext cx="8698829" cy="4108851"/>
          </a:xfrm>
        </p:spPr>
        <p:txBody>
          <a:bodyPr/>
          <a:lstStyle/>
          <a:p>
            <a:pPr marL="0" indent="0">
              <a:lnSpc>
                <a:spcPct val="80000"/>
              </a:lnSpc>
              <a:spcBef>
                <a:spcPct val="15000"/>
              </a:spcBef>
              <a:buClr>
                <a:srgbClr val="A50021"/>
              </a:buClr>
              <a:buNone/>
            </a:pPr>
            <a:r>
              <a:rPr lang="en-US" dirty="0">
                <a:solidFill>
                  <a:srgbClr val="A50021"/>
                </a:solidFill>
              </a:rPr>
              <a:t>Precise orbits of planets, moons, comets . . .</a:t>
            </a:r>
            <a:br>
              <a:rPr lang="en-US" dirty="0">
                <a:solidFill>
                  <a:srgbClr val="A50021"/>
                </a:solidFill>
              </a:rPr>
            </a:br>
            <a:endParaRPr lang="en-US" dirty="0">
              <a:solidFill>
                <a:srgbClr val="A50021"/>
              </a:solidFill>
            </a:endParaRPr>
          </a:p>
          <a:p>
            <a:pPr marL="0" indent="0">
              <a:lnSpc>
                <a:spcPct val="80000"/>
              </a:lnSpc>
              <a:spcBef>
                <a:spcPct val="15000"/>
              </a:spcBef>
              <a:buClr>
                <a:srgbClr val="A50021"/>
              </a:buClr>
              <a:buNone/>
            </a:pPr>
            <a:r>
              <a:rPr lang="en-US" dirty="0">
                <a:solidFill>
                  <a:srgbClr val="A50021"/>
                </a:solidFill>
              </a:rPr>
              <a:t>Reappearance of Halley’s comet</a:t>
            </a:r>
            <a:br>
              <a:rPr lang="en-US" dirty="0">
                <a:solidFill>
                  <a:srgbClr val="A50021"/>
                </a:solidFill>
              </a:rPr>
            </a:br>
            <a:r>
              <a:rPr lang="en-US" dirty="0">
                <a:solidFill>
                  <a:srgbClr val="A50021"/>
                </a:solidFill>
              </a:rPr>
              <a:t> </a:t>
            </a:r>
          </a:p>
          <a:p>
            <a:pPr marL="0" indent="0">
              <a:lnSpc>
                <a:spcPct val="80000"/>
              </a:lnSpc>
              <a:spcBef>
                <a:spcPct val="15000"/>
              </a:spcBef>
              <a:buClr>
                <a:srgbClr val="A50021"/>
              </a:buClr>
              <a:buNone/>
            </a:pPr>
            <a:r>
              <a:rPr lang="en-US" dirty="0">
                <a:solidFill>
                  <a:srgbClr val="A50021"/>
                </a:solidFill>
              </a:rPr>
              <a:t>Discovery of Neptune from discrepancy in orbit of Uranus.  Predicted by Adams and </a:t>
            </a:r>
            <a:r>
              <a:rPr lang="en-US" dirty="0" smtClean="0">
                <a:solidFill>
                  <a:srgbClr val="A50021"/>
                </a:solidFill>
              </a:rPr>
              <a:t>Le </a:t>
            </a:r>
            <a:r>
              <a:rPr lang="en-US" dirty="0" err="1" smtClean="0">
                <a:solidFill>
                  <a:srgbClr val="A50021"/>
                </a:solidFill>
              </a:rPr>
              <a:t>Verrier</a:t>
            </a:r>
            <a:endParaRPr lang="en-US" dirty="0">
              <a:solidFill>
                <a:srgbClr val="A50021"/>
              </a:solidFill>
            </a:endParaRPr>
          </a:p>
          <a:p>
            <a:pPr>
              <a:lnSpc>
                <a:spcPct val="80000"/>
              </a:lnSpc>
              <a:spcBef>
                <a:spcPct val="15000"/>
              </a:spcBef>
              <a:buClr>
                <a:srgbClr val="A50021"/>
              </a:buClr>
              <a:buFontTx/>
              <a:buChar char=""/>
            </a:pPr>
            <a:endParaRPr lang="en-US" dirty="0">
              <a:solidFill>
                <a:srgbClr val="A50021"/>
              </a:solidFill>
            </a:endParaRPr>
          </a:p>
          <a:p>
            <a:pPr>
              <a:lnSpc>
                <a:spcPct val="80000"/>
              </a:lnSpc>
              <a:spcBef>
                <a:spcPct val="15000"/>
              </a:spcBef>
              <a:buClr>
                <a:srgbClr val="A50021"/>
              </a:buClr>
              <a:buFontTx/>
              <a:buNone/>
            </a:pPr>
            <a:r>
              <a:rPr lang="en-US" dirty="0">
                <a:solidFill>
                  <a:srgbClr val="660066"/>
                </a:solidFill>
              </a:rPr>
              <a:t>    </a:t>
            </a:r>
            <a:endParaRPr lang="en-US" dirty="0">
              <a:solidFill>
                <a:srgbClr val="A50021"/>
              </a:solidFill>
            </a:endParaRPr>
          </a:p>
        </p:txBody>
      </p:sp>
    </p:spTree>
    <p:extLst>
      <p:ext uri="{BB962C8B-B14F-4D97-AF65-F5344CB8AC3E}">
        <p14:creationId xmlns:p14="http://schemas.microsoft.com/office/powerpoint/2010/main" val="2182438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6" descr="C:\194\arny_rolling_balls.jpg"/>
          <p:cNvPicPr>
            <a:picLocks noChangeAspect="1" noChangeArrowheads="1"/>
          </p:cNvPicPr>
          <p:nvPr/>
        </p:nvPicPr>
        <p:blipFill>
          <a:blip r:embed="rId2"/>
          <a:srcRect/>
          <a:stretch>
            <a:fillRect/>
          </a:stretch>
        </p:blipFill>
        <p:spPr bwMode="auto">
          <a:xfrm>
            <a:off x="609600" y="-306388"/>
            <a:ext cx="9144000" cy="6859588"/>
          </a:xfrm>
          <a:prstGeom prst="rect">
            <a:avLst/>
          </a:prstGeom>
          <a:noFill/>
          <a:ln w="9525">
            <a:noFill/>
            <a:miter lim="800000"/>
            <a:headEnd/>
            <a:tailEnd/>
          </a:ln>
        </p:spPr>
      </p:pic>
      <p:grpSp>
        <p:nvGrpSpPr>
          <p:cNvPr id="2" name="Group 1027"/>
          <p:cNvGrpSpPr>
            <a:grpSpLocks/>
          </p:cNvGrpSpPr>
          <p:nvPr/>
        </p:nvGrpSpPr>
        <p:grpSpPr bwMode="auto">
          <a:xfrm>
            <a:off x="4038600" y="685800"/>
            <a:ext cx="4953000" cy="2133600"/>
            <a:chOff x="2160" y="1488"/>
            <a:chExt cx="3120" cy="1344"/>
          </a:xfrm>
        </p:grpSpPr>
        <p:sp>
          <p:nvSpPr>
            <p:cNvPr id="3" name="Rectangle 1028"/>
            <p:cNvSpPr>
              <a:spLocks noChangeArrowheads="1"/>
            </p:cNvSpPr>
            <p:nvPr/>
          </p:nvSpPr>
          <p:spPr bwMode="auto">
            <a:xfrm>
              <a:off x="2160" y="2208"/>
              <a:ext cx="3120" cy="62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 name="Rectangle 1029"/>
            <p:cNvSpPr>
              <a:spLocks noChangeArrowheads="1"/>
            </p:cNvSpPr>
            <p:nvPr/>
          </p:nvSpPr>
          <p:spPr bwMode="auto">
            <a:xfrm>
              <a:off x="3696" y="1488"/>
              <a:ext cx="1584" cy="86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5" name="Text Box 1031"/>
          <p:cNvSpPr txBox="1">
            <a:spLocks noChangeArrowheads="1"/>
          </p:cNvSpPr>
          <p:nvPr/>
        </p:nvSpPr>
        <p:spPr bwMode="auto">
          <a:xfrm>
            <a:off x="6019800" y="2743200"/>
            <a:ext cx="2895600" cy="1190625"/>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r>
              <a:rPr lang="en-US" sz="3600"/>
              <a:t>Speed remains constant</a:t>
            </a:r>
          </a:p>
        </p:txBody>
      </p:sp>
      <p:sp>
        <p:nvSpPr>
          <p:cNvPr id="7" name="Rectangle 1030"/>
          <p:cNvSpPr>
            <a:spLocks noChangeArrowheads="1"/>
          </p:cNvSpPr>
          <p:nvPr/>
        </p:nvSpPr>
        <p:spPr bwMode="auto">
          <a:xfrm>
            <a:off x="1371600" y="-762000"/>
            <a:ext cx="4495800" cy="2743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8000175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04800" y="1243933"/>
            <a:ext cx="8690264" cy="4401205"/>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000000"/>
                </a:solidFill>
              </a:rPr>
              <a:t>Galileo set </a:t>
            </a:r>
            <a:r>
              <a:rPr lang="en-US" sz="2800" dirty="0">
                <a:solidFill>
                  <a:srgbClr val="000000"/>
                </a:solidFill>
              </a:rPr>
              <a:t>up a gently sloping plank, some 12 yards in length, and made polished steel balls roll down a narrow groove cut into it.  With this simple apparatus, he was able to verify his conjecture that the speed of fall increased uniformly with time – the law of uniform acceleration. It was one of the great </a:t>
            </a:r>
            <a:r>
              <a:rPr lang="en-US" sz="2800" dirty="0" smtClean="0">
                <a:solidFill>
                  <a:srgbClr val="000000"/>
                </a:solidFill>
              </a:rPr>
              <a:t>moments in </a:t>
            </a:r>
            <a:r>
              <a:rPr lang="en-US" sz="2800" dirty="0">
                <a:solidFill>
                  <a:srgbClr val="000000"/>
                </a:solidFill>
              </a:rPr>
              <a:t>the history of science. </a:t>
            </a:r>
          </a:p>
          <a:p>
            <a:r>
              <a:rPr lang="en-US" sz="2800" dirty="0">
                <a:solidFill>
                  <a:srgbClr val="000000"/>
                </a:solidFill>
              </a:rPr>
              <a:t> </a:t>
            </a:r>
          </a:p>
          <a:p>
            <a:r>
              <a:rPr lang="en-US" sz="2800" dirty="0" smtClean="0">
                <a:solidFill>
                  <a:srgbClr val="000000"/>
                </a:solidFill>
              </a:rPr>
              <a:t>It became </a:t>
            </a:r>
            <a:r>
              <a:rPr lang="en-US" sz="2800" dirty="0">
                <a:solidFill>
                  <a:srgbClr val="000000"/>
                </a:solidFill>
              </a:rPr>
              <a:t>clear that the effect of force was not</a:t>
            </a:r>
            <a:r>
              <a:rPr lang="en-US" sz="2800" i="1" dirty="0">
                <a:solidFill>
                  <a:srgbClr val="000000"/>
                </a:solidFill>
              </a:rPr>
              <a:t> </a:t>
            </a:r>
            <a:r>
              <a:rPr lang="en-US" sz="2800" dirty="0">
                <a:solidFill>
                  <a:srgbClr val="000000"/>
                </a:solidFill>
              </a:rPr>
              <a:t>to</a:t>
            </a:r>
            <a:r>
              <a:rPr lang="en-US" sz="2800" i="1" dirty="0">
                <a:solidFill>
                  <a:srgbClr val="000000"/>
                </a:solidFill>
              </a:rPr>
              <a:t> produce </a:t>
            </a:r>
            <a:r>
              <a:rPr lang="en-US" sz="2800" dirty="0">
                <a:solidFill>
                  <a:srgbClr val="000000"/>
                </a:solidFill>
              </a:rPr>
              <a:t>motion, but to </a:t>
            </a:r>
            <a:r>
              <a:rPr lang="en-US" sz="2800" i="1" dirty="0">
                <a:solidFill>
                  <a:srgbClr val="000000"/>
                </a:solidFill>
              </a:rPr>
              <a:t>change</a:t>
            </a:r>
            <a:r>
              <a:rPr lang="en-US" sz="2800" dirty="0">
                <a:solidFill>
                  <a:srgbClr val="000000"/>
                </a:solidFill>
              </a:rPr>
              <a:t> </a:t>
            </a:r>
            <a:r>
              <a:rPr lang="en-US" sz="2800" dirty="0" smtClean="0">
                <a:solidFill>
                  <a:srgbClr val="000000"/>
                </a:solidFill>
              </a:rPr>
              <a:t>motion: </a:t>
            </a:r>
            <a:r>
              <a:rPr lang="en-US" sz="2800" dirty="0">
                <a:solidFill>
                  <a:srgbClr val="000000"/>
                </a:solidFill>
              </a:rPr>
              <a:t>to produce </a:t>
            </a:r>
            <a:r>
              <a:rPr lang="en-US" sz="2800" i="1" dirty="0" smtClean="0">
                <a:solidFill>
                  <a:srgbClr val="000000"/>
                </a:solidFill>
              </a:rPr>
              <a:t>acceleration</a:t>
            </a:r>
            <a:r>
              <a:rPr lang="en-US" sz="2800" dirty="0">
                <a:solidFill>
                  <a:srgbClr val="000000"/>
                </a:solidFill>
              </a:rPr>
              <a:t>.</a:t>
            </a:r>
            <a:r>
              <a:rPr lang="en-US" sz="2800" dirty="0" smtClean="0">
                <a:solidFill>
                  <a:srgbClr val="000000"/>
                </a:solidFill>
              </a:rPr>
              <a:t> </a:t>
            </a:r>
            <a:r>
              <a:rPr lang="en-US" sz="2800" b="1" dirty="0">
                <a:solidFill>
                  <a:srgbClr val="000000"/>
                </a:solidFill>
              </a:rPr>
              <a:t>A</a:t>
            </a:r>
            <a:r>
              <a:rPr lang="en-US" sz="2800" b="1" dirty="0" smtClean="0">
                <a:solidFill>
                  <a:srgbClr val="000000"/>
                </a:solidFill>
              </a:rPr>
              <a:t> </a:t>
            </a:r>
            <a:r>
              <a:rPr lang="en-US" sz="2800" b="1" dirty="0">
                <a:solidFill>
                  <a:srgbClr val="000000"/>
                </a:solidFill>
              </a:rPr>
              <a:t>body on which no force acts moves at uniform speed</a:t>
            </a:r>
            <a:r>
              <a:rPr lang="en-US" sz="2800" b="1" dirty="0" smtClean="0">
                <a:solidFill>
                  <a:srgbClr val="000000"/>
                </a:solidFill>
              </a:rPr>
              <a:t>. </a:t>
            </a:r>
            <a:endParaRPr lang="en-US" sz="2800" b="1" dirty="0">
              <a:solidFill>
                <a:srgbClr val="000000"/>
              </a:solidFill>
            </a:endParaRPr>
          </a:p>
        </p:txBody>
      </p:sp>
      <p:sp>
        <p:nvSpPr>
          <p:cNvPr id="4" name="Rectangle 7"/>
          <p:cNvSpPr>
            <a:spLocks noGrp="1" noChangeArrowheads="1"/>
          </p:cNvSpPr>
          <p:nvPr>
            <p:ph type="title" idx="4294967295"/>
          </p:nvPr>
        </p:nvSpPr>
        <p:spPr>
          <a:xfrm>
            <a:off x="685800" y="152400"/>
            <a:ext cx="7772400" cy="838200"/>
          </a:xfrm>
        </p:spPr>
        <p:txBody>
          <a:bodyPr>
            <a:noAutofit/>
          </a:bodyPr>
          <a:lstStyle/>
          <a:p>
            <a:r>
              <a:rPr lang="en-US" sz="3600" b="1" dirty="0">
                <a:solidFill>
                  <a:srgbClr val="A50021"/>
                </a:solidFill>
              </a:rPr>
              <a:t>Galileo’s </a:t>
            </a:r>
            <a:r>
              <a:rPr lang="en-US" sz="3600" b="1" dirty="0" smtClean="0">
                <a:solidFill>
                  <a:srgbClr val="A50021"/>
                </a:solidFill>
              </a:rPr>
              <a:t>experiments</a:t>
            </a:r>
            <a:endParaRPr lang="en-US" sz="3600" b="1" dirty="0">
              <a:solidFill>
                <a:srgbClr val="A50021"/>
              </a:solidFill>
            </a:endParaRPr>
          </a:p>
        </p:txBody>
      </p:sp>
    </p:spTree>
    <p:extLst>
      <p:ext uri="{BB962C8B-B14F-4D97-AF65-F5344CB8AC3E}">
        <p14:creationId xmlns:p14="http://schemas.microsoft.com/office/powerpoint/2010/main" val="19943392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348560" y="491830"/>
            <a:ext cx="8500533" cy="249514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solidFill>
                  <a:srgbClr val="000000"/>
                </a:solidFill>
              </a:rPr>
              <a:t>By rolling balls and timing their descent Galileo concluded that </a:t>
            </a:r>
            <a:r>
              <a:rPr lang="en-US" sz="3200" i="1" dirty="0">
                <a:solidFill>
                  <a:srgbClr val="FF0000"/>
                </a:solidFill>
              </a:rPr>
              <a:t>when no force acts on an </a:t>
            </a:r>
            <a:r>
              <a:rPr lang="en-US" sz="3200" i="1" dirty="0" smtClean="0">
                <a:solidFill>
                  <a:srgbClr val="FF0000"/>
                </a:solidFill>
              </a:rPr>
              <a:t>object </a:t>
            </a:r>
            <a:r>
              <a:rPr lang="en-US" sz="3200" i="1" dirty="0">
                <a:solidFill>
                  <a:srgbClr val="FF0000"/>
                </a:solidFill>
              </a:rPr>
              <a:t>the object moves forever at constant </a:t>
            </a:r>
            <a:r>
              <a:rPr lang="en-US" sz="3200" i="1" dirty="0" smtClean="0">
                <a:solidFill>
                  <a:srgbClr val="FF0000"/>
                </a:solidFill>
              </a:rPr>
              <a:t>speed in </a:t>
            </a:r>
            <a:r>
              <a:rPr lang="en-US" sz="3200" i="1" dirty="0">
                <a:solidFill>
                  <a:srgbClr val="FF0000"/>
                </a:solidFill>
              </a:rPr>
              <a:t>a straight line. </a:t>
            </a:r>
          </a:p>
        </p:txBody>
      </p:sp>
      <p:sp>
        <p:nvSpPr>
          <p:cNvPr id="4" name="Text Box 1028"/>
          <p:cNvSpPr txBox="1">
            <a:spLocks noChangeArrowheads="1"/>
          </p:cNvSpPr>
          <p:nvPr/>
        </p:nvSpPr>
        <p:spPr bwMode="auto">
          <a:xfrm>
            <a:off x="348560" y="2778413"/>
            <a:ext cx="8500533" cy="398478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solidFill>
                  <a:srgbClr val="000000"/>
                </a:solidFill>
              </a:rPr>
              <a:t>This is the final meaning of the Copernican </a:t>
            </a:r>
            <a:r>
              <a:rPr lang="en-US" sz="3200" dirty="0" smtClean="0">
                <a:solidFill>
                  <a:srgbClr val="000000"/>
                </a:solidFill>
              </a:rPr>
              <a:t>revolution: we no </a:t>
            </a:r>
            <a:r>
              <a:rPr lang="en-US" sz="3200" dirty="0">
                <a:solidFill>
                  <a:srgbClr val="000000"/>
                </a:solidFill>
              </a:rPr>
              <a:t>longer know what absolute space </a:t>
            </a:r>
            <a:r>
              <a:rPr lang="en-US" sz="3200" dirty="0" smtClean="0">
                <a:solidFill>
                  <a:srgbClr val="000000"/>
                </a:solidFill>
              </a:rPr>
              <a:t>means.</a:t>
            </a:r>
          </a:p>
          <a:p>
            <a:pPr>
              <a:spcBef>
                <a:spcPct val="50000"/>
              </a:spcBef>
            </a:pPr>
            <a:r>
              <a:rPr lang="en-US" sz="3200" dirty="0">
                <a:solidFill>
                  <a:srgbClr val="000000"/>
                </a:solidFill>
              </a:rPr>
              <a:t/>
            </a:r>
            <a:br>
              <a:rPr lang="en-US" sz="3200" dirty="0">
                <a:solidFill>
                  <a:srgbClr val="000000"/>
                </a:solidFill>
              </a:rPr>
            </a:br>
            <a:r>
              <a:rPr lang="en-US" sz="3200" dirty="0">
                <a:solidFill>
                  <a:srgbClr val="000000"/>
                </a:solidFill>
              </a:rPr>
              <a:t>There is no measurement you can make to find out whether you are moving or at rest.  </a:t>
            </a:r>
          </a:p>
        </p:txBody>
      </p:sp>
    </p:spTree>
    <p:extLst>
      <p:ext uri="{BB962C8B-B14F-4D97-AF65-F5344CB8AC3E}">
        <p14:creationId xmlns:p14="http://schemas.microsoft.com/office/powerpoint/2010/main" val="3858559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94\galileo_inquisition_louvre.gi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ext Box 1027"/>
          <p:cNvSpPr txBox="1">
            <a:spLocks noChangeArrowheads="1"/>
          </p:cNvSpPr>
          <p:nvPr/>
        </p:nvSpPr>
        <p:spPr bwMode="auto">
          <a:xfrm>
            <a:off x="261864" y="8467"/>
            <a:ext cx="8882135" cy="30464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solidFill>
                  <a:srgbClr val="FFFF00"/>
                </a:solidFill>
              </a:rPr>
              <a:t>Galileo, initially supported by the Church, was ultimately brought for heresy in front of the Holy Office of the Inquisition in 1633.  Giordano Bruno </a:t>
            </a:r>
            <a:br>
              <a:rPr lang="en-US" sz="3200" dirty="0">
                <a:solidFill>
                  <a:srgbClr val="FFFF00"/>
                </a:solidFill>
              </a:rPr>
            </a:br>
            <a:r>
              <a:rPr lang="en-US" sz="3200" dirty="0">
                <a:solidFill>
                  <a:srgbClr val="FFFF00"/>
                </a:solidFill>
              </a:rPr>
              <a:t>had been burned at the stake in Rome in 1600 for supporting the Copernican system, and Galileo recanted. </a:t>
            </a:r>
          </a:p>
        </p:txBody>
      </p:sp>
    </p:spTree>
    <p:extLst>
      <p:ext uri="{BB962C8B-B14F-4D97-AF65-F5344CB8AC3E}">
        <p14:creationId xmlns:p14="http://schemas.microsoft.com/office/powerpoint/2010/main" val="185856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11783</TotalTime>
  <Words>2582</Words>
  <Application>Microsoft Macintosh PowerPoint</Application>
  <PresentationFormat>On-screen Show (4:3)</PresentationFormat>
  <Paragraphs>240</Paragraphs>
  <Slides>58</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Office Theme</vt:lpstr>
      <vt:lpstr>Equation</vt:lpstr>
      <vt:lpstr>Clip</vt:lpstr>
      <vt:lpstr>Announcements</vt:lpstr>
      <vt:lpstr>PowerPoint Presentation</vt:lpstr>
      <vt:lpstr>Galileo’s experiments</vt:lpstr>
      <vt:lpstr>Galileo’s experiments</vt:lpstr>
      <vt:lpstr>PowerPoint Presentation</vt:lpstr>
      <vt:lpstr>PowerPoint Presentation</vt:lpstr>
      <vt:lpstr>Galileo’s experiments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an object do when there is no force on it?</vt:lpstr>
      <vt:lpstr>Newton’s First Law of Motion</vt:lpstr>
      <vt:lpstr>PowerPoint Presentation</vt:lpstr>
      <vt:lpstr>Newton’s Second Law of Motion</vt:lpstr>
      <vt:lpstr>PowerPoint Presentation</vt:lpstr>
      <vt:lpstr>PowerPoint Presentation</vt:lpstr>
      <vt:lpstr>Newton’s Third Law of Motion</vt:lpstr>
      <vt:lpstr>A small asteroid collides with a planet. Which of the following is true?</vt:lpstr>
      <vt:lpstr>A small asteroid collides with a planet. Which of the following is true?</vt:lpstr>
      <vt:lpstr>A small asteroid collides with a planet. Which of the following is true?</vt:lpstr>
      <vt:lpstr>A small asteroid collides with a planet. Which of the following is true?</vt:lpstr>
      <vt:lpstr>PowerPoint Presentation</vt:lpstr>
      <vt:lpstr>PowerPoint Presentation</vt:lpstr>
      <vt:lpstr>PowerPoint Presentation</vt:lpstr>
      <vt:lpstr>PowerPoint Presentation</vt:lpstr>
      <vt:lpstr>PowerPoint Presentation</vt:lpstr>
      <vt:lpstr>PowerPoint Presentation</vt:lpstr>
      <vt:lpstr>Gravity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why are astronauts on the Space Station weightless?? </vt:lpstr>
      <vt:lpstr>PowerPoint Presentation</vt:lpstr>
      <vt:lpstr>PowerPoint Presentation</vt:lpstr>
      <vt:lpstr>PowerPoint Presentation</vt:lpstr>
      <vt:lpstr>PowerPoint Presentation</vt:lpstr>
      <vt:lpstr>Newton’s Theory of Gravity provided an explanation for Kepler’s Laws</vt:lpstr>
      <vt:lpstr>Newton’s Theory of Gravity provided an explanation for Kepler’s Laws</vt:lpstr>
      <vt:lpstr>Predictions from Newton’s Theory of Gravity</vt:lpstr>
    </vt:vector>
  </TitlesOfParts>
  <Company>University of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Xavier Siemens</dc:creator>
  <cp:lastModifiedBy>Dawn Erb</cp:lastModifiedBy>
  <cp:revision>330</cp:revision>
  <cp:lastPrinted>2010-09-08T22:50:51Z</cp:lastPrinted>
  <dcterms:created xsi:type="dcterms:W3CDTF">2013-02-06T20:33:03Z</dcterms:created>
  <dcterms:modified xsi:type="dcterms:W3CDTF">2014-02-05T16:42:55Z</dcterms:modified>
</cp:coreProperties>
</file>