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36" r:id="rId2"/>
    <p:sldId id="344" r:id="rId3"/>
    <p:sldId id="345" r:id="rId4"/>
    <p:sldId id="346" r:id="rId5"/>
    <p:sldId id="347" r:id="rId6"/>
    <p:sldId id="348" r:id="rId7"/>
    <p:sldId id="349" r:id="rId8"/>
    <p:sldId id="357" r:id="rId9"/>
    <p:sldId id="350" r:id="rId10"/>
    <p:sldId id="351" r:id="rId11"/>
    <p:sldId id="352" r:id="rId12"/>
    <p:sldId id="353" r:id="rId13"/>
    <p:sldId id="354" r:id="rId14"/>
    <p:sldId id="355" r:id="rId15"/>
    <p:sldId id="356" r:id="rId16"/>
    <p:sldId id="256" r:id="rId17"/>
    <p:sldId id="328" r:id="rId18"/>
    <p:sldId id="337" r:id="rId19"/>
    <p:sldId id="329" r:id="rId20"/>
    <p:sldId id="293" r:id="rId21"/>
    <p:sldId id="294" r:id="rId22"/>
    <p:sldId id="331" r:id="rId23"/>
    <p:sldId id="295" r:id="rId24"/>
    <p:sldId id="330" r:id="rId25"/>
    <p:sldId id="297" r:id="rId26"/>
    <p:sldId id="358" r:id="rId27"/>
    <p:sldId id="299" r:id="rId28"/>
    <p:sldId id="323" r:id="rId29"/>
    <p:sldId id="320" r:id="rId30"/>
    <p:sldId id="325" r:id="rId31"/>
    <p:sldId id="324" r:id="rId32"/>
    <p:sldId id="321" r:id="rId33"/>
    <p:sldId id="322" r:id="rId34"/>
    <p:sldId id="300" r:id="rId35"/>
    <p:sldId id="359" r:id="rId36"/>
    <p:sldId id="301" r:id="rId37"/>
    <p:sldId id="302" r:id="rId38"/>
    <p:sldId id="303" r:id="rId39"/>
    <p:sldId id="304" r:id="rId40"/>
    <p:sldId id="327" r:id="rId41"/>
    <p:sldId id="305" r:id="rId42"/>
    <p:sldId id="307" r:id="rId43"/>
    <p:sldId id="311" r:id="rId44"/>
    <p:sldId id="308" r:id="rId45"/>
    <p:sldId id="309" r:id="rId46"/>
    <p:sldId id="319" r:id="rId47"/>
    <p:sldId id="310"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29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snapToGrid="0" snapToObjects="1">
      <p:cViewPr varScale="1">
        <p:scale>
          <a:sx n="82" d="100"/>
          <a:sy n="82" d="100"/>
        </p:scale>
        <p:origin x="-100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5B4E0-FE89-824D-A449-86BC0F3AE4AA}" type="datetimeFigureOut">
              <a:rPr lang="en-US" smtClean="0"/>
              <a:pPr/>
              <a:t>1/27/14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B700D-98F2-2049-83CC-37E3D167E3B5}" type="slidenum">
              <a:rPr lang="en-US" smtClean="0"/>
              <a:pPr/>
              <a:t>‹#›</a:t>
            </a:fld>
            <a:endParaRPr lang="en-US"/>
          </a:p>
        </p:txBody>
      </p:sp>
    </p:spTree>
    <p:extLst>
      <p:ext uri="{BB962C8B-B14F-4D97-AF65-F5344CB8AC3E}">
        <p14:creationId xmlns:p14="http://schemas.microsoft.com/office/powerpoint/2010/main" val="39951010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perhaps natural to think that everything rotates around the Earth, since it appears that way and we don’t feel like we’re moving</a:t>
            </a:r>
            <a:endParaRPr lang="en-US" dirty="0"/>
          </a:p>
        </p:txBody>
      </p:sp>
      <p:sp>
        <p:nvSpPr>
          <p:cNvPr id="4" name="Slide Number Placeholder 3"/>
          <p:cNvSpPr>
            <a:spLocks noGrp="1"/>
          </p:cNvSpPr>
          <p:nvPr>
            <p:ph type="sldNum" sz="quarter" idx="10"/>
          </p:nvPr>
        </p:nvSpPr>
        <p:spPr/>
        <p:txBody>
          <a:bodyPr/>
          <a:lstStyle/>
          <a:p>
            <a:fld id="{46EB700D-98F2-2049-83CC-37E3D167E3B5}" type="slidenum">
              <a:rPr lang="en-US" smtClean="0"/>
              <a:pPr/>
              <a:t>20</a:t>
            </a:fld>
            <a:endParaRPr lang="en-US"/>
          </a:p>
        </p:txBody>
      </p:sp>
    </p:spTree>
    <p:extLst>
      <p:ext uri="{BB962C8B-B14F-4D97-AF65-F5344CB8AC3E}">
        <p14:creationId xmlns:p14="http://schemas.microsoft.com/office/powerpoint/2010/main" val="112248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our theory need</a:t>
            </a:r>
            <a:r>
              <a:rPr lang="en-US" baseline="0" dirty="0" smtClean="0"/>
              <a:t> to be able to explain?</a:t>
            </a:r>
            <a:endParaRPr lang="en-US" dirty="0"/>
          </a:p>
        </p:txBody>
      </p:sp>
      <p:sp>
        <p:nvSpPr>
          <p:cNvPr id="4" name="Slide Number Placeholder 3"/>
          <p:cNvSpPr>
            <a:spLocks noGrp="1"/>
          </p:cNvSpPr>
          <p:nvPr>
            <p:ph type="sldNum" sz="quarter" idx="10"/>
          </p:nvPr>
        </p:nvSpPr>
        <p:spPr/>
        <p:txBody>
          <a:bodyPr/>
          <a:lstStyle/>
          <a:p>
            <a:fld id="{46EB700D-98F2-2049-83CC-37E3D167E3B5}" type="slidenum">
              <a:rPr lang="en-US" smtClean="0"/>
              <a:pPr/>
              <a:t>22</a:t>
            </a:fld>
            <a:endParaRPr lang="en-US"/>
          </a:p>
        </p:txBody>
      </p:sp>
    </p:spTree>
    <p:extLst>
      <p:ext uri="{BB962C8B-B14F-4D97-AF65-F5344CB8AC3E}">
        <p14:creationId xmlns:p14="http://schemas.microsoft.com/office/powerpoint/2010/main" val="232632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B700D-98F2-2049-83CC-37E3D167E3B5}" type="slidenum">
              <a:rPr lang="en-US" smtClean="0"/>
              <a:pPr/>
              <a:t>47</a:t>
            </a:fld>
            <a:endParaRPr lang="en-US"/>
          </a:p>
        </p:txBody>
      </p:sp>
    </p:spTree>
    <p:extLst>
      <p:ext uri="{BB962C8B-B14F-4D97-AF65-F5344CB8AC3E}">
        <p14:creationId xmlns:p14="http://schemas.microsoft.com/office/powerpoint/2010/main" val="360062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4D8A3-03EB-4343-84D2-0FABA3DD196F}" type="datetimeFigureOut">
              <a:rPr lang="en-US" smtClean="0"/>
              <a:pPr/>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4D8A3-03EB-4343-84D2-0FABA3DD196F}" type="datetimeFigureOut">
              <a:rPr lang="en-US" smtClean="0"/>
              <a:pPr/>
              <a:t>1/27/14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4D8A3-03EB-4343-84D2-0FABA3DD196F}" type="datetimeFigureOut">
              <a:rPr lang="en-US" smtClean="0"/>
              <a:pPr/>
              <a:t>1/27/14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4D8A3-03EB-4343-84D2-0FABA3DD196F}" type="datetimeFigureOut">
              <a:rPr lang="en-US" smtClean="0"/>
              <a:pPr/>
              <a:t>1/27/14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4D8A3-03EB-4343-84D2-0FABA3DD196F}" type="datetimeFigureOut">
              <a:rPr lang="en-US" smtClean="0"/>
              <a:pPr/>
              <a:t>1/27/14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1/27/14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1/27/14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4D8A3-03EB-4343-84D2-0FABA3DD196F}" type="datetimeFigureOut">
              <a:rPr lang="en-US" smtClean="0"/>
              <a:pPr/>
              <a:t>1/27/14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48DF-6262-7C44-A822-391909C1BD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hyperlink" Target="http://commons.wikimedia.org/w/index.php?title=Peter_Apian&amp;action=edit&amp;redlink=1" TargetMode="External"/><Relationship Id="rId4" Type="http://schemas.openxmlformats.org/officeDocument/2006/relationships/hyperlink" Target="http://commons.wikimedia.org/wiki/Cosmographia" TargetMode="External"/><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1.mov"/><Relationship Id="rId2" Type="http://schemas.openxmlformats.org/officeDocument/2006/relationships/video" Target="../media/media1.mov"/></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1" Type="http://schemas.microsoft.com/office/2007/relationships/media" Target="../media/media2.mov"/><Relationship Id="rId2" Type="http://schemas.openxmlformats.org/officeDocument/2006/relationships/video" Target="../media/media2.mo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oleObject" Target="Untitled:ASTRONOMY%20103:classnotes:greekastro.doc!OLE_LINK3" TargetMode="External"/><Relationship Id="rId4"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1" Type="http://schemas.microsoft.com/office/2007/relationships/media" Target="../media/media3.mp4"/><Relationship Id="rId2" Type="http://schemas.openxmlformats.org/officeDocument/2006/relationships/video" Target="../media/media3.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 Id="rId3" Type="http://schemas.openxmlformats.org/officeDocument/2006/relationships/image" Target="../media/image33.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hyperlink" Target="javascript:voi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Announcements</a:t>
            </a:r>
            <a:endParaRPr lang="en-US" b="1" dirty="0"/>
          </a:p>
        </p:txBody>
      </p:sp>
      <p:sp>
        <p:nvSpPr>
          <p:cNvPr id="3" name="Content Placeholder 2"/>
          <p:cNvSpPr>
            <a:spLocks noGrp="1"/>
          </p:cNvSpPr>
          <p:nvPr>
            <p:ph idx="1"/>
          </p:nvPr>
        </p:nvSpPr>
        <p:spPr/>
        <p:txBody>
          <a:bodyPr>
            <a:normAutofit/>
          </a:bodyPr>
          <a:lstStyle/>
          <a:p>
            <a:r>
              <a:rPr lang="en-US" dirty="0" smtClean="0"/>
              <a:t>If your last name starts with L-Z, you should be in the planetarium </a:t>
            </a:r>
            <a:r>
              <a:rPr lang="en-US" b="1" dirty="0" smtClean="0"/>
              <a:t>now</a:t>
            </a:r>
            <a:r>
              <a:rPr lang="en-US" dirty="0" smtClean="0"/>
              <a:t>!</a:t>
            </a:r>
          </a:p>
          <a:p>
            <a:r>
              <a:rPr lang="en-US" dirty="0" smtClean="0"/>
              <a:t>Please turn in your planetarium summary</a:t>
            </a:r>
          </a:p>
          <a:p>
            <a:r>
              <a:rPr lang="en-US" dirty="0" smtClean="0"/>
              <a:t>Begin reading Chapter 1</a:t>
            </a:r>
            <a:endParaRPr lang="en-US" dirty="0" smtClean="0"/>
          </a:p>
          <a:p>
            <a:r>
              <a:rPr lang="en-US" b="1" dirty="0" smtClean="0"/>
              <a:t>Quiz </a:t>
            </a:r>
            <a:r>
              <a:rPr lang="en-US" b="1" dirty="0" smtClean="0"/>
              <a:t>2 due </a:t>
            </a:r>
            <a:r>
              <a:rPr lang="en-US" b="1" dirty="0" smtClean="0"/>
              <a:t>Monday</a:t>
            </a:r>
            <a:r>
              <a:rPr lang="en-US" dirty="0" smtClean="0"/>
              <a:t>: motions of the Earth, phases of the Moon and eclipses</a:t>
            </a:r>
          </a:p>
          <a:p>
            <a:pPr lvl="1"/>
            <a:r>
              <a:rPr lang="en-US" sz="3200" b="1" dirty="0"/>
              <a:t>P</a:t>
            </a:r>
            <a:r>
              <a:rPr lang="en-US" sz="3200" b="1" dirty="0" smtClean="0"/>
              <a:t>roblem </a:t>
            </a:r>
            <a:r>
              <a:rPr lang="en-US" sz="3200" b="1" dirty="0" smtClean="0"/>
              <a:t>sets 2A and 2B </a:t>
            </a:r>
            <a:r>
              <a:rPr lang="en-US" sz="3200" dirty="0" smtClean="0"/>
              <a:t>for practice</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 of a theory</a:t>
            </a:r>
            <a:endParaRPr lang="en-US" dirty="0"/>
          </a:p>
        </p:txBody>
      </p:sp>
      <p:pic>
        <p:nvPicPr>
          <p:cNvPr id="4" name="Picture 3"/>
          <p:cNvPicPr>
            <a:picLocks noChangeAspect="1"/>
          </p:cNvPicPr>
          <p:nvPr/>
        </p:nvPicPr>
        <p:blipFill>
          <a:blip r:embed="rId2"/>
          <a:stretch>
            <a:fillRect/>
          </a:stretch>
        </p:blipFill>
        <p:spPr>
          <a:xfrm>
            <a:off x="1674951" y="1417638"/>
            <a:ext cx="5435600" cy="2895600"/>
          </a:xfrm>
          <a:prstGeom prst="rect">
            <a:avLst/>
          </a:prstGeom>
        </p:spPr>
      </p:pic>
      <p:sp>
        <p:nvSpPr>
          <p:cNvPr id="5" name="Content Placeholder 2"/>
          <p:cNvSpPr>
            <a:spLocks noGrp="1"/>
          </p:cNvSpPr>
          <p:nvPr>
            <p:ph idx="1"/>
          </p:nvPr>
        </p:nvSpPr>
        <p:spPr>
          <a:xfrm>
            <a:off x="457200" y="4470529"/>
            <a:ext cx="8229600" cy="1928135"/>
          </a:xfrm>
        </p:spPr>
        <p:txBody>
          <a:bodyPr>
            <a:normAutofit/>
          </a:bodyPr>
          <a:lstStyle/>
          <a:p>
            <a:r>
              <a:rPr lang="en-US" dirty="0" smtClean="0"/>
              <a:t>Gravity</a:t>
            </a:r>
          </a:p>
          <a:p>
            <a:pPr lvl="1"/>
            <a:r>
              <a:rPr lang="en-US" dirty="0" smtClean="0"/>
              <a:t>Explain why a ball falls</a:t>
            </a:r>
          </a:p>
          <a:p>
            <a:pPr lvl="1"/>
            <a:r>
              <a:rPr lang="en-US" dirty="0" smtClean="0"/>
              <a:t>Predict complex trajectories of spacecraft</a:t>
            </a:r>
            <a:endParaRPr lang="en-US" dirty="0"/>
          </a:p>
        </p:txBody>
      </p:sp>
    </p:spTree>
    <p:extLst>
      <p:ext uri="{BB962C8B-B14F-4D97-AF65-F5344CB8AC3E}">
        <p14:creationId xmlns:p14="http://schemas.microsoft.com/office/powerpoint/2010/main" val="8502155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 of a theory</a:t>
            </a:r>
            <a:endParaRPr lang="en-US" dirty="0"/>
          </a:p>
        </p:txBody>
      </p:sp>
      <p:pic>
        <p:nvPicPr>
          <p:cNvPr id="5" name="Picture 4"/>
          <p:cNvPicPr>
            <a:picLocks noChangeAspect="1"/>
          </p:cNvPicPr>
          <p:nvPr/>
        </p:nvPicPr>
        <p:blipFill>
          <a:blip r:embed="rId2"/>
          <a:stretch>
            <a:fillRect/>
          </a:stretch>
        </p:blipFill>
        <p:spPr>
          <a:xfrm>
            <a:off x="5236327" y="2113440"/>
            <a:ext cx="3648358" cy="3111835"/>
          </a:xfrm>
          <a:prstGeom prst="rect">
            <a:avLst/>
          </a:prstGeom>
        </p:spPr>
      </p:pic>
      <p:sp>
        <p:nvSpPr>
          <p:cNvPr id="4" name="Content Placeholder 2"/>
          <p:cNvSpPr>
            <a:spLocks noGrp="1"/>
          </p:cNvSpPr>
          <p:nvPr>
            <p:ph idx="1"/>
          </p:nvPr>
        </p:nvSpPr>
        <p:spPr>
          <a:xfrm>
            <a:off x="318028" y="1348058"/>
            <a:ext cx="4587766" cy="5162041"/>
          </a:xfrm>
        </p:spPr>
        <p:txBody>
          <a:bodyPr>
            <a:noAutofit/>
          </a:bodyPr>
          <a:lstStyle/>
          <a:p>
            <a:r>
              <a:rPr lang="en-US" sz="2400" dirty="0" smtClean="0"/>
              <a:t>GPS: how does it work?</a:t>
            </a:r>
          </a:p>
          <a:p>
            <a:pPr lvl="1"/>
            <a:r>
              <a:rPr lang="en-US" sz="2400" dirty="0" smtClean="0"/>
              <a:t>Each satellite continually transmits message: time message was sent, position of satellite when message sent</a:t>
            </a:r>
          </a:p>
          <a:p>
            <a:pPr lvl="1"/>
            <a:r>
              <a:rPr lang="en-US" sz="2400" dirty="0" smtClean="0"/>
              <a:t>Receiver records time messages received, uses speed of light to calculate distance to satellite</a:t>
            </a:r>
          </a:p>
          <a:p>
            <a:pPr lvl="1"/>
            <a:r>
              <a:rPr lang="en-US" sz="2400" dirty="0" smtClean="0"/>
              <a:t>Messages from four or more satellites then used to determine position</a:t>
            </a:r>
          </a:p>
        </p:txBody>
      </p:sp>
    </p:spTree>
    <p:extLst>
      <p:ext uri="{BB962C8B-B14F-4D97-AF65-F5344CB8AC3E}">
        <p14:creationId xmlns:p14="http://schemas.microsoft.com/office/powerpoint/2010/main" val="13647642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 of a theory</a:t>
            </a:r>
            <a:endParaRPr lang="en-US" dirty="0"/>
          </a:p>
        </p:txBody>
      </p:sp>
      <p:pic>
        <p:nvPicPr>
          <p:cNvPr id="3" name="Picture 2" descr="einstein-b8e5c89b783b06b20023d3e0d8c8b71c3c5f31ec-s6-c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961" y="1417638"/>
            <a:ext cx="3822322" cy="2866742"/>
          </a:xfrm>
          <a:prstGeom prst="rect">
            <a:avLst/>
          </a:prstGeom>
        </p:spPr>
      </p:pic>
      <p:sp>
        <p:nvSpPr>
          <p:cNvPr id="5" name="Content Placeholder 2"/>
          <p:cNvSpPr>
            <a:spLocks noGrp="1"/>
          </p:cNvSpPr>
          <p:nvPr>
            <p:ph idx="1"/>
          </p:nvPr>
        </p:nvSpPr>
        <p:spPr>
          <a:xfrm>
            <a:off x="457200" y="4470529"/>
            <a:ext cx="8229600" cy="1928135"/>
          </a:xfrm>
        </p:spPr>
        <p:txBody>
          <a:bodyPr>
            <a:normAutofit fontScale="92500" lnSpcReduction="20000"/>
          </a:bodyPr>
          <a:lstStyle/>
          <a:p>
            <a:r>
              <a:rPr lang="en-US" dirty="0" smtClean="0"/>
              <a:t>Albert Einstein</a:t>
            </a:r>
          </a:p>
          <a:p>
            <a:pPr lvl="1"/>
            <a:r>
              <a:rPr lang="en-US" b="1" dirty="0" smtClean="0"/>
              <a:t>Special relativity</a:t>
            </a:r>
            <a:r>
              <a:rPr lang="en-US" dirty="0" smtClean="0"/>
              <a:t>: clocks run slower at high speeds (1905)</a:t>
            </a:r>
          </a:p>
          <a:p>
            <a:pPr lvl="1"/>
            <a:r>
              <a:rPr lang="en-US" b="1" dirty="0" smtClean="0"/>
              <a:t>General relativity</a:t>
            </a:r>
            <a:r>
              <a:rPr lang="en-US" dirty="0" smtClean="0"/>
              <a:t>: clocks run slower in a strong gravitational field (1907-1915)</a:t>
            </a:r>
            <a:endParaRPr lang="en-US" dirty="0"/>
          </a:p>
        </p:txBody>
      </p:sp>
    </p:spTree>
    <p:extLst>
      <p:ext uri="{BB962C8B-B14F-4D97-AF65-F5344CB8AC3E}">
        <p14:creationId xmlns:p14="http://schemas.microsoft.com/office/powerpoint/2010/main" val="6599448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 of a theory</a:t>
            </a:r>
            <a:endParaRPr lang="en-US" dirty="0"/>
          </a:p>
        </p:txBody>
      </p:sp>
      <p:pic>
        <p:nvPicPr>
          <p:cNvPr id="5" name="Picture 4"/>
          <p:cNvPicPr>
            <a:picLocks noChangeAspect="1"/>
          </p:cNvPicPr>
          <p:nvPr/>
        </p:nvPicPr>
        <p:blipFill>
          <a:blip r:embed="rId2"/>
          <a:stretch>
            <a:fillRect/>
          </a:stretch>
        </p:blipFill>
        <p:spPr>
          <a:xfrm>
            <a:off x="5236327" y="2113440"/>
            <a:ext cx="3648358" cy="3111835"/>
          </a:xfrm>
          <a:prstGeom prst="rect">
            <a:avLst/>
          </a:prstGeom>
        </p:spPr>
      </p:pic>
      <p:sp>
        <p:nvSpPr>
          <p:cNvPr id="4" name="Content Placeholder 2"/>
          <p:cNvSpPr>
            <a:spLocks noGrp="1"/>
          </p:cNvSpPr>
          <p:nvPr>
            <p:ph idx="1"/>
          </p:nvPr>
        </p:nvSpPr>
        <p:spPr>
          <a:xfrm>
            <a:off x="318028" y="1348058"/>
            <a:ext cx="4587766" cy="5162041"/>
          </a:xfrm>
        </p:spPr>
        <p:txBody>
          <a:bodyPr>
            <a:noAutofit/>
          </a:bodyPr>
          <a:lstStyle/>
          <a:p>
            <a:r>
              <a:rPr lang="en-US" sz="2400" dirty="0" smtClean="0"/>
              <a:t>GPS satellites: need to correct clocks on satellites!</a:t>
            </a:r>
          </a:p>
          <a:p>
            <a:pPr lvl="1"/>
            <a:r>
              <a:rPr lang="en-US" sz="2400" dirty="0" smtClean="0"/>
              <a:t>Special relativity: clocks run slow because satellites move fast</a:t>
            </a:r>
          </a:p>
          <a:p>
            <a:pPr lvl="1"/>
            <a:r>
              <a:rPr lang="en-US" sz="2400" dirty="0" smtClean="0"/>
              <a:t>General relativity: clocks run fast because satellites are farther from Earth</a:t>
            </a:r>
          </a:p>
          <a:p>
            <a:r>
              <a:rPr lang="en-US" sz="2400" dirty="0" smtClean="0"/>
              <a:t>Without these corrections, GPS positions would be wrong after 2 minutes, and errors would accumulate at a rate of 10 km per day!</a:t>
            </a:r>
            <a:endParaRPr lang="en-US" sz="2400" dirty="0"/>
          </a:p>
        </p:txBody>
      </p:sp>
    </p:spTree>
    <p:extLst>
      <p:ext uri="{BB962C8B-B14F-4D97-AF65-F5344CB8AC3E}">
        <p14:creationId xmlns:p14="http://schemas.microsoft.com/office/powerpoint/2010/main" val="26392800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 of a theory</a:t>
            </a:r>
            <a:endParaRPr lang="en-US" dirty="0"/>
          </a:p>
        </p:txBody>
      </p:sp>
      <p:pic>
        <p:nvPicPr>
          <p:cNvPr id="3" name="Picture 2" descr="6918842643_2c14b08bdb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911" y="1300221"/>
            <a:ext cx="6989045" cy="6858000"/>
          </a:xfrm>
          <a:prstGeom prst="rect">
            <a:avLst/>
          </a:prstGeom>
        </p:spPr>
      </p:pic>
      <p:sp>
        <p:nvSpPr>
          <p:cNvPr id="4" name="Content Placeholder 2"/>
          <p:cNvSpPr>
            <a:spLocks noGrp="1"/>
          </p:cNvSpPr>
          <p:nvPr>
            <p:ph idx="1"/>
          </p:nvPr>
        </p:nvSpPr>
        <p:spPr>
          <a:xfrm>
            <a:off x="1600472" y="5362025"/>
            <a:ext cx="6262716" cy="1495975"/>
          </a:xfrm>
        </p:spPr>
        <p:txBody>
          <a:bodyPr>
            <a:noAutofit/>
          </a:bodyPr>
          <a:lstStyle/>
          <a:p>
            <a:pPr marL="0" indent="0" algn="ctr">
              <a:buNone/>
            </a:pPr>
            <a:r>
              <a:rPr lang="en-US" sz="2400" dirty="0" smtClean="0">
                <a:solidFill>
                  <a:schemeClr val="bg1"/>
                </a:solidFill>
              </a:rPr>
              <a:t>Another consequence of general relativity: Gravitational lensing – massive objects change the path of light (more on this later!)</a:t>
            </a:r>
            <a:endParaRPr lang="en-US" sz="2400" dirty="0">
              <a:solidFill>
                <a:schemeClr val="bg1"/>
              </a:solidFill>
            </a:endParaRPr>
          </a:p>
        </p:txBody>
      </p:sp>
    </p:spTree>
    <p:extLst>
      <p:ext uri="{BB962C8B-B14F-4D97-AF65-F5344CB8AC3E}">
        <p14:creationId xmlns:p14="http://schemas.microsoft.com/office/powerpoint/2010/main" val="26331745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a:spLocks noGrp="1"/>
          </p:cNvSpPr>
          <p:nvPr>
            <p:ph type="title"/>
          </p:nvPr>
        </p:nvSpPr>
        <p:spPr>
          <a:xfrm>
            <a:off x="-228600" y="50801"/>
            <a:ext cx="9601200" cy="767932"/>
          </a:xfrm>
        </p:spPr>
        <p:txBody>
          <a:bodyPr/>
          <a:lstStyle/>
          <a:p>
            <a:r>
              <a:rPr lang="en-US" dirty="0" smtClean="0">
                <a:solidFill>
                  <a:srgbClr val="000000"/>
                </a:solidFill>
              </a:rPr>
              <a:t>The scientific method</a:t>
            </a:r>
            <a:endParaRPr lang="en-US" dirty="0">
              <a:solidFill>
                <a:srgbClr val="000000"/>
              </a:solidFill>
            </a:endParaRPr>
          </a:p>
        </p:txBody>
      </p:sp>
      <p:sp>
        <p:nvSpPr>
          <p:cNvPr id="3" name="TextBox 2"/>
          <p:cNvSpPr txBox="1"/>
          <p:nvPr/>
        </p:nvSpPr>
        <p:spPr>
          <a:xfrm>
            <a:off x="531900" y="818732"/>
            <a:ext cx="8043334" cy="6001642"/>
          </a:xfrm>
          <a:prstGeom prst="rect">
            <a:avLst/>
          </a:prstGeom>
          <a:noFill/>
        </p:spPr>
        <p:txBody>
          <a:bodyPr wrap="square" rtlCol="0">
            <a:spAutoFit/>
          </a:bodyPr>
          <a:lstStyle/>
          <a:p>
            <a:r>
              <a:rPr lang="en-US" sz="2400" i="1" dirty="0" smtClean="0"/>
              <a:t>Observation</a:t>
            </a:r>
            <a:r>
              <a:rPr lang="en-US" sz="2400" i="1" dirty="0" smtClean="0"/>
              <a:t>, theory, predictions, and testing of the predictions by </a:t>
            </a:r>
            <a:r>
              <a:rPr lang="en-US" sz="2400" i="1" dirty="0" smtClean="0"/>
              <a:t>observation</a:t>
            </a:r>
            <a:endParaRPr lang="en-US" sz="2400" dirty="0" smtClean="0"/>
          </a:p>
          <a:p>
            <a:pPr marL="800100" lvl="1" indent="-342900">
              <a:buFont typeface="Arial"/>
              <a:buChar char="•"/>
            </a:pPr>
            <a:r>
              <a:rPr lang="en-US" sz="2400" dirty="0" smtClean="0"/>
              <a:t>A </a:t>
            </a:r>
            <a:r>
              <a:rPr lang="en-US" sz="2400" dirty="0" smtClean="0"/>
              <a:t>theory must make numerical predictions, and those predictions must be </a:t>
            </a:r>
            <a:r>
              <a:rPr lang="en-US" sz="2400" dirty="0" smtClean="0"/>
              <a:t>testable</a:t>
            </a:r>
          </a:p>
          <a:p>
            <a:pPr marL="800100" lvl="1" indent="-342900">
              <a:buFont typeface="Arial"/>
              <a:buChar char="•"/>
            </a:pPr>
            <a:r>
              <a:rPr lang="en-US" sz="2400" dirty="0"/>
              <a:t>I</a:t>
            </a:r>
            <a:r>
              <a:rPr lang="en-US" sz="2400" dirty="0" smtClean="0"/>
              <a:t>t </a:t>
            </a:r>
            <a:r>
              <a:rPr lang="en-US" sz="2400" dirty="0" smtClean="0"/>
              <a:t>must be possible to show that </a:t>
            </a:r>
            <a:r>
              <a:rPr lang="en-US" sz="2400" dirty="0" smtClean="0"/>
              <a:t>a theory </a:t>
            </a:r>
            <a:r>
              <a:rPr lang="en-US" sz="2400" dirty="0" smtClean="0"/>
              <a:t>is false by making a series of observations that disagree with its </a:t>
            </a:r>
            <a:r>
              <a:rPr lang="en-US" sz="2400" dirty="0" smtClean="0"/>
              <a:t>predictions</a:t>
            </a:r>
            <a:endParaRPr lang="en-US" sz="2400" dirty="0" smtClean="0"/>
          </a:p>
          <a:p>
            <a:r>
              <a:rPr lang="en-US" sz="2400" dirty="0" smtClean="0">
                <a:solidFill>
                  <a:srgbClr val="000000"/>
                </a:solidFill>
              </a:rPr>
              <a:t>I</a:t>
            </a:r>
            <a:r>
              <a:rPr lang="en-US" sz="2400" dirty="0" smtClean="0">
                <a:solidFill>
                  <a:srgbClr val="000000"/>
                </a:solidFill>
              </a:rPr>
              <a:t>mportant things about theories:</a:t>
            </a:r>
          </a:p>
          <a:p>
            <a:pPr marL="800100" lvl="1" indent="-342900">
              <a:buFont typeface="Arial"/>
              <a:buChar char="•"/>
            </a:pPr>
            <a:r>
              <a:rPr lang="en-US" sz="2400" dirty="0" smtClean="0">
                <a:solidFill>
                  <a:srgbClr val="000000"/>
                </a:solidFill>
              </a:rPr>
              <a:t>Laws </a:t>
            </a:r>
            <a:r>
              <a:rPr lang="en-US" sz="2400" dirty="0" smtClean="0">
                <a:solidFill>
                  <a:srgbClr val="000000"/>
                </a:solidFill>
              </a:rPr>
              <a:t>of nature tend to be vastly more accurate than the observations on which they’re </a:t>
            </a:r>
            <a:r>
              <a:rPr lang="en-US" sz="2400" dirty="0" smtClean="0">
                <a:solidFill>
                  <a:srgbClr val="000000"/>
                </a:solidFill>
              </a:rPr>
              <a:t>based</a:t>
            </a:r>
          </a:p>
          <a:p>
            <a:pPr marL="800100" lvl="1" indent="-342900">
              <a:buFont typeface="Arial"/>
              <a:buChar char="•"/>
            </a:pPr>
            <a:r>
              <a:rPr lang="en-US" sz="2400" dirty="0" smtClean="0">
                <a:solidFill>
                  <a:srgbClr val="000000"/>
                </a:solidFill>
              </a:rPr>
              <a:t>When </a:t>
            </a:r>
            <a:r>
              <a:rPr lang="en-US" sz="2400" dirty="0">
                <a:solidFill>
                  <a:srgbClr val="000000"/>
                </a:solidFill>
              </a:rPr>
              <a:t>you get it right things that appeared to be coincidences are not accidental at </a:t>
            </a:r>
            <a:r>
              <a:rPr lang="en-US" sz="2400" dirty="0" smtClean="0">
                <a:solidFill>
                  <a:srgbClr val="000000"/>
                </a:solidFill>
              </a:rPr>
              <a:t>all</a:t>
            </a:r>
          </a:p>
          <a:p>
            <a:pPr marL="800100" lvl="1" indent="-342900">
              <a:buFont typeface="Arial"/>
              <a:buChar char="•"/>
            </a:pPr>
            <a:r>
              <a:rPr lang="en-US" sz="2400" dirty="0" smtClean="0">
                <a:solidFill>
                  <a:srgbClr val="FF0000"/>
                </a:solidFill>
              </a:rPr>
              <a:t>A scientific theory is the best explanation for our observations – </a:t>
            </a:r>
            <a:r>
              <a:rPr lang="en-US" sz="2400" i="1" dirty="0" smtClean="0">
                <a:solidFill>
                  <a:srgbClr val="FF0000"/>
                </a:solidFill>
              </a:rPr>
              <a:t>theory</a:t>
            </a:r>
            <a:r>
              <a:rPr lang="en-US" sz="2400" dirty="0" smtClean="0">
                <a:solidFill>
                  <a:srgbClr val="FF0000"/>
                </a:solidFill>
              </a:rPr>
              <a:t> doesn’t mean that we’re not confident it’s right. </a:t>
            </a:r>
            <a:r>
              <a:rPr lang="en-US" sz="2400" dirty="0" smtClean="0">
                <a:solidFill>
                  <a:srgbClr val="000000"/>
                </a:solidFill>
              </a:rPr>
              <a:t>Gravity is a theory, supported by extensive evidence.</a:t>
            </a:r>
            <a:endParaRPr lang="en-US" sz="2400" dirty="0">
              <a:solidFill>
                <a:srgbClr val="000000"/>
              </a:solidFill>
            </a:endParaRPr>
          </a:p>
        </p:txBody>
      </p:sp>
    </p:spTree>
    <p:extLst>
      <p:ext uri="{BB962C8B-B14F-4D97-AF65-F5344CB8AC3E}">
        <p14:creationId xmlns:p14="http://schemas.microsoft.com/office/powerpoint/2010/main" val="20959687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Astronomy 103</a:t>
            </a:r>
            <a:endParaRPr lang="en-US" dirty="0"/>
          </a:p>
        </p:txBody>
      </p:sp>
      <p:sp>
        <p:nvSpPr>
          <p:cNvPr id="3" name="Subtitle 2"/>
          <p:cNvSpPr>
            <a:spLocks noGrp="1"/>
          </p:cNvSpPr>
          <p:nvPr>
            <p:ph type="subTitle" idx="1"/>
          </p:nvPr>
        </p:nvSpPr>
        <p:spPr>
          <a:xfrm>
            <a:off x="412356" y="3886200"/>
            <a:ext cx="8045844" cy="1752600"/>
          </a:xfrm>
        </p:spPr>
        <p:txBody>
          <a:bodyPr/>
          <a:lstStyle/>
          <a:p>
            <a:r>
              <a:rPr lang="en-US" dirty="0" smtClean="0"/>
              <a:t>From the Greeks to Newton: Part 1</a:t>
            </a:r>
          </a:p>
          <a:p>
            <a:r>
              <a:rPr lang="en-US" b="1" dirty="0" smtClean="0"/>
              <a:t>Please read chapter </a:t>
            </a:r>
            <a:r>
              <a:rPr lang="en-US" b="1" dirty="0" smtClean="0"/>
              <a:t>1</a:t>
            </a:r>
            <a:endParaRPr lang="en-US" b="1" dirty="0" smtClean="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228" y="274638"/>
            <a:ext cx="2605851" cy="1143000"/>
          </a:xfrm>
        </p:spPr>
        <p:txBody>
          <a:bodyPr>
            <a:normAutofit fontScale="90000"/>
          </a:bodyPr>
          <a:lstStyle/>
          <a:p>
            <a:r>
              <a:rPr lang="en-US" dirty="0" smtClean="0"/>
              <a:t>Ancient Astronomy</a:t>
            </a:r>
            <a:endParaRPr lang="en-US" dirty="0"/>
          </a:p>
        </p:txBody>
      </p:sp>
      <p:sp>
        <p:nvSpPr>
          <p:cNvPr id="3" name="Content Placeholder 2"/>
          <p:cNvSpPr>
            <a:spLocks noGrp="1"/>
          </p:cNvSpPr>
          <p:nvPr>
            <p:ph idx="1"/>
          </p:nvPr>
        </p:nvSpPr>
        <p:spPr>
          <a:xfrm>
            <a:off x="6538148" y="1600200"/>
            <a:ext cx="2605852" cy="5035344"/>
          </a:xfrm>
        </p:spPr>
        <p:txBody>
          <a:bodyPr>
            <a:normAutofit fontScale="77500" lnSpcReduction="20000"/>
          </a:bodyPr>
          <a:lstStyle/>
          <a:p>
            <a:pPr marL="285750" indent="-285750"/>
            <a:r>
              <a:rPr lang="en-US" dirty="0"/>
              <a:t>Ancient </a:t>
            </a:r>
            <a:r>
              <a:rPr lang="en-US" dirty="0" smtClean="0"/>
              <a:t>astronomers </a:t>
            </a:r>
            <a:r>
              <a:rPr lang="en-US" dirty="0"/>
              <a:t>looked up at the night sky and saw that the stars are mostly </a:t>
            </a:r>
            <a:r>
              <a:rPr lang="en-US" dirty="0" smtClean="0"/>
              <a:t>unchanging</a:t>
            </a:r>
            <a:endParaRPr lang="en-US" dirty="0"/>
          </a:p>
          <a:p>
            <a:pPr marL="285750" indent="-285750"/>
            <a:r>
              <a:rPr lang="en-US" dirty="0" smtClean="0"/>
              <a:t>The sky appears </a:t>
            </a:r>
            <a:r>
              <a:rPr lang="en-US" dirty="0"/>
              <a:t>as a </a:t>
            </a:r>
            <a:r>
              <a:rPr lang="en-US" dirty="0" smtClean="0"/>
              <a:t>sphere</a:t>
            </a:r>
            <a:r>
              <a:rPr lang="en-US" dirty="0"/>
              <a:t> </a:t>
            </a:r>
            <a:r>
              <a:rPr lang="en-US" dirty="0" smtClean="0"/>
              <a:t>-- </a:t>
            </a:r>
            <a:r>
              <a:rPr lang="en-US" dirty="0"/>
              <a:t>the celestial </a:t>
            </a:r>
            <a:r>
              <a:rPr lang="en-US" dirty="0" smtClean="0"/>
              <a:t>sphere -- and the </a:t>
            </a:r>
            <a:r>
              <a:rPr lang="en-US" dirty="0"/>
              <a:t>stars </a:t>
            </a:r>
            <a:r>
              <a:rPr lang="en-US" dirty="0" smtClean="0"/>
              <a:t>were thought </a:t>
            </a:r>
            <a:r>
              <a:rPr lang="en-US" dirty="0"/>
              <a:t>to be a </a:t>
            </a:r>
            <a:r>
              <a:rPr lang="en-US" dirty="0" smtClean="0"/>
              <a:t>sphere </a:t>
            </a:r>
            <a:r>
              <a:rPr lang="en-US" dirty="0"/>
              <a:t>far away from the </a:t>
            </a:r>
            <a:r>
              <a:rPr lang="en-US" dirty="0" smtClean="0"/>
              <a:t>earth</a:t>
            </a: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149578" y="246974"/>
            <a:ext cx="6388570" cy="6388570"/>
          </a:xfrm>
          <a:prstGeom prst="rect">
            <a:avLst/>
          </a:prstGeom>
        </p:spPr>
      </p:pic>
    </p:spTree>
    <p:extLst>
      <p:ext uri="{BB962C8B-B14F-4D97-AF65-F5344CB8AC3E}">
        <p14:creationId xmlns:p14="http://schemas.microsoft.com/office/powerpoint/2010/main" val="11591952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572"/>
            <a:ext cx="8229600" cy="878394"/>
          </a:xfrm>
        </p:spPr>
        <p:txBody>
          <a:bodyPr>
            <a:normAutofit/>
          </a:bodyPr>
          <a:lstStyle/>
          <a:p>
            <a:r>
              <a:rPr lang="en-US" dirty="0" smtClean="0"/>
              <a:t>Ancient Astronomy</a:t>
            </a:r>
            <a:endParaRPr lang="en-US" dirty="0"/>
          </a:p>
        </p:txBody>
      </p:sp>
      <p:pic>
        <p:nvPicPr>
          <p:cNvPr id="4" name="Picture 3" descr="Ptolemaicsystem-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729" y="1227666"/>
            <a:ext cx="4899438" cy="5037667"/>
          </a:xfrm>
          <a:prstGeom prst="rect">
            <a:avLst/>
          </a:prstGeom>
        </p:spPr>
      </p:pic>
      <p:sp>
        <p:nvSpPr>
          <p:cNvPr id="3" name="Content Placeholder 2"/>
          <p:cNvSpPr>
            <a:spLocks noGrp="1"/>
          </p:cNvSpPr>
          <p:nvPr>
            <p:ph idx="1"/>
          </p:nvPr>
        </p:nvSpPr>
        <p:spPr>
          <a:xfrm>
            <a:off x="275167" y="1227666"/>
            <a:ext cx="4360333" cy="5630334"/>
          </a:xfrm>
        </p:spPr>
        <p:txBody>
          <a:bodyPr>
            <a:normAutofit fontScale="92500" lnSpcReduction="20000"/>
          </a:bodyPr>
          <a:lstStyle/>
          <a:p>
            <a:r>
              <a:rPr lang="en-US" dirty="0" smtClean="0"/>
              <a:t>The celestial sphere is a convenient fiction for describing the motions of stars…</a:t>
            </a:r>
          </a:p>
          <a:p>
            <a:r>
              <a:rPr lang="en-US" dirty="0" smtClean="0"/>
              <a:t>But ancient philosophers such as Aristotle really believed that the sky was composed of concentric, crystalline spheres to which the celestial objects were attached, with the Earth at the center</a:t>
            </a:r>
            <a:endParaRPr lang="en-US" dirty="0"/>
          </a:p>
        </p:txBody>
      </p:sp>
      <p:sp>
        <p:nvSpPr>
          <p:cNvPr id="5" name="TextBox 4"/>
          <p:cNvSpPr txBox="1"/>
          <p:nvPr/>
        </p:nvSpPr>
        <p:spPr>
          <a:xfrm>
            <a:off x="4910666" y="6413499"/>
            <a:ext cx="4238660" cy="369332"/>
          </a:xfrm>
          <a:prstGeom prst="rect">
            <a:avLst/>
          </a:prstGeom>
          <a:noFill/>
        </p:spPr>
        <p:txBody>
          <a:bodyPr wrap="none" rtlCol="0">
            <a:spAutoFit/>
          </a:bodyPr>
          <a:lstStyle/>
          <a:p>
            <a:r>
              <a:rPr lang="en-US" dirty="0">
                <a:ln>
                  <a:solidFill>
                    <a:schemeClr val="tx1"/>
                  </a:solidFill>
                </a:ln>
                <a:hlinkClick r:id="rId3"/>
              </a:rPr>
              <a:t>Peter Apian, </a:t>
            </a:r>
            <a:r>
              <a:rPr lang="en-US" i="1" dirty="0">
                <a:ln>
                  <a:solidFill>
                    <a:schemeClr val="tx1"/>
                  </a:solidFill>
                </a:ln>
                <a:hlinkClick r:id="rId4"/>
              </a:rPr>
              <a:t>Cosmographia, Antwerp, 1524</a:t>
            </a:r>
            <a:endParaRPr lang="en-US" dirty="0">
              <a:ln>
                <a:solidFill>
                  <a:schemeClr val="tx1"/>
                </a:solidFill>
              </a:ln>
            </a:endParaRPr>
          </a:p>
        </p:txBody>
      </p:sp>
    </p:spTree>
    <p:extLst>
      <p:ext uri="{BB962C8B-B14F-4D97-AF65-F5344CB8AC3E}">
        <p14:creationId xmlns:p14="http://schemas.microsoft.com/office/powerpoint/2010/main" val="31946967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Astronomy</a:t>
            </a:r>
            <a:endParaRPr lang="en-US" dirty="0"/>
          </a:p>
        </p:txBody>
      </p:sp>
      <p:sp>
        <p:nvSpPr>
          <p:cNvPr id="3" name="Content Placeholder 2"/>
          <p:cNvSpPr>
            <a:spLocks noGrp="1"/>
          </p:cNvSpPr>
          <p:nvPr>
            <p:ph idx="1"/>
          </p:nvPr>
        </p:nvSpPr>
        <p:spPr/>
        <p:txBody>
          <a:bodyPr>
            <a:normAutofit fontScale="92500" lnSpcReduction="10000"/>
          </a:bodyPr>
          <a:lstStyle/>
          <a:p>
            <a:pPr marL="285750" indent="-285750"/>
            <a:r>
              <a:rPr lang="en-US" dirty="0"/>
              <a:t>But the </a:t>
            </a:r>
            <a:r>
              <a:rPr lang="en-US" dirty="0" smtClean="0"/>
              <a:t>celestial spheres cannot describe the motions of everything</a:t>
            </a:r>
          </a:p>
          <a:p>
            <a:pPr marL="285750" indent="-285750"/>
            <a:r>
              <a:rPr lang="en-US" dirty="0"/>
              <a:t>S</a:t>
            </a:r>
            <a:r>
              <a:rPr lang="en-US" dirty="0" smtClean="0"/>
              <a:t>tars </a:t>
            </a:r>
            <a:r>
              <a:rPr lang="en-US" dirty="0"/>
              <a:t>are not completely </a:t>
            </a:r>
            <a:r>
              <a:rPr lang="en-US" dirty="0" smtClean="0"/>
              <a:t>unchanging:  the </a:t>
            </a:r>
            <a:r>
              <a:rPr lang="en-US" dirty="0"/>
              <a:t>Greeks noticed that there were bodies that move relative to the background of “fixed” </a:t>
            </a:r>
            <a:r>
              <a:rPr lang="en-US" dirty="0" smtClean="0"/>
              <a:t>stars</a:t>
            </a:r>
            <a:endParaRPr lang="en-US" dirty="0"/>
          </a:p>
          <a:p>
            <a:pPr marL="285750" indent="-285750"/>
            <a:r>
              <a:rPr lang="en-US" dirty="0"/>
              <a:t>They called these bodies </a:t>
            </a:r>
            <a:r>
              <a:rPr lang="en-US" i="1" dirty="0"/>
              <a:t>planets</a:t>
            </a:r>
            <a:r>
              <a:rPr lang="en-US" dirty="0"/>
              <a:t>, or Greek for wandering </a:t>
            </a:r>
            <a:r>
              <a:rPr lang="en-US" dirty="0" smtClean="0"/>
              <a:t>star</a:t>
            </a:r>
            <a:endParaRPr lang="en-US" dirty="0"/>
          </a:p>
          <a:p>
            <a:pPr marL="285750" indent="-285750"/>
            <a:r>
              <a:rPr lang="en-US" dirty="0"/>
              <a:t>The problem of the motion of the planets confounded the Greeks and early astronomers until </a:t>
            </a:r>
            <a:r>
              <a:rPr lang="en-US" dirty="0" err="1"/>
              <a:t>Kepler</a:t>
            </a:r>
            <a:r>
              <a:rPr lang="en-US" dirty="0"/>
              <a:t> (more on him later) came along</a:t>
            </a:r>
          </a:p>
          <a:p>
            <a:endParaRPr lang="en-US" dirty="0"/>
          </a:p>
        </p:txBody>
      </p:sp>
    </p:spTree>
    <p:extLst>
      <p:ext uri="{BB962C8B-B14F-4D97-AF65-F5344CB8AC3E}">
        <p14:creationId xmlns:p14="http://schemas.microsoft.com/office/powerpoint/2010/main" val="26380548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678" y="274637"/>
            <a:ext cx="1873124" cy="1774187"/>
          </a:xfrm>
        </p:spPr>
        <p:txBody>
          <a:bodyPr>
            <a:noAutofit/>
          </a:bodyPr>
          <a:lstStyle/>
          <a:p>
            <a:pPr>
              <a:lnSpc>
                <a:spcPct val="90000"/>
              </a:lnSpc>
            </a:pPr>
            <a:r>
              <a:rPr lang="en-US" sz="3600" b="1" dirty="0" smtClean="0"/>
              <a:t>Recap: Phases of the Moon</a:t>
            </a:r>
            <a:endParaRPr lang="en-US" sz="3600" b="1" dirty="0"/>
          </a:p>
        </p:txBody>
      </p:sp>
      <p:sp>
        <p:nvSpPr>
          <p:cNvPr id="3" name="Content Placeholder 2"/>
          <p:cNvSpPr>
            <a:spLocks noGrp="1"/>
          </p:cNvSpPr>
          <p:nvPr>
            <p:ph idx="1"/>
          </p:nvPr>
        </p:nvSpPr>
        <p:spPr>
          <a:xfrm>
            <a:off x="6920110" y="2187884"/>
            <a:ext cx="2205350" cy="4514831"/>
          </a:xfrm>
        </p:spPr>
        <p:txBody>
          <a:bodyPr>
            <a:normAutofit fontScale="92500"/>
          </a:bodyPr>
          <a:lstStyle/>
          <a:p>
            <a:r>
              <a:rPr lang="en-US" sz="2400" dirty="0" smtClean="0"/>
              <a:t>Due to relative positions of Moon and Sun</a:t>
            </a:r>
          </a:p>
          <a:p>
            <a:r>
              <a:rPr lang="en-US" sz="2400" dirty="0" smtClean="0"/>
              <a:t>We see illuminated portion of Moon only</a:t>
            </a:r>
          </a:p>
          <a:p>
            <a:r>
              <a:rPr lang="en-US" sz="2400" dirty="0" smtClean="0"/>
              <a:t>Fraction of disk visible = fraction of night Moon is up</a:t>
            </a:r>
            <a:endParaRPr lang="en-US" sz="2400" dirty="0"/>
          </a:p>
        </p:txBody>
      </p:sp>
      <p:pic>
        <p:nvPicPr>
          <p:cNvPr id="4" name="Picture 3"/>
          <p:cNvPicPr>
            <a:picLocks noChangeAspect="1"/>
          </p:cNvPicPr>
          <p:nvPr/>
        </p:nvPicPr>
        <p:blipFill>
          <a:blip r:embed="rId2"/>
          <a:stretch>
            <a:fillRect/>
          </a:stretch>
        </p:blipFill>
        <p:spPr>
          <a:xfrm>
            <a:off x="-46350" y="274637"/>
            <a:ext cx="6985000" cy="6286500"/>
          </a:xfrm>
          <a:prstGeom prst="rect">
            <a:avLst/>
          </a:prstGeom>
        </p:spPr>
      </p:pic>
    </p:spTree>
    <p:extLst>
      <p:ext uri="{BB962C8B-B14F-4D97-AF65-F5344CB8AC3E}">
        <p14:creationId xmlns:p14="http://schemas.microsoft.com/office/powerpoint/2010/main" val="11061409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6272" y="381000"/>
            <a:ext cx="8217423" cy="5755422"/>
          </a:xfrm>
          <a:prstGeom prst="rect">
            <a:avLst/>
          </a:prstGeom>
          <a:noFill/>
        </p:spPr>
        <p:txBody>
          <a:bodyPr wrap="square" rtlCol="0">
            <a:spAutoFit/>
          </a:bodyPr>
          <a:lstStyle/>
          <a:p>
            <a:r>
              <a:rPr lang="en-US" sz="2800" dirty="0" smtClean="0">
                <a:solidFill>
                  <a:srgbClr val="FF0000"/>
                </a:solidFill>
              </a:rPr>
              <a:t>Motion of the planets</a:t>
            </a:r>
          </a:p>
          <a:p>
            <a:endParaRPr lang="en-US" sz="2000" dirty="0">
              <a:solidFill>
                <a:srgbClr val="FF0000"/>
              </a:solidFill>
            </a:endParaRPr>
          </a:p>
          <a:p>
            <a:r>
              <a:rPr lang="en-US" sz="2000" dirty="0" smtClean="0">
                <a:solidFill>
                  <a:srgbClr val="FF0000"/>
                </a:solidFill>
              </a:rPr>
              <a:t>Why so hard?</a:t>
            </a:r>
          </a:p>
          <a:p>
            <a:endParaRPr lang="en-US" sz="2000" dirty="0" smtClean="0">
              <a:solidFill>
                <a:srgbClr val="FF0000"/>
              </a:solidFill>
            </a:endParaRPr>
          </a:p>
          <a:p>
            <a:r>
              <a:rPr lang="en-US" sz="2000" dirty="0" smtClean="0"/>
              <a:t>You know that each day the celestial sphere appears to rotate once about an axis through the poles, taking the Sun, Moon and stars with it along circular paths. </a:t>
            </a:r>
          </a:p>
          <a:p>
            <a:endParaRPr lang="en-US" sz="2000" dirty="0" smtClean="0"/>
          </a:p>
          <a:p>
            <a:r>
              <a:rPr lang="en-US" sz="2000" dirty="0" smtClean="0"/>
              <a:t>The stars appear to be permanently fixed on the celestial sphere; the moon appears to move around it once a month from west to east through the zodiac constellations, due to its real revolution about the earth. The Sun similarly appears to move west to east through the constellations of the zodiac, this time due to the real revolution of the Earth about the Sun. </a:t>
            </a:r>
          </a:p>
          <a:p>
            <a:endParaRPr lang="en-US" sz="2000" dirty="0"/>
          </a:p>
          <a:p>
            <a:r>
              <a:rPr lang="en-US" sz="2000" b="1" dirty="0" smtClean="0"/>
              <a:t>These motions are perfectly circular! So it is natural to think that the motions of the heavens have to follow perfect circles.</a:t>
            </a:r>
          </a:p>
          <a:p>
            <a:endParaRPr lang="en-US" sz="2000" b="1" dirty="0"/>
          </a:p>
          <a:p>
            <a:r>
              <a:rPr lang="en-US" sz="2000" dirty="0" smtClean="0"/>
              <a:t>BUT the planets don’t seem to move this way.  Why not?</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400" y="169333"/>
            <a:ext cx="8414296" cy="646331"/>
          </a:xfrm>
          <a:prstGeom prst="rect">
            <a:avLst/>
          </a:prstGeom>
          <a:noFill/>
        </p:spPr>
        <p:txBody>
          <a:bodyPr wrap="square" rtlCol="0">
            <a:spAutoFit/>
          </a:bodyPr>
          <a:lstStyle/>
          <a:p>
            <a:r>
              <a:rPr lang="en-US" dirty="0" smtClean="0"/>
              <a:t>The path of a planet relative to the background stars appears to us a series of loops like this:</a:t>
            </a:r>
          </a:p>
        </p:txBody>
      </p:sp>
      <p:sp>
        <p:nvSpPr>
          <p:cNvPr id="6" name="TextBox 5"/>
          <p:cNvSpPr txBox="1"/>
          <p:nvPr/>
        </p:nvSpPr>
        <p:spPr>
          <a:xfrm>
            <a:off x="355600" y="6354964"/>
            <a:ext cx="8414296" cy="369332"/>
          </a:xfrm>
          <a:prstGeom prst="rect">
            <a:avLst/>
          </a:prstGeom>
          <a:noFill/>
        </p:spPr>
        <p:txBody>
          <a:bodyPr wrap="square" rtlCol="0">
            <a:spAutoFit/>
          </a:bodyPr>
          <a:lstStyle/>
          <a:p>
            <a:r>
              <a:rPr lang="en-US" dirty="0" smtClean="0"/>
              <a:t>The backward motion is called </a:t>
            </a:r>
            <a:r>
              <a:rPr lang="en-US" i="1" dirty="0" smtClean="0"/>
              <a:t>retrograde motion. </a:t>
            </a:r>
            <a:r>
              <a:rPr lang="en-US" dirty="0" smtClean="0"/>
              <a:t>So, what’s going on here??? </a:t>
            </a:r>
          </a:p>
        </p:txBody>
      </p:sp>
      <p:pic>
        <p:nvPicPr>
          <p:cNvPr id="2" name="retro_mars.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7456" y="940243"/>
            <a:ext cx="8412440" cy="516982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7600" y="1016108"/>
            <a:ext cx="8414296" cy="3416320"/>
          </a:xfrm>
          <a:prstGeom prst="rect">
            <a:avLst/>
          </a:prstGeom>
          <a:noFill/>
        </p:spPr>
        <p:txBody>
          <a:bodyPr wrap="square" rtlCol="0">
            <a:spAutoFit/>
          </a:bodyPr>
          <a:lstStyle/>
          <a:p>
            <a:r>
              <a:rPr lang="en-US" sz="2200" i="1" dirty="0" smtClean="0"/>
              <a:t>Retrograde </a:t>
            </a:r>
            <a:r>
              <a:rPr lang="en-US" sz="2200" i="1" dirty="0"/>
              <a:t>motion: </a:t>
            </a:r>
            <a:r>
              <a:rPr lang="en-US" sz="2200" dirty="0"/>
              <a:t>Each planet has an overall apparent motion from west to east through the Zodiac constellations, with Mercury and Venus moving much faster than Mars, Jupiter and Saturn. But unlike all of the other celestial objects that the </a:t>
            </a:r>
            <a:r>
              <a:rPr lang="en-US" sz="2200" dirty="0" smtClean="0"/>
              <a:t>ancients </a:t>
            </a:r>
            <a:r>
              <a:rPr lang="en-US" sz="2200" dirty="0"/>
              <a:t>saw, the planets do not move in simple circles on the celestial sphere, nor do they always move from west to east. Instead, during part of its orbit, each planet changes its direction, moving backwards (east to west) for a time and then turning again to move west to east.  This is quite different from all other objects in the sky</a:t>
            </a:r>
            <a:r>
              <a:rPr lang="en-US" sz="2200" dirty="0" smtClean="0"/>
              <a:t>!</a:t>
            </a:r>
          </a:p>
          <a:p>
            <a:endParaRPr lang="en-US" dirty="0"/>
          </a:p>
        </p:txBody>
      </p:sp>
      <p:sp>
        <p:nvSpPr>
          <p:cNvPr id="3" name="Title 4"/>
          <p:cNvSpPr>
            <a:spLocks noGrp="1"/>
          </p:cNvSpPr>
          <p:nvPr>
            <p:ph type="title"/>
          </p:nvPr>
        </p:nvSpPr>
        <p:spPr>
          <a:xfrm>
            <a:off x="762001" y="353452"/>
            <a:ext cx="7353170" cy="672868"/>
          </a:xfrm>
        </p:spPr>
        <p:txBody>
          <a:bodyPr>
            <a:normAutofit fontScale="90000"/>
          </a:bodyPr>
          <a:lstStyle/>
          <a:p>
            <a:r>
              <a:rPr lang="en-US" dirty="0" smtClean="0"/>
              <a:t>Observations I</a:t>
            </a:r>
            <a:endParaRPr lang="en-US" dirty="0"/>
          </a:p>
        </p:txBody>
      </p:sp>
      <p:grpSp>
        <p:nvGrpSpPr>
          <p:cNvPr id="7" name="Group 6"/>
          <p:cNvGrpSpPr/>
          <p:nvPr/>
        </p:nvGrpSpPr>
        <p:grpSpPr>
          <a:xfrm>
            <a:off x="412939" y="4271400"/>
            <a:ext cx="8318122" cy="2225869"/>
            <a:chOff x="279400" y="3689247"/>
            <a:chExt cx="8318122" cy="2225869"/>
          </a:xfrm>
        </p:grpSpPr>
        <p:pic>
          <p:nvPicPr>
            <p:cNvPr id="5" name="Picture 4"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3689247"/>
              <a:ext cx="4494002" cy="2225869"/>
            </a:xfrm>
            <a:prstGeom prst="rect">
              <a:avLst/>
            </a:prstGeom>
          </p:spPr>
        </p:pic>
        <p:pic>
          <p:nvPicPr>
            <p:cNvPr id="6" name="Picture 5" descr="images-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522" y="3689248"/>
              <a:ext cx="3683000" cy="2209800"/>
            </a:xfrm>
            <a:prstGeom prst="rect">
              <a:avLst/>
            </a:prstGeom>
          </p:spPr>
        </p:pic>
      </p:grpSp>
    </p:spTree>
    <p:extLst>
      <p:ext uri="{BB962C8B-B14F-4D97-AF65-F5344CB8AC3E}">
        <p14:creationId xmlns:p14="http://schemas.microsoft.com/office/powerpoint/2010/main" val="20457968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1016108"/>
            <a:ext cx="8414296" cy="1785104"/>
          </a:xfrm>
          <a:prstGeom prst="rect">
            <a:avLst/>
          </a:prstGeom>
          <a:noFill/>
        </p:spPr>
        <p:txBody>
          <a:bodyPr wrap="square" rtlCol="0">
            <a:spAutoFit/>
          </a:bodyPr>
          <a:lstStyle/>
          <a:p>
            <a:r>
              <a:rPr lang="en-US" sz="2200" dirty="0" smtClean="0"/>
              <a:t>There is also a strange coincidence: When Jupiter and Saturn are in the same direction in the sky, their retrograde motion starts and stops at nearly the same time: They seem to be dancing together! (The same thing is true when Mars and Jupiter or Mars and Saturn are in the same direction).</a:t>
            </a:r>
            <a:endParaRPr lang="en-US" sz="2200" i="1" dirty="0" smtClean="0"/>
          </a:p>
        </p:txBody>
      </p:sp>
      <p:sp>
        <p:nvSpPr>
          <p:cNvPr id="3" name="Title 4"/>
          <p:cNvSpPr>
            <a:spLocks noGrp="1"/>
          </p:cNvSpPr>
          <p:nvPr>
            <p:ph type="title"/>
          </p:nvPr>
        </p:nvSpPr>
        <p:spPr>
          <a:xfrm>
            <a:off x="762001" y="353452"/>
            <a:ext cx="7353170" cy="672868"/>
          </a:xfrm>
        </p:spPr>
        <p:txBody>
          <a:bodyPr>
            <a:normAutofit fontScale="90000"/>
          </a:bodyPr>
          <a:lstStyle/>
          <a:p>
            <a:r>
              <a:rPr lang="en-US" dirty="0" smtClean="0"/>
              <a:t>Observations II</a:t>
            </a:r>
            <a:endParaRPr lang="en-US" dirty="0"/>
          </a:p>
        </p:txBody>
      </p:sp>
      <p:pic>
        <p:nvPicPr>
          <p:cNvPr id="2" name="Picture 1" descr="-6 May29 Conj 1.jpg"/>
          <p:cNvPicPr>
            <a:picLocks noChangeAspect="1"/>
          </p:cNvPicPr>
          <p:nvPr/>
        </p:nvPicPr>
        <p:blipFill rotWithShape="1">
          <a:blip r:embed="rId2">
            <a:extLst>
              <a:ext uri="{28A0092B-C50C-407E-A947-70E740481C1C}">
                <a14:useLocalDpi xmlns:a14="http://schemas.microsoft.com/office/drawing/2010/main" val="0"/>
              </a:ext>
            </a:extLst>
          </a:blip>
          <a:srcRect t="39465"/>
          <a:stretch/>
        </p:blipFill>
        <p:spPr>
          <a:xfrm>
            <a:off x="279399" y="2993081"/>
            <a:ext cx="8611029" cy="35473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1016108"/>
            <a:ext cx="8414296" cy="2800766"/>
          </a:xfrm>
          <a:prstGeom prst="rect">
            <a:avLst/>
          </a:prstGeom>
          <a:noFill/>
        </p:spPr>
        <p:txBody>
          <a:bodyPr wrap="square" rtlCol="0">
            <a:spAutoFit/>
          </a:bodyPr>
          <a:lstStyle/>
          <a:p>
            <a:r>
              <a:rPr lang="en-US" sz="2200" dirty="0" smtClean="0"/>
              <a:t>Finally, the fastest planets, Mercury and Venus, are always in the same part of the sky as the Sun. The angle between Mercury and the Sun is never greater than 28 degrees (about twice the angular distance between your first and fourth fingers if you stretch them apart and hold your arm out straight). The angle between Venus and the Sun is never more than 47 degrees.</a:t>
            </a:r>
            <a:r>
              <a:rPr lang="en-US" sz="2200" i="1" dirty="0" smtClean="0"/>
              <a:t> Mercury and Venus are never opposite in the sky to the Sun. We can see Venus only for a few hours after sunset and it can rise only a few hours before sunrise.</a:t>
            </a:r>
          </a:p>
        </p:txBody>
      </p:sp>
      <p:sp>
        <p:nvSpPr>
          <p:cNvPr id="3" name="Title 4"/>
          <p:cNvSpPr>
            <a:spLocks noGrp="1"/>
          </p:cNvSpPr>
          <p:nvPr>
            <p:ph type="title"/>
          </p:nvPr>
        </p:nvSpPr>
        <p:spPr>
          <a:xfrm>
            <a:off x="762001" y="353452"/>
            <a:ext cx="7353170" cy="672868"/>
          </a:xfrm>
        </p:spPr>
        <p:txBody>
          <a:bodyPr>
            <a:normAutofit fontScale="90000"/>
          </a:bodyPr>
          <a:lstStyle/>
          <a:p>
            <a:r>
              <a:rPr lang="en-US" dirty="0" smtClean="0"/>
              <a:t>Observations III</a:t>
            </a:r>
            <a:endParaRPr lang="en-US" dirty="0"/>
          </a:p>
        </p:txBody>
      </p:sp>
      <p:pic>
        <p:nvPicPr>
          <p:cNvPr id="2" name="Picture 1" descr="para_o15.gif"/>
          <p:cNvPicPr>
            <a:picLocks noChangeAspect="1"/>
          </p:cNvPicPr>
          <p:nvPr/>
        </p:nvPicPr>
        <p:blipFill rotWithShape="1">
          <a:blip r:embed="rId2">
            <a:extLst>
              <a:ext uri="{28A0092B-C50C-407E-A947-70E740481C1C}">
                <a14:useLocalDpi xmlns:a14="http://schemas.microsoft.com/office/drawing/2010/main" val="0"/>
              </a:ext>
            </a:extLst>
          </a:blip>
          <a:srcRect t="15945"/>
          <a:stretch/>
        </p:blipFill>
        <p:spPr>
          <a:xfrm>
            <a:off x="1398632" y="3905079"/>
            <a:ext cx="6375400" cy="2754134"/>
          </a:xfrm>
          <a:prstGeom prst="rect">
            <a:avLst/>
          </a:prstGeom>
        </p:spPr>
      </p:pic>
    </p:spTree>
    <p:extLst>
      <p:ext uri="{BB962C8B-B14F-4D97-AF65-F5344CB8AC3E}">
        <p14:creationId xmlns:p14="http://schemas.microsoft.com/office/powerpoint/2010/main" val="20457968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74" y="3103425"/>
            <a:ext cx="8414296" cy="3046988"/>
          </a:xfrm>
          <a:prstGeom prst="rect">
            <a:avLst/>
          </a:prstGeom>
          <a:noFill/>
        </p:spPr>
        <p:txBody>
          <a:bodyPr wrap="square" rtlCol="0">
            <a:spAutoFit/>
          </a:bodyPr>
          <a:lstStyle/>
          <a:p>
            <a:r>
              <a:rPr lang="en-US" sz="3200" dirty="0" smtClean="0"/>
              <a:t>These are the OBSERVATIONS.  A MODEL must now be constructed to explain these OBSERVATIONS.  And a good MODEL must be able to explain these OBSERVATIONS and make PREDICTIONS.  This is the essence of the </a:t>
            </a:r>
            <a:r>
              <a:rPr lang="en-US" sz="3200" b="1" dirty="0" smtClean="0"/>
              <a:t>scientific method</a:t>
            </a:r>
            <a:r>
              <a:rPr lang="en-US" sz="3200" dirty="0" smtClean="0"/>
              <a:t>, which the Greeks were keenly aware of</a:t>
            </a:r>
            <a:r>
              <a:rPr lang="en-US" sz="3200" dirty="0" smtClean="0"/>
              <a:t>.</a:t>
            </a:r>
            <a:endParaRPr lang="en-US" sz="3200" dirty="0" smtClean="0"/>
          </a:p>
        </p:txBody>
      </p:sp>
      <p:grpSp>
        <p:nvGrpSpPr>
          <p:cNvPr id="3" name="Group 2"/>
          <p:cNvGrpSpPr/>
          <p:nvPr/>
        </p:nvGrpSpPr>
        <p:grpSpPr>
          <a:xfrm>
            <a:off x="423661" y="508551"/>
            <a:ext cx="8318122" cy="2225869"/>
            <a:chOff x="279400" y="3689247"/>
            <a:chExt cx="8318122" cy="2225869"/>
          </a:xfrm>
        </p:grpSpPr>
        <p:pic>
          <p:nvPicPr>
            <p:cNvPr id="5" name="Picture 4"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3689247"/>
              <a:ext cx="4494002" cy="2225869"/>
            </a:xfrm>
            <a:prstGeom prst="rect">
              <a:avLst/>
            </a:prstGeom>
          </p:spPr>
        </p:pic>
        <p:pic>
          <p:nvPicPr>
            <p:cNvPr id="6" name="Picture 5" descr="image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522" y="3689248"/>
              <a:ext cx="3683000" cy="22098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196" y="946700"/>
            <a:ext cx="5394242" cy="3785652"/>
          </a:xfrm>
          <a:prstGeom prst="rect">
            <a:avLst/>
          </a:prstGeom>
          <a:noFill/>
        </p:spPr>
        <p:txBody>
          <a:bodyPr wrap="square" rtlCol="0">
            <a:spAutoFit/>
          </a:bodyPr>
          <a:lstStyle/>
          <a:p>
            <a:r>
              <a:rPr lang="en-US" sz="2400" dirty="0" smtClean="0"/>
              <a:t>In </a:t>
            </a:r>
            <a:r>
              <a:rPr lang="en-US" sz="2400" dirty="0"/>
              <a:t>140 AD, Ptolemy devised </a:t>
            </a:r>
            <a:r>
              <a:rPr lang="en-US" sz="2400" i="1" dirty="0">
                <a:solidFill>
                  <a:srgbClr val="800000"/>
                </a:solidFill>
              </a:rPr>
              <a:t>a model of the solar system with the Earth at rest at the center</a:t>
            </a:r>
            <a:r>
              <a:rPr lang="en-US" sz="2400" dirty="0"/>
              <a:t>. Each planet in his system revolved about a large circle, called an epicycle, and the center of the epicycle in turn revolved about the earth. </a:t>
            </a:r>
            <a:r>
              <a:rPr lang="en-US" sz="2400" dirty="0" smtClean="0"/>
              <a:t>Ptolemy’s </a:t>
            </a:r>
            <a:r>
              <a:rPr lang="en-US" sz="2400" dirty="0"/>
              <a:t>system did not have the beauty that </a:t>
            </a:r>
            <a:r>
              <a:rPr lang="en-US" sz="2400" dirty="0" smtClean="0"/>
              <a:t>the ancient Greek philosophers had </a:t>
            </a:r>
            <a:r>
              <a:rPr lang="en-US" sz="2400" dirty="0"/>
              <a:t>envisioned</a:t>
            </a:r>
            <a:r>
              <a:rPr lang="en-US" sz="2400" dirty="0" smtClean="0"/>
              <a:t>, but </a:t>
            </a:r>
            <a:r>
              <a:rPr lang="en-US" sz="2400" dirty="0"/>
              <a:t>its empirical accuracy was unprecedented. </a:t>
            </a:r>
          </a:p>
        </p:txBody>
      </p:sp>
      <p:pic>
        <p:nvPicPr>
          <p:cNvPr id="2" name="Picture 1" descr="220px-Ptolemae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291" y="1057028"/>
            <a:ext cx="2794000" cy="3352800"/>
          </a:xfrm>
          <a:prstGeom prst="rect">
            <a:avLst/>
          </a:prstGeom>
        </p:spPr>
      </p:pic>
      <p:sp>
        <p:nvSpPr>
          <p:cNvPr id="5" name="TextBox 4"/>
          <p:cNvSpPr txBox="1"/>
          <p:nvPr/>
        </p:nvSpPr>
        <p:spPr>
          <a:xfrm>
            <a:off x="244196" y="4409828"/>
            <a:ext cx="8527397" cy="1938992"/>
          </a:xfrm>
          <a:prstGeom prst="rect">
            <a:avLst/>
          </a:prstGeom>
          <a:noFill/>
        </p:spPr>
        <p:txBody>
          <a:bodyPr wrap="square" rtlCol="0">
            <a:spAutoFit/>
          </a:bodyPr>
          <a:lstStyle/>
          <a:p>
            <a:endParaRPr lang="en-US" sz="2400" dirty="0"/>
          </a:p>
          <a:p>
            <a:r>
              <a:rPr lang="en-US" sz="2400" dirty="0"/>
              <a:t>It was Ptolemy’s years of work in finding periods, sizes, and centers of epicycles to match the hundreds of years’ worth of planetary observations that made it possible to use his system for </a:t>
            </a:r>
            <a:r>
              <a:rPr lang="en-US" sz="2400" b="1" u="sng" dirty="0"/>
              <a:t>fifteen </a:t>
            </a:r>
            <a:r>
              <a:rPr lang="en-US" sz="2400" b="1" u="sng" dirty="0" smtClean="0"/>
              <a:t>centuries</a:t>
            </a:r>
            <a:r>
              <a:rPr lang="en-US" sz="2400" dirty="0" smtClean="0"/>
              <a:t> to </a:t>
            </a:r>
            <a:r>
              <a:rPr lang="en-US" sz="2400" dirty="0"/>
              <a:t>predict the position of planets in the sky</a:t>
            </a:r>
            <a:r>
              <a:rPr lang="en-US" sz="2400" dirty="0" smtClean="0"/>
              <a:t>.</a:t>
            </a:r>
            <a:endParaRPr lang="en-US" sz="2400" dirty="0"/>
          </a:p>
        </p:txBody>
      </p:sp>
      <p:sp>
        <p:nvSpPr>
          <p:cNvPr id="3" name="TextBox 2"/>
          <p:cNvSpPr txBox="1"/>
          <p:nvPr/>
        </p:nvSpPr>
        <p:spPr>
          <a:xfrm>
            <a:off x="3505580" y="106040"/>
            <a:ext cx="2132840" cy="769441"/>
          </a:xfrm>
          <a:prstGeom prst="rect">
            <a:avLst/>
          </a:prstGeom>
          <a:noFill/>
        </p:spPr>
        <p:txBody>
          <a:bodyPr wrap="none" rtlCol="0">
            <a:spAutoFit/>
          </a:bodyPr>
          <a:lstStyle/>
          <a:p>
            <a:r>
              <a:rPr lang="en-US" sz="4400" b="1" dirty="0" smtClean="0"/>
              <a:t>Ptolemy</a:t>
            </a:r>
            <a:endParaRPr lang="en-US" sz="4400" b="1" dirty="0"/>
          </a:p>
        </p:txBody>
      </p:sp>
    </p:spTree>
    <p:extLst>
      <p:ext uri="{BB962C8B-B14F-4D97-AF65-F5344CB8AC3E}">
        <p14:creationId xmlns:p14="http://schemas.microsoft.com/office/powerpoint/2010/main" val="25447256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169333"/>
            <a:ext cx="8414296" cy="2554545"/>
          </a:xfrm>
          <a:prstGeom prst="rect">
            <a:avLst/>
          </a:prstGeom>
          <a:noFill/>
        </p:spPr>
        <p:txBody>
          <a:bodyPr wrap="square" rtlCol="0">
            <a:spAutoFit/>
          </a:bodyPr>
          <a:lstStyle/>
          <a:p>
            <a:pPr marL="342900" indent="-342900">
              <a:buFont typeface="Arial"/>
              <a:buChar char="•"/>
            </a:pPr>
            <a:r>
              <a:rPr lang="en-US" sz="2000" dirty="0" smtClean="0"/>
              <a:t>Each planet moves </a:t>
            </a:r>
            <a:r>
              <a:rPr lang="en-US" sz="2000" dirty="0" smtClean="0"/>
              <a:t>on a small circle </a:t>
            </a:r>
            <a:r>
              <a:rPr lang="en-US" sz="2000" dirty="0" smtClean="0"/>
              <a:t>called </a:t>
            </a:r>
            <a:r>
              <a:rPr lang="en-US" sz="2000" dirty="0" smtClean="0"/>
              <a:t>an </a:t>
            </a:r>
            <a:r>
              <a:rPr lang="en-US" sz="2000" i="1" dirty="0" smtClean="0"/>
              <a:t>epicycle</a:t>
            </a:r>
            <a:endParaRPr lang="en-US" sz="2000" dirty="0" smtClean="0"/>
          </a:p>
          <a:p>
            <a:pPr marL="342900" indent="-342900">
              <a:buFont typeface="Arial"/>
              <a:buChar char="•"/>
            </a:pPr>
            <a:r>
              <a:rPr lang="en-US" sz="2000" dirty="0"/>
              <a:t>C</a:t>
            </a:r>
            <a:r>
              <a:rPr lang="en-US" sz="2000" dirty="0" smtClean="0"/>
              <a:t>enter </a:t>
            </a:r>
            <a:r>
              <a:rPr lang="en-US" sz="2000" dirty="0" smtClean="0"/>
              <a:t>of the epicycle moves around the Earth in a larger circle </a:t>
            </a:r>
            <a:r>
              <a:rPr lang="en-US" sz="2000" dirty="0" smtClean="0"/>
              <a:t>called</a:t>
            </a:r>
            <a:r>
              <a:rPr lang="en-US" sz="2000" dirty="0" smtClean="0"/>
              <a:t> </a:t>
            </a:r>
            <a:r>
              <a:rPr lang="en-US" sz="2000" dirty="0" smtClean="0"/>
              <a:t>the </a:t>
            </a:r>
            <a:r>
              <a:rPr lang="en-US" sz="2000" i="1" dirty="0" smtClean="0"/>
              <a:t>deferent</a:t>
            </a:r>
          </a:p>
          <a:p>
            <a:pPr marL="342900" indent="-342900">
              <a:buFont typeface="Arial"/>
              <a:buChar char="•"/>
            </a:pPr>
            <a:r>
              <a:rPr lang="en-US" sz="2000" dirty="0" smtClean="0"/>
              <a:t>This produces overall </a:t>
            </a:r>
            <a:r>
              <a:rPr lang="en-US" sz="2000" dirty="0" smtClean="0"/>
              <a:t>west-to-east motion of each </a:t>
            </a:r>
            <a:r>
              <a:rPr lang="en-US" sz="2000" dirty="0" smtClean="0"/>
              <a:t>planet.  </a:t>
            </a:r>
            <a:r>
              <a:rPr lang="en-US" sz="2000" dirty="0" smtClean="0"/>
              <a:t>W</a:t>
            </a:r>
            <a:r>
              <a:rPr lang="en-US" sz="2000" dirty="0" smtClean="0"/>
              <a:t>est</a:t>
            </a:r>
            <a:r>
              <a:rPr lang="en-US" sz="2000" dirty="0" smtClean="0"/>
              <a:t>-to-east (counterclockwise) motion of the epicycle reproduces the overall west-to- east motion of each planet. The looping motion is </a:t>
            </a:r>
            <a:r>
              <a:rPr lang="en-US" sz="2000" dirty="0" smtClean="0"/>
              <a:t>reproduced by </a:t>
            </a:r>
            <a:r>
              <a:rPr lang="en-US" sz="2000" dirty="0" smtClean="0"/>
              <a:t>the motion of each planet along its epicycle – in the animations that follows, the planet moves backwards when it is at the part of the epicycle closest to the earth.</a:t>
            </a:r>
          </a:p>
        </p:txBody>
      </p:sp>
      <p:pic>
        <p:nvPicPr>
          <p:cNvPr id="5" name="Picture 4" descr="epicycl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534" y="2723878"/>
            <a:ext cx="5272854" cy="39546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169333"/>
            <a:ext cx="8414296" cy="461665"/>
          </a:xfrm>
          <a:prstGeom prst="rect">
            <a:avLst/>
          </a:prstGeom>
          <a:noFill/>
        </p:spPr>
        <p:txBody>
          <a:bodyPr wrap="square" rtlCol="0">
            <a:spAutoFit/>
          </a:bodyPr>
          <a:lstStyle/>
          <a:p>
            <a:r>
              <a:rPr lang="en-US" sz="2400" dirty="0" smtClean="0"/>
              <a:t>How do you get retrograde motion in the Ptolemaic model?</a:t>
            </a:r>
          </a:p>
        </p:txBody>
      </p:sp>
      <p:pic>
        <p:nvPicPr>
          <p:cNvPr id="6" name="Picture 5" descr="epicycle-mov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940243"/>
            <a:ext cx="8546387" cy="5259315"/>
          </a:xfrm>
          <a:prstGeom prst="rect">
            <a:avLst/>
          </a:prstGeom>
        </p:spPr>
      </p:pic>
    </p:spTree>
    <p:extLst>
      <p:ext uri="{BB962C8B-B14F-4D97-AF65-F5344CB8AC3E}">
        <p14:creationId xmlns:p14="http://schemas.microsoft.com/office/powerpoint/2010/main" val="8458582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169333"/>
            <a:ext cx="8414296" cy="5632310"/>
          </a:xfrm>
          <a:prstGeom prst="rect">
            <a:avLst/>
          </a:prstGeom>
          <a:noFill/>
        </p:spPr>
        <p:txBody>
          <a:bodyPr wrap="square" rtlCol="0">
            <a:spAutoFit/>
          </a:bodyPr>
          <a:lstStyle/>
          <a:p>
            <a:r>
              <a:rPr lang="en-US" sz="2400" dirty="0" smtClean="0"/>
              <a:t>Ptolemy’s model is motivated by three things:</a:t>
            </a:r>
          </a:p>
          <a:p>
            <a:endParaRPr lang="en-US" sz="2400" dirty="0"/>
          </a:p>
          <a:p>
            <a:pPr marL="342900" indent="-342900">
              <a:buAutoNum type="arabicParenBoth"/>
            </a:pPr>
            <a:r>
              <a:rPr lang="en-US" sz="2400" dirty="0" smtClean="0"/>
              <a:t> Everything moves in perfect circles</a:t>
            </a:r>
          </a:p>
          <a:p>
            <a:pPr marL="342900" indent="-342900">
              <a:buAutoNum type="arabicParenBoth"/>
            </a:pPr>
            <a:r>
              <a:rPr lang="en-US" sz="2400" dirty="0" smtClean="0"/>
              <a:t> The earth is the center of the universe</a:t>
            </a:r>
          </a:p>
          <a:p>
            <a:pPr marL="342900" indent="-342900">
              <a:buAutoNum type="arabicParenBoth"/>
            </a:pPr>
            <a:r>
              <a:rPr lang="en-US" sz="2400" dirty="0" smtClean="0"/>
              <a:t> The motions of the planets are explained and predicted</a:t>
            </a:r>
          </a:p>
          <a:p>
            <a:pPr marL="342900" indent="-342900">
              <a:buAutoNum type="arabicParenBoth"/>
            </a:pPr>
            <a:endParaRPr lang="en-US" sz="2400" dirty="0"/>
          </a:p>
          <a:p>
            <a:r>
              <a:rPr lang="en-US" sz="2400" dirty="0" smtClean="0"/>
              <a:t>In fact it fails on all three counts!!</a:t>
            </a:r>
          </a:p>
          <a:p>
            <a:endParaRPr lang="en-US" sz="2400" dirty="0"/>
          </a:p>
          <a:p>
            <a:r>
              <a:rPr lang="en-US" sz="2400" b="1" dirty="0"/>
              <a:t>The REAL </a:t>
            </a:r>
            <a:r>
              <a:rPr lang="en-US" sz="2400" b="1" dirty="0" smtClean="0"/>
              <a:t>Ptolemaic Universe</a:t>
            </a:r>
            <a:endParaRPr lang="en-US" sz="2400" b="1" dirty="0"/>
          </a:p>
          <a:p>
            <a:endParaRPr lang="en-US" sz="2400" dirty="0"/>
          </a:p>
          <a:p>
            <a:r>
              <a:rPr lang="en-US" sz="2400" dirty="0"/>
              <a:t>The next few slides </a:t>
            </a:r>
            <a:r>
              <a:rPr lang="en-US" sz="2400" dirty="0" smtClean="0"/>
              <a:t>are </a:t>
            </a:r>
            <a:r>
              <a:rPr lang="en-US" sz="2400" dirty="0"/>
              <a:t>an aside and will not be on any test or any quiz.  However, </a:t>
            </a:r>
            <a:r>
              <a:rPr lang="en-US" sz="2400" dirty="0" smtClean="0"/>
              <a:t>it </a:t>
            </a:r>
            <a:r>
              <a:rPr lang="en-US" sz="2400" dirty="0"/>
              <a:t>is important to show how scientific theory and history really works.</a:t>
            </a:r>
          </a:p>
          <a:p>
            <a:endParaRPr lang="en-US" sz="2400" dirty="0" smtClean="0"/>
          </a:p>
          <a:p>
            <a:r>
              <a:rPr lang="en-US" sz="2400" dirty="0" smtClean="0"/>
              <a:t>BEGIN ASIDE</a:t>
            </a:r>
          </a:p>
        </p:txBody>
      </p:sp>
    </p:spTree>
    <p:extLst>
      <p:ext uri="{BB962C8B-B14F-4D97-AF65-F5344CB8AC3E}">
        <p14:creationId xmlns:p14="http://schemas.microsoft.com/office/powerpoint/2010/main" val="18390714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71220"/>
            <a:ext cx="9144000" cy="2169825"/>
          </a:xfrm>
          <a:prstGeom prst="rect">
            <a:avLst/>
          </a:prstGeom>
          <a:noFill/>
          <a:ln w="9525">
            <a:noFill/>
            <a:miter lim="800000"/>
            <a:headEnd/>
            <a:tailEnd/>
          </a:ln>
        </p:spPr>
        <p:txBody>
          <a:bodyPr>
            <a:spAutoFit/>
          </a:bodyPr>
          <a:lstStyle/>
          <a:p>
            <a:pPr algn="ctr">
              <a:spcBef>
                <a:spcPct val="50000"/>
              </a:spcBef>
            </a:pPr>
            <a:r>
              <a:rPr lang="en-US" sz="3000" b="1" dirty="0" smtClean="0"/>
              <a:t>Solar eclipse</a:t>
            </a:r>
            <a:r>
              <a:rPr lang="en-US" sz="3000" dirty="0" smtClean="0"/>
              <a:t>: shadow of Moon falls on the Earth</a:t>
            </a:r>
            <a:r>
              <a:rPr lang="en-US" sz="3000" dirty="0"/>
              <a:t/>
            </a:r>
            <a:br>
              <a:rPr lang="en-US" sz="3000" dirty="0"/>
            </a:br>
            <a:r>
              <a:rPr lang="en-US" sz="3000" b="1" dirty="0" smtClean="0"/>
              <a:t>Lunar eclipse</a:t>
            </a:r>
            <a:r>
              <a:rPr lang="en-US" sz="3000" dirty="0" smtClean="0"/>
              <a:t>: shadow of Earth falls on the Moon</a:t>
            </a:r>
          </a:p>
          <a:p>
            <a:pPr algn="ctr">
              <a:spcBef>
                <a:spcPct val="50000"/>
              </a:spcBef>
            </a:pPr>
            <a:r>
              <a:rPr lang="en-US" sz="3000" dirty="0" smtClean="0"/>
              <a:t>Because of tilt of Moon’s orbit relative to ecliptic, eclipses happen only about twice a year: </a:t>
            </a:r>
            <a:r>
              <a:rPr lang="en-US" sz="3000" i="1" dirty="0" smtClean="0"/>
              <a:t>eclipse seasons</a:t>
            </a:r>
          </a:p>
        </p:txBody>
      </p:sp>
      <p:pic>
        <p:nvPicPr>
          <p:cNvPr id="3" name="Picture 2" descr="D:\Chapter_00\A_Images\A_Figures\00_17Figure.jpg"/>
          <p:cNvPicPr>
            <a:picLocks noChangeAspect="1" noChangeArrowheads="1"/>
          </p:cNvPicPr>
          <p:nvPr/>
        </p:nvPicPr>
        <p:blipFill>
          <a:blip r:embed="rId2"/>
          <a:srcRect/>
          <a:stretch>
            <a:fillRect/>
          </a:stretch>
        </p:blipFill>
        <p:spPr bwMode="auto">
          <a:xfrm>
            <a:off x="152400" y="2545085"/>
            <a:ext cx="8883753" cy="4314825"/>
          </a:xfrm>
          <a:prstGeom prst="rect">
            <a:avLst/>
          </a:prstGeom>
          <a:noFill/>
        </p:spPr>
      </p:pic>
    </p:spTree>
    <p:extLst>
      <p:ext uri="{BB962C8B-B14F-4D97-AF65-F5344CB8AC3E}">
        <p14:creationId xmlns:p14="http://schemas.microsoft.com/office/powerpoint/2010/main" val="23883942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399" y="169333"/>
            <a:ext cx="8589433" cy="461665"/>
          </a:xfrm>
          <a:prstGeom prst="rect">
            <a:avLst/>
          </a:prstGeom>
          <a:noFill/>
        </p:spPr>
        <p:txBody>
          <a:bodyPr wrap="square" rtlCol="0">
            <a:spAutoFit/>
          </a:bodyPr>
          <a:lstStyle/>
          <a:p>
            <a:r>
              <a:rPr lang="en-US" sz="2400" dirty="0" smtClean="0"/>
              <a:t>The REAL Ptolemaic explanation of retrograde motion is as follows:</a:t>
            </a:r>
          </a:p>
        </p:txBody>
      </p:sp>
      <p:pic>
        <p:nvPicPr>
          <p:cNvPr id="5" name="Picture 4" descr="combined_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149953"/>
            <a:ext cx="4724400" cy="4991100"/>
          </a:xfrm>
          <a:prstGeom prst="rect">
            <a:avLst/>
          </a:prstGeom>
        </p:spPr>
      </p:pic>
      <p:cxnSp>
        <p:nvCxnSpPr>
          <p:cNvPr id="10" name="Straight Arrow Connector 9"/>
          <p:cNvCxnSpPr/>
          <p:nvPr/>
        </p:nvCxnSpPr>
        <p:spPr>
          <a:xfrm flipH="1">
            <a:off x="3067931" y="3299098"/>
            <a:ext cx="2606091" cy="5938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837011" y="1369126"/>
            <a:ext cx="2573103" cy="18145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837011" y="2210396"/>
            <a:ext cx="2721551" cy="13856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77126" y="1018090"/>
            <a:ext cx="2771034" cy="461665"/>
          </a:xfrm>
          <a:prstGeom prst="rect">
            <a:avLst/>
          </a:prstGeom>
          <a:noFill/>
        </p:spPr>
        <p:txBody>
          <a:bodyPr wrap="square" rtlCol="0">
            <a:spAutoFit/>
          </a:bodyPr>
          <a:lstStyle/>
          <a:p>
            <a:r>
              <a:rPr lang="en-US" sz="2400" dirty="0" err="1" smtClean="0"/>
              <a:t>equant</a:t>
            </a:r>
            <a:endParaRPr lang="en-US" sz="2400" dirty="0"/>
          </a:p>
        </p:txBody>
      </p:sp>
      <p:sp>
        <p:nvSpPr>
          <p:cNvPr id="17" name="TextBox 16"/>
          <p:cNvSpPr txBox="1"/>
          <p:nvPr/>
        </p:nvSpPr>
        <p:spPr>
          <a:xfrm>
            <a:off x="5558562" y="1826366"/>
            <a:ext cx="2771034" cy="461665"/>
          </a:xfrm>
          <a:prstGeom prst="rect">
            <a:avLst/>
          </a:prstGeom>
          <a:noFill/>
        </p:spPr>
        <p:txBody>
          <a:bodyPr wrap="square" rtlCol="0">
            <a:spAutoFit/>
          </a:bodyPr>
          <a:lstStyle/>
          <a:p>
            <a:r>
              <a:rPr lang="en-US" sz="2400" dirty="0" smtClean="0"/>
              <a:t>center</a:t>
            </a:r>
            <a:endParaRPr lang="en-US" sz="2400" dirty="0"/>
          </a:p>
        </p:txBody>
      </p:sp>
      <p:sp>
        <p:nvSpPr>
          <p:cNvPr id="18" name="TextBox 17"/>
          <p:cNvSpPr txBox="1"/>
          <p:nvPr/>
        </p:nvSpPr>
        <p:spPr>
          <a:xfrm>
            <a:off x="5624538" y="2952797"/>
            <a:ext cx="2771034" cy="461665"/>
          </a:xfrm>
          <a:prstGeom prst="rect">
            <a:avLst/>
          </a:prstGeom>
          <a:noFill/>
        </p:spPr>
        <p:txBody>
          <a:bodyPr wrap="square" rtlCol="0">
            <a:spAutoFit/>
          </a:bodyPr>
          <a:lstStyle/>
          <a:p>
            <a:r>
              <a:rPr lang="en-US" sz="2400" dirty="0" smtClean="0"/>
              <a:t>Earth</a:t>
            </a:r>
            <a:endParaRPr lang="en-US" sz="2400" dirty="0"/>
          </a:p>
        </p:txBody>
      </p:sp>
      <p:sp>
        <p:nvSpPr>
          <p:cNvPr id="19" name="TextBox 18"/>
          <p:cNvSpPr txBox="1"/>
          <p:nvPr/>
        </p:nvSpPr>
        <p:spPr>
          <a:xfrm>
            <a:off x="4933007" y="3757860"/>
            <a:ext cx="3760689" cy="3046988"/>
          </a:xfrm>
          <a:prstGeom prst="rect">
            <a:avLst/>
          </a:prstGeom>
          <a:noFill/>
        </p:spPr>
        <p:txBody>
          <a:bodyPr wrap="square" rtlCol="0">
            <a:spAutoFit/>
          </a:bodyPr>
          <a:lstStyle/>
          <a:p>
            <a:r>
              <a:rPr lang="en-US" sz="2400" dirty="0" smtClean="0"/>
              <a:t>Notice that the Earth is not at the center of the universe</a:t>
            </a:r>
          </a:p>
          <a:p>
            <a:endParaRPr lang="en-US" sz="2400" dirty="0"/>
          </a:p>
          <a:p>
            <a:r>
              <a:rPr lang="en-US" sz="2400" dirty="0" smtClean="0"/>
              <a:t>There is also a new construction known as the </a:t>
            </a:r>
            <a:r>
              <a:rPr lang="en-US" sz="2400" dirty="0" err="1" smtClean="0"/>
              <a:t>equant</a:t>
            </a:r>
            <a:r>
              <a:rPr lang="en-US" sz="2400" dirty="0" smtClean="0"/>
              <a:t> around which the large circle rotates at the uniform rate.</a:t>
            </a:r>
            <a:endParaRPr lang="en-US" sz="2400" dirty="0"/>
          </a:p>
        </p:txBody>
      </p:sp>
    </p:spTree>
    <p:extLst>
      <p:ext uri="{BB962C8B-B14F-4D97-AF65-F5344CB8AC3E}">
        <p14:creationId xmlns:p14="http://schemas.microsoft.com/office/powerpoint/2010/main" val="14451031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328102"/>
            <a:ext cx="8414296" cy="461665"/>
          </a:xfrm>
          <a:prstGeom prst="rect">
            <a:avLst/>
          </a:prstGeom>
          <a:noFill/>
        </p:spPr>
        <p:txBody>
          <a:bodyPr wrap="square" rtlCol="0">
            <a:spAutoFit/>
          </a:bodyPr>
          <a:lstStyle/>
          <a:p>
            <a:pPr algn="ctr"/>
            <a:r>
              <a:rPr lang="en-US" sz="2400" dirty="0" smtClean="0"/>
              <a:t>Here is an animation of the motion of the planets in this system</a:t>
            </a:r>
          </a:p>
        </p:txBody>
      </p:sp>
      <p:pic>
        <p:nvPicPr>
          <p:cNvPr id="2" name="ptolemaic.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507759" y="993898"/>
            <a:ext cx="6146800" cy="5740401"/>
          </a:xfrm>
          <a:prstGeom prst="rect">
            <a:avLst/>
          </a:prstGeom>
        </p:spPr>
      </p:pic>
    </p:spTree>
    <p:extLst>
      <p:ext uri="{BB962C8B-B14F-4D97-AF65-F5344CB8AC3E}">
        <p14:creationId xmlns:p14="http://schemas.microsoft.com/office/powerpoint/2010/main" val="2209476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169333"/>
            <a:ext cx="8414296" cy="461665"/>
          </a:xfrm>
          <a:prstGeom prst="rect">
            <a:avLst/>
          </a:prstGeom>
          <a:noFill/>
        </p:spPr>
        <p:txBody>
          <a:bodyPr wrap="square" rtlCol="0">
            <a:spAutoFit/>
          </a:bodyPr>
          <a:lstStyle/>
          <a:p>
            <a:r>
              <a:rPr lang="en-US" sz="2400" dirty="0" smtClean="0"/>
              <a:t>The </a:t>
            </a:r>
            <a:r>
              <a:rPr lang="en-US" sz="2400" dirty="0" err="1" smtClean="0"/>
              <a:t>Equant</a:t>
            </a:r>
            <a:r>
              <a:rPr lang="en-US" sz="2400" dirty="0" smtClean="0"/>
              <a:t> – Who ordered that??</a:t>
            </a:r>
          </a:p>
        </p:txBody>
      </p:sp>
      <p:sp>
        <p:nvSpPr>
          <p:cNvPr id="23" name="TextBox 22"/>
          <p:cNvSpPr txBox="1"/>
          <p:nvPr/>
        </p:nvSpPr>
        <p:spPr>
          <a:xfrm>
            <a:off x="5226570" y="782940"/>
            <a:ext cx="3760689" cy="5632310"/>
          </a:xfrm>
          <a:prstGeom prst="rect">
            <a:avLst/>
          </a:prstGeom>
          <a:noFill/>
        </p:spPr>
        <p:txBody>
          <a:bodyPr wrap="square" rtlCol="0">
            <a:spAutoFit/>
          </a:bodyPr>
          <a:lstStyle/>
          <a:p>
            <a:r>
              <a:rPr lang="en-US" sz="2400" dirty="0" smtClean="0"/>
              <a:t>To </a:t>
            </a:r>
            <a:r>
              <a:rPr lang="en-US" sz="2400" dirty="0"/>
              <a:t>a hypothetical </a:t>
            </a:r>
            <a:r>
              <a:rPr lang="en-US" sz="2400" dirty="0" smtClean="0"/>
              <a:t>observer </a:t>
            </a:r>
            <a:r>
              <a:rPr lang="en-US" sz="2400" dirty="0"/>
              <a:t>at the </a:t>
            </a:r>
            <a:r>
              <a:rPr lang="en-US" sz="2400" dirty="0" err="1"/>
              <a:t>equant</a:t>
            </a:r>
            <a:r>
              <a:rPr lang="en-US" sz="2400" dirty="0"/>
              <a:t> point, </a:t>
            </a:r>
            <a:r>
              <a:rPr lang="en-US" sz="2400" dirty="0" smtClean="0"/>
              <a:t>the planet </a:t>
            </a:r>
            <a:r>
              <a:rPr lang="en-US" sz="2400" dirty="0"/>
              <a:t>would appear to move at a steady speed. </a:t>
            </a:r>
            <a:endParaRPr lang="en-US" sz="2400" dirty="0" smtClean="0"/>
          </a:p>
          <a:p>
            <a:endParaRPr lang="en-US" sz="2400" dirty="0"/>
          </a:p>
          <a:p>
            <a:r>
              <a:rPr lang="en-US" sz="2400" dirty="0" smtClean="0"/>
              <a:t>This is not uniform circular motion, which would be constant rotation around the center of the deferent.  </a:t>
            </a:r>
          </a:p>
          <a:p>
            <a:endParaRPr lang="en-US" sz="2400" dirty="0"/>
          </a:p>
          <a:p>
            <a:r>
              <a:rPr lang="en-US" sz="2400" dirty="0" smtClean="0"/>
              <a:t>However, Ptolemy needed a way to account for the differing speeds of the planets as they move in the sky.</a:t>
            </a:r>
            <a:endParaRPr lang="en-US" sz="2400" dirty="0"/>
          </a:p>
        </p:txBody>
      </p:sp>
      <p:pic>
        <p:nvPicPr>
          <p:cNvPr id="2" name="Picture 1" descr="epicycl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99" y="1717074"/>
            <a:ext cx="4818485" cy="3613864"/>
          </a:xfrm>
          <a:prstGeom prst="rect">
            <a:avLst/>
          </a:prstGeom>
        </p:spPr>
      </p:pic>
    </p:spTree>
    <p:extLst>
      <p:ext uri="{BB962C8B-B14F-4D97-AF65-F5344CB8AC3E}">
        <p14:creationId xmlns:p14="http://schemas.microsoft.com/office/powerpoint/2010/main" val="21513847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105832"/>
            <a:ext cx="8414296" cy="6863416"/>
          </a:xfrm>
          <a:prstGeom prst="rect">
            <a:avLst/>
          </a:prstGeom>
          <a:noFill/>
        </p:spPr>
        <p:txBody>
          <a:bodyPr wrap="square" rtlCol="0">
            <a:spAutoFit/>
          </a:bodyPr>
          <a:lstStyle/>
          <a:p>
            <a:r>
              <a:rPr lang="en-US" sz="2200" dirty="0" smtClean="0"/>
              <a:t>Notice that the Earth is NOT at the center of the universe, just close to it.</a:t>
            </a:r>
          </a:p>
          <a:p>
            <a:endParaRPr lang="en-US" sz="2200" dirty="0"/>
          </a:p>
          <a:p>
            <a:r>
              <a:rPr lang="en-US" sz="2200" dirty="0" smtClean="0"/>
              <a:t>Also the motion does not go around a uniform rate around the center, but rather something known as the </a:t>
            </a:r>
            <a:r>
              <a:rPr lang="en-US" sz="2200" dirty="0" err="1" smtClean="0"/>
              <a:t>equant</a:t>
            </a:r>
            <a:r>
              <a:rPr lang="en-US" sz="2200" dirty="0" smtClean="0"/>
              <a:t>.</a:t>
            </a:r>
          </a:p>
          <a:p>
            <a:endParaRPr lang="en-US" sz="2200" dirty="0"/>
          </a:p>
          <a:p>
            <a:r>
              <a:rPr lang="en-US" sz="2200" dirty="0" smtClean="0"/>
              <a:t>Ptolemy’s universe is unpleasantly complicated – the full model required 80 circles to account for the Sun, Moon and five known planets. So why do this?</a:t>
            </a:r>
          </a:p>
          <a:p>
            <a:endParaRPr lang="en-US" sz="2200" dirty="0"/>
          </a:p>
          <a:p>
            <a:r>
              <a:rPr lang="en-US" sz="2200" dirty="0" smtClean="0"/>
              <a:t>BECAUSE, in order to explain the observations, he had to do this!!</a:t>
            </a:r>
          </a:p>
          <a:p>
            <a:endParaRPr lang="en-US" sz="2200" dirty="0"/>
          </a:p>
          <a:p>
            <a:r>
              <a:rPr lang="en-US" sz="2200" dirty="0" smtClean="0"/>
              <a:t>So even the Greeks knew that Earth could not be the center of the universe if everything moves in perfect circles!</a:t>
            </a:r>
          </a:p>
          <a:p>
            <a:endParaRPr lang="en-US" sz="2200" dirty="0" smtClean="0"/>
          </a:p>
          <a:p>
            <a:r>
              <a:rPr lang="en-US" sz="2200" dirty="0" smtClean="0"/>
              <a:t>Surprisingly people were ok with not being in the center, but the </a:t>
            </a:r>
            <a:r>
              <a:rPr lang="en-US" sz="2200" dirty="0" err="1" smtClean="0"/>
              <a:t>equant</a:t>
            </a:r>
            <a:r>
              <a:rPr lang="en-US" sz="2200" dirty="0" smtClean="0"/>
              <a:t> really bothered them – various people tried getting rid of it for the next 1500 years.  </a:t>
            </a:r>
          </a:p>
          <a:p>
            <a:endParaRPr lang="en-US" sz="2200" dirty="0"/>
          </a:p>
          <a:p>
            <a:r>
              <a:rPr lang="en-US" sz="2200" dirty="0" smtClean="0"/>
              <a:t>END ASIDE</a:t>
            </a:r>
          </a:p>
        </p:txBody>
      </p:sp>
    </p:spTree>
    <p:extLst>
      <p:ext uri="{BB962C8B-B14F-4D97-AF65-F5344CB8AC3E}">
        <p14:creationId xmlns:p14="http://schemas.microsoft.com/office/powerpoint/2010/main" val="36296219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690" y="3063197"/>
            <a:ext cx="8543226" cy="3539431"/>
          </a:xfrm>
          <a:prstGeom prst="rect">
            <a:avLst/>
          </a:prstGeom>
          <a:noFill/>
        </p:spPr>
        <p:txBody>
          <a:bodyPr wrap="square" rtlCol="0">
            <a:spAutoFit/>
          </a:bodyPr>
          <a:lstStyle/>
          <a:p>
            <a:r>
              <a:rPr lang="en-US" sz="2800" dirty="0" smtClean="0"/>
              <a:t>The pace of scientific discovery slowed after Ptolemy, after Rome conquered Greece. Finally, after the northern tribes conquered Rome, astronomy in Europe was virtually dead until 1,000 years had passed and the barbarians of northern Europe finally learned to read Greek.  Muslim astronomers kept the subject alive but did not renew the Greek quest for an understanding of the motion of planets. </a:t>
            </a:r>
          </a:p>
        </p:txBody>
      </p:sp>
      <p:sp>
        <p:nvSpPr>
          <p:cNvPr id="2" name="TextBox 1"/>
          <p:cNvSpPr txBox="1"/>
          <p:nvPr/>
        </p:nvSpPr>
        <p:spPr>
          <a:xfrm>
            <a:off x="4848305" y="529787"/>
            <a:ext cx="3736980" cy="2123658"/>
          </a:xfrm>
          <a:prstGeom prst="rect">
            <a:avLst/>
          </a:prstGeom>
          <a:noFill/>
        </p:spPr>
        <p:txBody>
          <a:bodyPr wrap="square" rtlCol="0">
            <a:spAutoFit/>
          </a:bodyPr>
          <a:lstStyle/>
          <a:p>
            <a:pPr algn="ctr"/>
            <a:r>
              <a:rPr lang="en-US" sz="4400" b="1" dirty="0" smtClean="0"/>
              <a:t>Astronomy in the Middle Ages</a:t>
            </a:r>
            <a:endParaRPr lang="en-US" sz="4400" b="1" dirty="0"/>
          </a:p>
        </p:txBody>
      </p:sp>
      <p:pic>
        <p:nvPicPr>
          <p:cNvPr id="3" name="Picture 2" descr="mainim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23" y="529787"/>
            <a:ext cx="4054093" cy="21898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154" y="145747"/>
            <a:ext cx="8681845" cy="1200328"/>
          </a:xfrm>
          <a:prstGeom prst="rect">
            <a:avLst/>
          </a:prstGeom>
          <a:noFill/>
        </p:spPr>
        <p:txBody>
          <a:bodyPr wrap="square" rtlCol="0">
            <a:spAutoFit/>
          </a:bodyPr>
          <a:lstStyle/>
          <a:p>
            <a:r>
              <a:rPr lang="en-US" sz="2400" dirty="0" smtClean="0"/>
              <a:t>A </a:t>
            </a:r>
            <a:r>
              <a:rPr lang="en-US" sz="2400" dirty="0" smtClean="0"/>
              <a:t>lot of knowledge from the Greeks  came through Arab to Latin translations done in the 13</a:t>
            </a:r>
            <a:r>
              <a:rPr lang="en-US" sz="2400" baseline="30000" dirty="0" smtClean="0"/>
              <a:t>th</a:t>
            </a:r>
            <a:r>
              <a:rPr lang="en-US" sz="2400" dirty="0" smtClean="0"/>
              <a:t> century in Spain.  These translations made their way into Europe and spurred the renaissance.</a:t>
            </a:r>
          </a:p>
        </p:txBody>
      </p:sp>
      <p:pic>
        <p:nvPicPr>
          <p:cNvPr id="6" name="Picture 5"/>
          <p:cNvPicPr>
            <a:picLocks noChangeAspect="1"/>
          </p:cNvPicPr>
          <p:nvPr/>
        </p:nvPicPr>
        <p:blipFill>
          <a:blip r:embed="rId2"/>
          <a:stretch>
            <a:fillRect/>
          </a:stretch>
        </p:blipFill>
        <p:spPr>
          <a:xfrm>
            <a:off x="4671093" y="2062513"/>
            <a:ext cx="3962628" cy="3428431"/>
          </a:xfrm>
          <a:prstGeom prst="rect">
            <a:avLst/>
          </a:prstGeom>
        </p:spPr>
      </p:pic>
      <p:sp>
        <p:nvSpPr>
          <p:cNvPr id="7" name="TextBox 6"/>
          <p:cNvSpPr txBox="1"/>
          <p:nvPr/>
        </p:nvSpPr>
        <p:spPr>
          <a:xfrm>
            <a:off x="335155" y="1346335"/>
            <a:ext cx="4251178" cy="5262979"/>
          </a:xfrm>
          <a:prstGeom prst="rect">
            <a:avLst/>
          </a:prstGeom>
          <a:noFill/>
        </p:spPr>
        <p:txBody>
          <a:bodyPr wrap="square" rtlCol="0">
            <a:spAutoFit/>
          </a:bodyPr>
          <a:lstStyle/>
          <a:p>
            <a:r>
              <a:rPr lang="en-US" sz="2400" dirty="0" smtClean="0"/>
              <a:t>Alfonso X, king of Castile,  sponsored much of this work in Toledo.  Upon learning the very complicated to explain the motions of the planets of the Ptolemaic system he is rumored to have said:</a:t>
            </a:r>
          </a:p>
          <a:p>
            <a:endParaRPr lang="en-US" sz="2400" b="1" dirty="0" smtClean="0"/>
          </a:p>
          <a:p>
            <a:r>
              <a:rPr lang="en-US" sz="2400" b="1" dirty="0" smtClean="0"/>
              <a:t>"If I had been there with God when He made the world, I would have amended many things so that they would be better made than as He made them."</a:t>
            </a:r>
            <a:endParaRPr lang="en-US" sz="2400" b="1" dirty="0"/>
          </a:p>
        </p:txBody>
      </p:sp>
    </p:spTree>
    <p:extLst>
      <p:ext uri="{BB962C8B-B14F-4D97-AF65-F5344CB8AC3E}">
        <p14:creationId xmlns:p14="http://schemas.microsoft.com/office/powerpoint/2010/main" val="37581196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3249083" cy="1794933"/>
          </a:xfrm>
        </p:spPr>
        <p:txBody>
          <a:bodyPr>
            <a:normAutofit/>
          </a:bodyPr>
          <a:lstStyle/>
          <a:p>
            <a:r>
              <a:rPr lang="en-US" sz="3600" b="1" dirty="0" smtClean="0"/>
              <a:t>The Copernican </a:t>
            </a:r>
            <a:r>
              <a:rPr lang="en-US" sz="3600" b="1" dirty="0" smtClean="0"/>
              <a:t>Revolution</a:t>
            </a:r>
            <a:endParaRPr lang="en-US" sz="3600" b="1" dirty="0"/>
          </a:p>
        </p:txBody>
      </p:sp>
      <p:sp>
        <p:nvSpPr>
          <p:cNvPr id="4" name="TextBox 3"/>
          <p:cNvSpPr txBox="1"/>
          <p:nvPr/>
        </p:nvSpPr>
        <p:spPr>
          <a:xfrm>
            <a:off x="5826637" y="617435"/>
            <a:ext cx="3317363" cy="1477328"/>
          </a:xfrm>
          <a:prstGeom prst="rect">
            <a:avLst/>
          </a:prstGeom>
          <a:noFill/>
        </p:spPr>
        <p:txBody>
          <a:bodyPr wrap="square" rtlCol="0">
            <a:spAutoFit/>
          </a:bodyPr>
          <a:lstStyle/>
          <a:p>
            <a:r>
              <a:rPr lang="en-US" dirty="0" smtClean="0"/>
              <a:t>Copernicus     (1473 – 1543) </a:t>
            </a:r>
          </a:p>
          <a:p>
            <a:r>
              <a:rPr lang="en-US" dirty="0" err="1" smtClean="0"/>
              <a:t>Tycho</a:t>
            </a:r>
            <a:r>
              <a:rPr lang="en-US" dirty="0" smtClean="0"/>
              <a:t> Brahe   (1546 – 1601) </a:t>
            </a:r>
          </a:p>
          <a:p>
            <a:r>
              <a:rPr lang="en-US" dirty="0" err="1" smtClean="0"/>
              <a:t>Kepler</a:t>
            </a:r>
            <a:r>
              <a:rPr lang="en-US" dirty="0" smtClean="0"/>
              <a:t>             (1571 – 1630) </a:t>
            </a:r>
          </a:p>
          <a:p>
            <a:r>
              <a:rPr lang="en-US" dirty="0" smtClean="0"/>
              <a:t>Galileo            (1564 – 1642) </a:t>
            </a:r>
          </a:p>
          <a:p>
            <a:r>
              <a:rPr lang="en-US" dirty="0" smtClean="0"/>
              <a:t>Newton           (1642 – 1727)</a:t>
            </a:r>
            <a:endParaRPr lang="en-US" dirty="0"/>
          </a:p>
        </p:txBody>
      </p:sp>
      <p:sp>
        <p:nvSpPr>
          <p:cNvPr id="5" name="TextBox 4"/>
          <p:cNvSpPr txBox="1"/>
          <p:nvPr/>
        </p:nvSpPr>
        <p:spPr>
          <a:xfrm>
            <a:off x="160866" y="1812412"/>
            <a:ext cx="8983133" cy="4893648"/>
          </a:xfrm>
          <a:prstGeom prst="rect">
            <a:avLst/>
          </a:prstGeom>
          <a:noFill/>
        </p:spPr>
        <p:txBody>
          <a:bodyPr wrap="square" rtlCol="0">
            <a:spAutoFit/>
          </a:bodyPr>
          <a:lstStyle/>
          <a:p>
            <a:r>
              <a:rPr lang="en-US" sz="2400" b="1" dirty="0" smtClean="0">
                <a:solidFill>
                  <a:srgbClr val="FF0000"/>
                </a:solidFill>
              </a:rPr>
              <a:t>Copernicus</a:t>
            </a:r>
          </a:p>
          <a:p>
            <a:endParaRPr lang="en-US" dirty="0" smtClean="0"/>
          </a:p>
          <a:p>
            <a:r>
              <a:rPr lang="en-US" dirty="0" smtClean="0"/>
              <a:t>Copernicus was a contemporary of Columbus, born in Poland about 20 years before Columbus sailed.</a:t>
            </a:r>
          </a:p>
          <a:p>
            <a:endParaRPr lang="en-US" dirty="0" smtClean="0"/>
          </a:p>
          <a:p>
            <a:r>
              <a:rPr lang="en-US" dirty="0" smtClean="0"/>
              <a:t>He traveled to Italy, where he translated Greek texts and learned about Aristarchus’s system with the Sun at the center of the universe. Supposedly, he also got hold of some Islamic manuscripts, which were critical in forming his thinking.  When he returned to Poland he began calculations in a remote outpost on the Baltic Sea. Copernicus argued that the rotation of the celestial sphere could be accounted for by assuming that the Earth rotates about a fixed axis while the sphere is stationary. Similarly, the apparent motion of the Sun – once around the celestial sphere per year – could be accounted for by assuming the Earth revolves yearly about the Sun.</a:t>
            </a:r>
          </a:p>
          <a:p>
            <a:endParaRPr lang="en-US" dirty="0" smtClean="0"/>
          </a:p>
          <a:p>
            <a:r>
              <a:rPr lang="en-US" dirty="0" smtClean="0"/>
              <a:t>The great simplification of Copernicus' work, however, was this: If the Earth were just another planet, and all planets moved about the Sun, then the peculiar retrograde motion that had plagued astronomers for two thousand years is explained. How does this work?</a:t>
            </a:r>
            <a:endParaRPr lang="en-US" dirty="0"/>
          </a:p>
        </p:txBody>
      </p:sp>
      <p:graphicFrame>
        <p:nvGraphicFramePr>
          <p:cNvPr id="56322" name="Object 2"/>
          <p:cNvGraphicFramePr>
            <a:graphicFrameLocks noChangeAspect="1"/>
          </p:cNvGraphicFramePr>
          <p:nvPr/>
        </p:nvGraphicFramePr>
        <p:xfrm>
          <a:off x="3376083" y="181928"/>
          <a:ext cx="2070100" cy="2235200"/>
        </p:xfrm>
        <a:graphic>
          <a:graphicData uri="http://schemas.openxmlformats.org/presentationml/2006/ole">
            <mc:AlternateContent xmlns:mc="http://schemas.openxmlformats.org/markup-compatibility/2006">
              <mc:Choice xmlns:v="urn:schemas-microsoft-com:vml" Requires="v">
                <p:oleObj spid="_x0000_s56470" name="Document" r:id="rId3" imgW="8279365" imgH="8939683" progId="Word.Document.12">
                  <p:link updateAutomatic="1"/>
                </p:oleObj>
              </mc:Choice>
              <mc:Fallback>
                <p:oleObj name="Document" r:id="rId3" imgW="8279365" imgH="8939683" progId="Word.Document.12">
                  <p:link updateAutomatic="1"/>
                  <p:pic>
                    <p:nvPicPr>
                      <p:cNvPr id="0" name="Picture 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083" y="181928"/>
                        <a:ext cx="2070100" cy="22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400" y="67736"/>
            <a:ext cx="8414296" cy="2031325"/>
          </a:xfrm>
          <a:prstGeom prst="rect">
            <a:avLst/>
          </a:prstGeom>
          <a:noFill/>
        </p:spPr>
        <p:txBody>
          <a:bodyPr wrap="square" rtlCol="0">
            <a:spAutoFit/>
          </a:bodyPr>
          <a:lstStyle/>
          <a:p>
            <a:r>
              <a:rPr lang="en-US" dirty="0" smtClean="0"/>
              <a:t>Copernicus placed the Sun at the center and had the planets move around the Sun in perfect circles. The speed of the orbits were adjustable, but he found that in order for this to work, he had to place the planets in the order of Mercury, Venus, Earth, Mars, Jupiter and Saturn.  He also had to make the planets that were closer in orbit faster.  So Mercury and Venus have periods (the time of one orbit is a </a:t>
            </a:r>
            <a:r>
              <a:rPr lang="en-US" i="1" dirty="0" smtClean="0"/>
              <a:t>period</a:t>
            </a:r>
            <a:r>
              <a:rPr lang="en-US" dirty="0" smtClean="0"/>
              <a:t>) shorter than one year, making Earth, with its period of one year, the third planet from the Sun. The Earth moves faster in its orbit than the outer planets, Mars, Jupiter and Saturn</a:t>
            </a:r>
            <a:endParaRPr lang="en-US" dirty="0"/>
          </a:p>
        </p:txBody>
      </p:sp>
      <p:pic>
        <p:nvPicPr>
          <p:cNvPr id="3" name="Picture 2"/>
          <p:cNvPicPr>
            <a:picLocks noChangeAspect="1"/>
          </p:cNvPicPr>
          <p:nvPr/>
        </p:nvPicPr>
        <p:blipFill>
          <a:blip r:embed="rId2"/>
          <a:stretch>
            <a:fillRect/>
          </a:stretch>
        </p:blipFill>
        <p:spPr>
          <a:xfrm>
            <a:off x="279400" y="2099061"/>
            <a:ext cx="4920355" cy="4510326"/>
          </a:xfrm>
          <a:prstGeom prst="rect">
            <a:avLst/>
          </a:prstGeom>
        </p:spPr>
      </p:pic>
      <p:sp>
        <p:nvSpPr>
          <p:cNvPr id="4" name="TextBox 3"/>
          <p:cNvSpPr txBox="1"/>
          <p:nvPr/>
        </p:nvSpPr>
        <p:spPr>
          <a:xfrm>
            <a:off x="5525574" y="6070340"/>
            <a:ext cx="2952471" cy="646331"/>
          </a:xfrm>
          <a:prstGeom prst="rect">
            <a:avLst/>
          </a:prstGeom>
          <a:noFill/>
        </p:spPr>
        <p:txBody>
          <a:bodyPr wrap="square" rtlCol="0">
            <a:spAutoFit/>
          </a:bodyPr>
          <a:lstStyle/>
          <a:p>
            <a:r>
              <a:rPr lang="en-US" dirty="0" smtClean="0"/>
              <a:t>From Copernicus’ original manuscript</a:t>
            </a:r>
            <a:endParaRPr lang="en-US" dirty="0"/>
          </a:p>
        </p:txBody>
      </p:sp>
      <p:cxnSp>
        <p:nvCxnSpPr>
          <p:cNvPr id="8" name="Straight Arrow Connector 7"/>
          <p:cNvCxnSpPr/>
          <p:nvPr/>
        </p:nvCxnSpPr>
        <p:spPr>
          <a:xfrm flipH="1">
            <a:off x="4041091" y="2391846"/>
            <a:ext cx="1748391" cy="296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001954" y="3398071"/>
            <a:ext cx="2523620" cy="2804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249366" y="4008404"/>
            <a:ext cx="2292701" cy="3464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789482" y="2243387"/>
            <a:ext cx="1467988" cy="369332"/>
          </a:xfrm>
          <a:prstGeom prst="rect">
            <a:avLst/>
          </a:prstGeom>
          <a:noFill/>
        </p:spPr>
        <p:txBody>
          <a:bodyPr wrap="square" rtlCol="0">
            <a:spAutoFit/>
          </a:bodyPr>
          <a:lstStyle/>
          <a:p>
            <a:r>
              <a:rPr lang="en-US" dirty="0" smtClean="0"/>
              <a:t>The Stars</a:t>
            </a:r>
            <a:endParaRPr lang="en-US" dirty="0"/>
          </a:p>
        </p:txBody>
      </p:sp>
      <p:sp>
        <p:nvSpPr>
          <p:cNvPr id="14" name="TextBox 13"/>
          <p:cNvSpPr txBox="1"/>
          <p:nvPr/>
        </p:nvSpPr>
        <p:spPr>
          <a:xfrm>
            <a:off x="5459597" y="3134145"/>
            <a:ext cx="3618427" cy="369332"/>
          </a:xfrm>
          <a:prstGeom prst="rect">
            <a:avLst/>
          </a:prstGeom>
          <a:noFill/>
        </p:spPr>
        <p:txBody>
          <a:bodyPr wrap="square" rtlCol="0">
            <a:spAutoFit/>
          </a:bodyPr>
          <a:lstStyle/>
          <a:p>
            <a:r>
              <a:rPr lang="en-US" dirty="0" smtClean="0"/>
              <a:t>Earth and the moon</a:t>
            </a:r>
            <a:endParaRPr lang="en-US" dirty="0"/>
          </a:p>
        </p:txBody>
      </p:sp>
      <p:sp>
        <p:nvSpPr>
          <p:cNvPr id="15" name="TextBox 14"/>
          <p:cNvSpPr txBox="1"/>
          <p:nvPr/>
        </p:nvSpPr>
        <p:spPr>
          <a:xfrm>
            <a:off x="5496539" y="3764900"/>
            <a:ext cx="3618427" cy="369332"/>
          </a:xfrm>
          <a:prstGeom prst="rect">
            <a:avLst/>
          </a:prstGeom>
          <a:noFill/>
        </p:spPr>
        <p:txBody>
          <a:bodyPr wrap="square" rtlCol="0">
            <a:spAutoFit/>
          </a:bodyPr>
          <a:lstStyle/>
          <a:p>
            <a:r>
              <a:rPr lang="en-US" dirty="0" smtClean="0"/>
              <a:t>Venus</a:t>
            </a:r>
            <a:endParaRPr lang="en-US" dirty="0"/>
          </a:p>
        </p:txBody>
      </p:sp>
      <p:cxnSp>
        <p:nvCxnSpPr>
          <p:cNvPr id="17" name="Straight Arrow Connector 16"/>
          <p:cNvCxnSpPr/>
          <p:nvPr/>
        </p:nvCxnSpPr>
        <p:spPr>
          <a:xfrm flipH="1">
            <a:off x="3496781" y="2853720"/>
            <a:ext cx="2160747" cy="6497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612002" y="2610222"/>
            <a:ext cx="1467988" cy="369332"/>
          </a:xfrm>
          <a:prstGeom prst="rect">
            <a:avLst/>
          </a:prstGeom>
          <a:noFill/>
        </p:spPr>
        <p:txBody>
          <a:bodyPr wrap="square" rtlCol="0">
            <a:spAutoFit/>
          </a:bodyPr>
          <a:lstStyle/>
          <a:p>
            <a:r>
              <a:rPr lang="en-US" dirty="0" smtClean="0"/>
              <a:t>Mars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400" y="67736"/>
            <a:ext cx="8414296" cy="369332"/>
          </a:xfrm>
          <a:prstGeom prst="rect">
            <a:avLst/>
          </a:prstGeom>
          <a:noFill/>
        </p:spPr>
        <p:txBody>
          <a:bodyPr wrap="square" rtlCol="0">
            <a:spAutoFit/>
          </a:bodyPr>
          <a:lstStyle/>
          <a:p>
            <a:r>
              <a:rPr lang="en-US" dirty="0" smtClean="0"/>
              <a:t>Ok - how does this give us retrograde motion?</a:t>
            </a:r>
            <a:endParaRPr lang="en-US" dirty="0"/>
          </a:p>
        </p:txBody>
      </p:sp>
      <p:pic>
        <p:nvPicPr>
          <p:cNvPr id="8" name="Picture 7" descr="Copernicus_Mar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06" y="533514"/>
            <a:ext cx="4634884" cy="6179845"/>
          </a:xfrm>
          <a:prstGeom prst="rect">
            <a:avLst/>
          </a:prstGeom>
        </p:spPr>
      </p:pic>
      <p:sp>
        <p:nvSpPr>
          <p:cNvPr id="9" name="TextBox 8"/>
          <p:cNvSpPr txBox="1"/>
          <p:nvPr/>
        </p:nvSpPr>
        <p:spPr>
          <a:xfrm>
            <a:off x="5526800" y="3297039"/>
            <a:ext cx="3446072" cy="3416320"/>
          </a:xfrm>
          <a:prstGeom prst="rect">
            <a:avLst/>
          </a:prstGeom>
          <a:noFill/>
        </p:spPr>
        <p:txBody>
          <a:bodyPr wrap="square" rtlCol="0">
            <a:spAutoFit/>
          </a:bodyPr>
          <a:lstStyle/>
          <a:p>
            <a:r>
              <a:rPr lang="en-US" i="1" dirty="0" smtClean="0"/>
              <a:t>When </a:t>
            </a:r>
            <a:r>
              <a:rPr lang="en-US" i="1" dirty="0"/>
              <a:t>the Earth passes an outer planet, that outer planet appears to move backwards relative to the background stars. It is the same effect you see when you pass a car on a highway. If you watch that car, you see it appear to move backwards relative to the background trees, even though both you and the other car are </a:t>
            </a:r>
            <a:r>
              <a:rPr lang="en-US" i="1" dirty="0" smtClean="0"/>
              <a:t>moving </a:t>
            </a:r>
            <a:r>
              <a:rPr lang="en-US" i="1" dirty="0"/>
              <a:t>in the same direction.</a:t>
            </a:r>
            <a:endParaRPr lang="en-US" dirty="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400" y="67736"/>
            <a:ext cx="8414296" cy="369332"/>
          </a:xfrm>
          <a:prstGeom prst="rect">
            <a:avLst/>
          </a:prstGeom>
          <a:noFill/>
        </p:spPr>
        <p:txBody>
          <a:bodyPr wrap="square" rtlCol="0">
            <a:spAutoFit/>
          </a:bodyPr>
          <a:lstStyle/>
          <a:p>
            <a:r>
              <a:rPr lang="en-US" dirty="0" smtClean="0"/>
              <a:t>Here’s another animation:</a:t>
            </a:r>
            <a:endParaRPr lang="en-US" dirty="0"/>
          </a:p>
        </p:txBody>
      </p:sp>
      <p:pic>
        <p:nvPicPr>
          <p:cNvPr id="3" name="retro_whats_actually_happening.mp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02159" y="630577"/>
            <a:ext cx="8128001" cy="6096000"/>
          </a:xfrm>
          <a:prstGeom prst="rect">
            <a:avLst/>
          </a:prstGeom>
        </p:spPr>
      </p:pic>
      <p:sp>
        <p:nvSpPr>
          <p:cNvPr id="4" name="Rectangle 3"/>
          <p:cNvSpPr/>
          <p:nvPr/>
        </p:nvSpPr>
        <p:spPr>
          <a:xfrm>
            <a:off x="755079" y="923515"/>
            <a:ext cx="6830009" cy="1158142"/>
          </a:xfrm>
          <a:prstGeom prst="rect">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5436"/>
          </a:xfrm>
        </p:spPr>
        <p:txBody>
          <a:bodyPr/>
          <a:lstStyle/>
          <a:p>
            <a:r>
              <a:rPr lang="en-US" dirty="0" smtClean="0"/>
              <a:t>August 21, 2017</a:t>
            </a:r>
            <a:endParaRPr lang="en-US" dirty="0"/>
          </a:p>
        </p:txBody>
      </p:sp>
      <p:sp>
        <p:nvSpPr>
          <p:cNvPr id="3" name="Content Placeholder 2"/>
          <p:cNvSpPr>
            <a:spLocks noGrp="1"/>
          </p:cNvSpPr>
          <p:nvPr>
            <p:ph idx="1"/>
          </p:nvPr>
        </p:nvSpPr>
        <p:spPr>
          <a:xfrm>
            <a:off x="457200" y="5616222"/>
            <a:ext cx="8229600" cy="921602"/>
          </a:xfrm>
        </p:spPr>
        <p:txBody>
          <a:bodyPr>
            <a:normAutofit fontScale="77500" lnSpcReduction="20000"/>
          </a:bodyPr>
          <a:lstStyle/>
          <a:p>
            <a:r>
              <a:rPr lang="en-US" dirty="0" smtClean="0"/>
              <a:t>First total solar eclipse visible from mainland US since 1979</a:t>
            </a:r>
          </a:p>
          <a:p>
            <a:r>
              <a:rPr lang="en-US" dirty="0" smtClean="0"/>
              <a:t>Mark your calendars!</a:t>
            </a:r>
            <a:endParaRPr lang="en-US" dirty="0"/>
          </a:p>
        </p:txBody>
      </p:sp>
      <p:pic>
        <p:nvPicPr>
          <p:cNvPr id="4" name="Picture 3"/>
          <p:cNvPicPr>
            <a:picLocks noChangeAspect="1"/>
          </p:cNvPicPr>
          <p:nvPr/>
        </p:nvPicPr>
        <p:blipFill>
          <a:blip r:embed="rId2"/>
          <a:stretch>
            <a:fillRect/>
          </a:stretch>
        </p:blipFill>
        <p:spPr>
          <a:xfrm>
            <a:off x="730015" y="1110074"/>
            <a:ext cx="7671942" cy="4385793"/>
          </a:xfrm>
          <a:prstGeom prst="rect">
            <a:avLst/>
          </a:prstGeom>
        </p:spPr>
      </p:pic>
    </p:spTree>
    <p:extLst>
      <p:ext uri="{BB962C8B-B14F-4D97-AF65-F5344CB8AC3E}">
        <p14:creationId xmlns:p14="http://schemas.microsoft.com/office/powerpoint/2010/main" val="25528111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400" y="67736"/>
            <a:ext cx="8414296" cy="923330"/>
          </a:xfrm>
          <a:prstGeom prst="rect">
            <a:avLst/>
          </a:prstGeom>
          <a:noFill/>
        </p:spPr>
        <p:txBody>
          <a:bodyPr wrap="square" rtlCol="0">
            <a:spAutoFit/>
          </a:bodyPr>
          <a:lstStyle/>
          <a:p>
            <a:r>
              <a:rPr lang="en-US" dirty="0" smtClean="0"/>
              <a:t>By adjusting the different speeds of the orbits, you can get different amounts of retrograde motion.  Similar to </a:t>
            </a:r>
            <a:r>
              <a:rPr lang="en-US" dirty="0" err="1" smtClean="0"/>
              <a:t>Ptolemic</a:t>
            </a:r>
            <a:r>
              <a:rPr lang="en-US" dirty="0" smtClean="0"/>
              <a:t> model, where the speed of the deferent and epicycles were adjustable.</a:t>
            </a:r>
            <a:endParaRPr lang="en-US" dirty="0"/>
          </a:p>
        </p:txBody>
      </p:sp>
      <p:pic>
        <p:nvPicPr>
          <p:cNvPr id="6" name="Picture 5" descr="Copernicus_Mar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991066"/>
            <a:ext cx="3810000" cy="5080000"/>
          </a:xfrm>
          <a:prstGeom prst="rect">
            <a:avLst/>
          </a:prstGeom>
        </p:spPr>
      </p:pic>
      <p:pic>
        <p:nvPicPr>
          <p:cNvPr id="9" name="Picture 8" descr="Copernicus_Venu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696" y="991066"/>
            <a:ext cx="3810000" cy="5080000"/>
          </a:xfrm>
          <a:prstGeom prst="rect">
            <a:avLst/>
          </a:prstGeom>
        </p:spPr>
      </p:pic>
      <p:sp>
        <p:nvSpPr>
          <p:cNvPr id="10" name="TextBox 9"/>
          <p:cNvSpPr txBox="1"/>
          <p:nvPr/>
        </p:nvSpPr>
        <p:spPr>
          <a:xfrm>
            <a:off x="1814360" y="6185812"/>
            <a:ext cx="1748391" cy="461665"/>
          </a:xfrm>
          <a:prstGeom prst="rect">
            <a:avLst/>
          </a:prstGeom>
          <a:noFill/>
        </p:spPr>
        <p:txBody>
          <a:bodyPr wrap="square" rtlCol="0">
            <a:spAutoFit/>
          </a:bodyPr>
          <a:lstStyle/>
          <a:p>
            <a:r>
              <a:rPr lang="en-US" sz="2400" dirty="0" smtClean="0"/>
              <a:t>Mars</a:t>
            </a:r>
            <a:endParaRPr lang="en-US" sz="2400" dirty="0"/>
          </a:p>
        </p:txBody>
      </p:sp>
      <p:sp>
        <p:nvSpPr>
          <p:cNvPr id="11" name="TextBox 10"/>
          <p:cNvSpPr txBox="1"/>
          <p:nvPr/>
        </p:nvSpPr>
        <p:spPr>
          <a:xfrm>
            <a:off x="6284305" y="6185812"/>
            <a:ext cx="1616436" cy="461665"/>
          </a:xfrm>
          <a:prstGeom prst="rect">
            <a:avLst/>
          </a:prstGeom>
          <a:noFill/>
        </p:spPr>
        <p:txBody>
          <a:bodyPr wrap="square" rtlCol="0">
            <a:spAutoFit/>
          </a:bodyPr>
          <a:lstStyle/>
          <a:p>
            <a:r>
              <a:rPr lang="en-US" sz="2400" dirty="0" smtClean="0"/>
              <a:t>Venus</a:t>
            </a:r>
            <a:endParaRPr lang="en-US" sz="2400" dirty="0"/>
          </a:p>
        </p:txBody>
      </p:sp>
    </p:spTree>
    <p:extLst>
      <p:ext uri="{BB962C8B-B14F-4D97-AF65-F5344CB8AC3E}">
        <p14:creationId xmlns:p14="http://schemas.microsoft.com/office/powerpoint/2010/main" val="31063002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558803"/>
            <a:ext cx="8414296" cy="5016758"/>
          </a:xfrm>
          <a:prstGeom prst="rect">
            <a:avLst/>
          </a:prstGeom>
          <a:noFill/>
        </p:spPr>
        <p:txBody>
          <a:bodyPr wrap="square" rtlCol="0">
            <a:spAutoFit/>
          </a:bodyPr>
          <a:lstStyle/>
          <a:p>
            <a:r>
              <a:rPr lang="en-US" sz="2000" dirty="0" smtClean="0"/>
              <a:t>After Copernicus, it was difficult for serious astronomers to avoid this model:</a:t>
            </a:r>
          </a:p>
          <a:p>
            <a:endParaRPr lang="en-US" sz="2000" dirty="0" smtClean="0"/>
          </a:p>
          <a:p>
            <a:r>
              <a:rPr lang="en-US" sz="2000" dirty="0" smtClean="0"/>
              <a:t>1) It was the first workable heliocentric model to challenge the geocentric or (</a:t>
            </a:r>
            <a:r>
              <a:rPr lang="en-US" sz="2000" dirty="0" err="1" smtClean="0"/>
              <a:t>Ptolemic</a:t>
            </a:r>
            <a:r>
              <a:rPr lang="en-US" sz="2000" dirty="0" smtClean="0"/>
              <a:t>) model of the universe.  For a lot of people it was something different to think about.</a:t>
            </a:r>
          </a:p>
          <a:p>
            <a:endParaRPr lang="en-US" sz="2000" dirty="0" smtClean="0"/>
          </a:p>
          <a:p>
            <a:r>
              <a:rPr lang="en-US" sz="2000" dirty="0" smtClean="0"/>
              <a:t>2) It was also somewhat simpler than the </a:t>
            </a:r>
            <a:r>
              <a:rPr lang="en-US" sz="2000" dirty="0" err="1" smtClean="0"/>
              <a:t>Ptolemic</a:t>
            </a:r>
            <a:r>
              <a:rPr lang="en-US" sz="2000" dirty="0" smtClean="0"/>
              <a:t> model in that it got rid of the hated </a:t>
            </a:r>
            <a:r>
              <a:rPr lang="en-US" sz="2000" dirty="0" err="1" smtClean="0"/>
              <a:t>equant</a:t>
            </a:r>
            <a:r>
              <a:rPr lang="en-US" sz="2000" dirty="0" smtClean="0"/>
              <a:t>.  Motion was now all perfectly circular.  For this reason alone,</a:t>
            </a:r>
            <a:r>
              <a:rPr lang="en-US" sz="2000" dirty="0"/>
              <a:t> </a:t>
            </a:r>
            <a:r>
              <a:rPr lang="en-US" sz="2000" dirty="0" smtClean="0"/>
              <a:t>it was widely considered.</a:t>
            </a:r>
          </a:p>
          <a:p>
            <a:endParaRPr lang="en-US" sz="2000" dirty="0" smtClean="0"/>
          </a:p>
          <a:p>
            <a:r>
              <a:rPr lang="en-US" sz="2000" dirty="0"/>
              <a:t>3</a:t>
            </a:r>
            <a:r>
              <a:rPr lang="en-US" sz="2000" dirty="0" smtClean="0"/>
              <a:t>) The Jupiter-Saturn coincidence is explained. Can anyone explain why?</a:t>
            </a:r>
          </a:p>
          <a:p>
            <a:r>
              <a:rPr lang="en-US" sz="2000" i="1" dirty="0" smtClean="0"/>
              <a:t>(Reminder: The outer planets (Jupiter/Saturn) start and end their retrograde motion at about the same time when they are in the same direction)</a:t>
            </a:r>
            <a:endParaRPr lang="en-US" sz="2000" dirty="0" smtClean="0"/>
          </a:p>
          <a:p>
            <a:endParaRPr lang="en-US" sz="2000" dirty="0" smtClean="0"/>
          </a:p>
          <a:p>
            <a:r>
              <a:rPr lang="en-US" sz="2000" dirty="0"/>
              <a:t>4</a:t>
            </a:r>
            <a:r>
              <a:rPr lang="en-US" sz="2000" dirty="0" smtClean="0"/>
              <a:t>) For any planet closer to the Sun than the Earth we see a maximum angle between the planet and the Sun.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4" y="372533"/>
            <a:ext cx="8414296" cy="707886"/>
          </a:xfrm>
          <a:prstGeom prst="rect">
            <a:avLst/>
          </a:prstGeom>
          <a:noFill/>
        </p:spPr>
        <p:txBody>
          <a:bodyPr wrap="square" rtlCol="0">
            <a:spAutoFit/>
          </a:bodyPr>
          <a:lstStyle/>
          <a:p>
            <a:r>
              <a:rPr lang="en-US" sz="2000" dirty="0" smtClean="0"/>
              <a:t>Why is it that for any planet closer to the Sun than the Earth we see a maximum angle between the planet and the Sun?</a:t>
            </a:r>
            <a:endParaRPr lang="en-US" sz="2000" dirty="0"/>
          </a:p>
        </p:txBody>
      </p:sp>
      <p:grpSp>
        <p:nvGrpSpPr>
          <p:cNvPr id="3" name="Group 13"/>
          <p:cNvGrpSpPr>
            <a:grpSpLocks/>
          </p:cNvGrpSpPr>
          <p:nvPr/>
        </p:nvGrpSpPr>
        <p:grpSpPr bwMode="auto">
          <a:xfrm>
            <a:off x="8467" y="-499553"/>
            <a:ext cx="9144000" cy="6553200"/>
            <a:chOff x="0" y="0"/>
            <a:chExt cx="5760" cy="4128"/>
          </a:xfrm>
        </p:grpSpPr>
        <p:sp>
          <p:nvSpPr>
            <p:cNvPr id="5" name="Text Box 2"/>
            <p:cNvSpPr txBox="1">
              <a:spLocks noChangeArrowheads="1"/>
            </p:cNvSpPr>
            <p:nvPr/>
          </p:nvSpPr>
          <p:spPr bwMode="auto">
            <a:xfrm>
              <a:off x="0" y="0"/>
              <a:ext cx="5760" cy="407"/>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3600" dirty="0"/>
            </a:p>
          </p:txBody>
        </p:sp>
        <p:sp>
          <p:nvSpPr>
            <p:cNvPr id="6" name="Oval 5"/>
            <p:cNvSpPr>
              <a:spLocks noChangeArrowheads="1"/>
            </p:cNvSpPr>
            <p:nvPr/>
          </p:nvSpPr>
          <p:spPr bwMode="auto">
            <a:xfrm>
              <a:off x="1344" y="1488"/>
              <a:ext cx="2736" cy="2640"/>
            </a:xfrm>
            <a:prstGeom prst="ellipse">
              <a:avLst/>
            </a:prstGeom>
            <a:noFill/>
            <a:ln w="9525">
              <a:solidFill>
                <a:schemeClr val="tx2">
                  <a:lumMod val="75000"/>
                  <a:lumOff val="25000"/>
                </a:schemeClr>
              </a:solidFill>
              <a:round/>
              <a:headEnd/>
              <a:tailEnd/>
            </a:ln>
          </p:spPr>
          <p:txBody>
            <a:bodyPr wrap="none" anchor="ctr">
              <a:prstTxWarp prst="textNoShape">
                <a:avLst/>
              </a:prstTxWarp>
            </a:bodyPr>
            <a:lstStyle/>
            <a:p>
              <a:endParaRPr lang="en-US"/>
            </a:p>
          </p:txBody>
        </p:sp>
        <p:sp>
          <p:nvSpPr>
            <p:cNvPr id="7" name="Oval 6"/>
            <p:cNvSpPr>
              <a:spLocks noChangeArrowheads="1"/>
            </p:cNvSpPr>
            <p:nvPr/>
          </p:nvSpPr>
          <p:spPr bwMode="auto">
            <a:xfrm>
              <a:off x="1968" y="2064"/>
              <a:ext cx="1440" cy="1488"/>
            </a:xfrm>
            <a:prstGeom prst="ellipse">
              <a:avLst/>
            </a:prstGeom>
            <a:noFill/>
            <a:ln w="9525">
              <a:solidFill>
                <a:schemeClr val="bg2">
                  <a:lumMod val="75000"/>
                </a:schemeClr>
              </a:solidFill>
              <a:round/>
              <a:headEnd/>
              <a:tailEnd/>
            </a:ln>
          </p:spPr>
          <p:txBody>
            <a:bodyPr wrap="none" anchor="ctr">
              <a:prstTxWarp prst="textNoShape">
                <a:avLst/>
              </a:prstTxWarp>
            </a:bodyPr>
            <a:lstStyle/>
            <a:p>
              <a:endParaRPr lang="en-US"/>
            </a:p>
          </p:txBody>
        </p:sp>
        <p:sp>
          <p:nvSpPr>
            <p:cNvPr id="8" name="Oval 7"/>
            <p:cNvSpPr>
              <a:spLocks noChangeArrowheads="1"/>
            </p:cNvSpPr>
            <p:nvPr/>
          </p:nvSpPr>
          <p:spPr bwMode="auto">
            <a:xfrm>
              <a:off x="2640" y="2784"/>
              <a:ext cx="96" cy="96"/>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p>
          </p:txBody>
        </p:sp>
        <p:sp>
          <p:nvSpPr>
            <p:cNvPr id="9" name="Oval 9"/>
            <p:cNvSpPr>
              <a:spLocks noChangeArrowheads="1"/>
            </p:cNvSpPr>
            <p:nvPr/>
          </p:nvSpPr>
          <p:spPr bwMode="auto">
            <a:xfrm>
              <a:off x="4080" y="2784"/>
              <a:ext cx="48" cy="48"/>
            </a:xfrm>
            <a:prstGeom prst="ellipse">
              <a:avLst/>
            </a:prstGeom>
            <a:solidFill>
              <a:schemeClr val="hlink"/>
            </a:solidFill>
            <a:ln w="9525">
              <a:solidFill>
                <a:schemeClr val="tx1"/>
              </a:solidFill>
              <a:round/>
              <a:headEnd/>
              <a:tailEnd/>
            </a:ln>
          </p:spPr>
          <p:txBody>
            <a:bodyPr wrap="none" anchor="ctr">
              <a:prstTxWarp prst="textNoShape">
                <a:avLst/>
              </a:prstTxWarp>
            </a:bodyPr>
            <a:lstStyle/>
            <a:p>
              <a:endParaRPr lang="en-US"/>
            </a:p>
          </p:txBody>
        </p:sp>
      </p:grpSp>
      <p:sp>
        <p:nvSpPr>
          <p:cNvPr id="10" name="Text Box 21"/>
          <p:cNvSpPr txBox="1">
            <a:spLocks noChangeArrowheads="1"/>
          </p:cNvSpPr>
          <p:nvPr/>
        </p:nvSpPr>
        <p:spPr bwMode="auto">
          <a:xfrm>
            <a:off x="6561664" y="3735381"/>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t>Earth</a:t>
            </a:r>
          </a:p>
        </p:txBody>
      </p:sp>
      <p:sp>
        <p:nvSpPr>
          <p:cNvPr id="11" name="Text Box 22"/>
          <p:cNvSpPr txBox="1">
            <a:spLocks noChangeArrowheads="1"/>
          </p:cNvSpPr>
          <p:nvPr/>
        </p:nvSpPr>
        <p:spPr bwMode="auto">
          <a:xfrm>
            <a:off x="3666067" y="3920047"/>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t>Sun</a:t>
            </a:r>
          </a:p>
        </p:txBody>
      </p:sp>
      <p:sp>
        <p:nvSpPr>
          <p:cNvPr id="12" name="Text Box 23"/>
          <p:cNvSpPr txBox="1">
            <a:spLocks noChangeArrowheads="1"/>
          </p:cNvSpPr>
          <p:nvPr/>
        </p:nvSpPr>
        <p:spPr bwMode="auto">
          <a:xfrm>
            <a:off x="3361267" y="2391285"/>
            <a:ext cx="2209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t>Orbit of Venus</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403225" y="217488"/>
            <a:ext cx="8439150" cy="6335713"/>
            <a:chOff x="254" y="137"/>
            <a:chExt cx="5316" cy="3991"/>
          </a:xfrm>
        </p:grpSpPr>
        <p:sp>
          <p:nvSpPr>
            <p:cNvPr id="3" name="Text Box 2"/>
            <p:cNvSpPr txBox="1">
              <a:spLocks noChangeArrowheads="1"/>
            </p:cNvSpPr>
            <p:nvPr/>
          </p:nvSpPr>
          <p:spPr bwMode="auto">
            <a:xfrm>
              <a:off x="254" y="137"/>
              <a:ext cx="5316" cy="98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solidFill>
                    <a:srgbClr val="000000"/>
                  </a:solidFill>
                </a:rPr>
                <a:t>The drawing arbitrarily puts the Earth on the right.  Venus can be anywhere on its orbit – The</a:t>
              </a:r>
              <a:r>
                <a:rPr lang="en-US" sz="2400" dirty="0" smtClean="0">
                  <a:solidFill>
                    <a:srgbClr val="000000"/>
                  </a:solidFill>
                </a:rPr>
                <a:t> purple </a:t>
              </a:r>
              <a:r>
                <a:rPr lang="en-US" sz="2400" dirty="0">
                  <a:solidFill>
                    <a:srgbClr val="000000"/>
                  </a:solidFill>
                </a:rPr>
                <a:t>dots show possible positions.  What position is the one that gives the  largest angle between Venus and the Sun?</a:t>
              </a:r>
            </a:p>
          </p:txBody>
        </p:sp>
        <p:sp>
          <p:nvSpPr>
            <p:cNvPr id="4" name="Oval 5"/>
            <p:cNvSpPr>
              <a:spLocks noChangeArrowheads="1"/>
            </p:cNvSpPr>
            <p:nvPr/>
          </p:nvSpPr>
          <p:spPr bwMode="auto">
            <a:xfrm>
              <a:off x="1392" y="1488"/>
              <a:ext cx="2736" cy="2640"/>
            </a:xfrm>
            <a:prstGeom prst="ellipse">
              <a:avLst/>
            </a:prstGeom>
            <a:noFill/>
            <a:ln w="9525">
              <a:solidFill>
                <a:schemeClr val="bg2">
                  <a:lumMod val="75000"/>
                </a:schemeClr>
              </a:solidFill>
              <a:round/>
              <a:headEnd/>
              <a:tailEnd/>
            </a:ln>
          </p:spPr>
          <p:txBody>
            <a:bodyPr wrap="none" anchor="ctr">
              <a:prstTxWarp prst="textNoShape">
                <a:avLst/>
              </a:prstTxWarp>
            </a:bodyPr>
            <a:lstStyle/>
            <a:p>
              <a:endParaRPr lang="en-US">
                <a:solidFill>
                  <a:srgbClr val="000000"/>
                </a:solidFill>
              </a:endParaRPr>
            </a:p>
          </p:txBody>
        </p:sp>
        <p:sp>
          <p:nvSpPr>
            <p:cNvPr id="5" name="Oval 6"/>
            <p:cNvSpPr>
              <a:spLocks noChangeArrowheads="1"/>
            </p:cNvSpPr>
            <p:nvPr/>
          </p:nvSpPr>
          <p:spPr bwMode="auto">
            <a:xfrm>
              <a:off x="1968" y="2064"/>
              <a:ext cx="1440" cy="1488"/>
            </a:xfrm>
            <a:prstGeom prst="ellipse">
              <a:avLst/>
            </a:prstGeom>
            <a:noFill/>
            <a:ln w="9525">
              <a:solidFill>
                <a:schemeClr val="bg2">
                  <a:lumMod val="75000"/>
                </a:schemeClr>
              </a:solidFill>
              <a:round/>
              <a:headEnd/>
              <a:tailEnd/>
            </a:ln>
          </p:spPr>
          <p:txBody>
            <a:bodyPr wrap="none" anchor="ctr">
              <a:prstTxWarp prst="textNoShape">
                <a:avLst/>
              </a:prstTxWarp>
            </a:bodyPr>
            <a:lstStyle/>
            <a:p>
              <a:endParaRPr lang="en-US">
                <a:solidFill>
                  <a:srgbClr val="000000"/>
                </a:solidFill>
              </a:endParaRPr>
            </a:p>
          </p:txBody>
        </p:sp>
        <p:sp>
          <p:nvSpPr>
            <p:cNvPr id="6" name="Oval 7"/>
            <p:cNvSpPr>
              <a:spLocks noChangeArrowheads="1"/>
            </p:cNvSpPr>
            <p:nvPr/>
          </p:nvSpPr>
          <p:spPr bwMode="auto">
            <a:xfrm>
              <a:off x="2640" y="2784"/>
              <a:ext cx="96" cy="96"/>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7" name="Oval 8"/>
            <p:cNvSpPr>
              <a:spLocks noChangeArrowheads="1"/>
            </p:cNvSpPr>
            <p:nvPr/>
          </p:nvSpPr>
          <p:spPr bwMode="auto">
            <a:xfrm>
              <a:off x="2976" y="2112"/>
              <a:ext cx="48" cy="4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8" name="Oval 9"/>
            <p:cNvSpPr>
              <a:spLocks noChangeArrowheads="1"/>
            </p:cNvSpPr>
            <p:nvPr/>
          </p:nvSpPr>
          <p:spPr bwMode="auto">
            <a:xfrm>
              <a:off x="4128" y="2784"/>
              <a:ext cx="48" cy="48"/>
            </a:xfrm>
            <a:prstGeom prst="ellipse">
              <a:avLst/>
            </a:prstGeom>
            <a:solidFill>
              <a:schemeClr val="hlink"/>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grpSp>
      <p:sp>
        <p:nvSpPr>
          <p:cNvPr id="9" name="Line 14"/>
          <p:cNvSpPr>
            <a:spLocks noChangeShapeType="1"/>
          </p:cNvSpPr>
          <p:nvPr/>
        </p:nvSpPr>
        <p:spPr bwMode="auto">
          <a:xfrm>
            <a:off x="4343400" y="4495800"/>
            <a:ext cx="2209800" cy="0"/>
          </a:xfrm>
          <a:prstGeom prst="line">
            <a:avLst/>
          </a:prstGeom>
          <a:noFill/>
          <a:ln w="9525">
            <a:solidFill>
              <a:schemeClr val="hlink"/>
            </a:solidFill>
            <a:round/>
            <a:headEnd/>
            <a:tailEnd/>
          </a:ln>
        </p:spPr>
        <p:txBody>
          <a:bodyPr wrap="none" anchor="ctr">
            <a:prstTxWarp prst="textNoShape">
              <a:avLst/>
            </a:prstTxWarp>
          </a:bodyPr>
          <a:lstStyle/>
          <a:p>
            <a:endParaRPr lang="en-US">
              <a:solidFill>
                <a:srgbClr val="000000"/>
              </a:solidFill>
            </a:endParaRPr>
          </a:p>
        </p:txBody>
      </p:sp>
      <p:sp>
        <p:nvSpPr>
          <p:cNvPr id="10" name="Text Box 19"/>
          <p:cNvSpPr txBox="1">
            <a:spLocks noChangeArrowheads="1"/>
          </p:cNvSpPr>
          <p:nvPr/>
        </p:nvSpPr>
        <p:spPr bwMode="auto">
          <a:xfrm>
            <a:off x="5029200" y="46482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1 AU</a:t>
            </a:r>
          </a:p>
        </p:txBody>
      </p:sp>
      <p:sp>
        <p:nvSpPr>
          <p:cNvPr id="11" name="Text Box 21"/>
          <p:cNvSpPr txBox="1">
            <a:spLocks noChangeArrowheads="1"/>
          </p:cNvSpPr>
          <p:nvPr/>
        </p:nvSpPr>
        <p:spPr bwMode="auto">
          <a:xfrm>
            <a:off x="6629400" y="42672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Earth</a:t>
            </a:r>
          </a:p>
        </p:txBody>
      </p:sp>
      <p:sp>
        <p:nvSpPr>
          <p:cNvPr id="12" name="Text Box 22"/>
          <p:cNvSpPr txBox="1">
            <a:spLocks noChangeArrowheads="1"/>
          </p:cNvSpPr>
          <p:nvPr/>
        </p:nvSpPr>
        <p:spPr bwMode="auto">
          <a:xfrm>
            <a:off x="3657600" y="44196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Sun</a:t>
            </a:r>
          </a:p>
        </p:txBody>
      </p:sp>
      <p:sp>
        <p:nvSpPr>
          <p:cNvPr id="13" name="Text Box 23"/>
          <p:cNvSpPr txBox="1">
            <a:spLocks noChangeArrowheads="1"/>
          </p:cNvSpPr>
          <p:nvPr/>
        </p:nvSpPr>
        <p:spPr bwMode="auto">
          <a:xfrm>
            <a:off x="3810000" y="3472934"/>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Venus</a:t>
            </a:r>
          </a:p>
        </p:txBody>
      </p:sp>
      <p:sp>
        <p:nvSpPr>
          <p:cNvPr id="14" name="Oval 8"/>
          <p:cNvSpPr>
            <a:spLocks noChangeArrowheads="1"/>
          </p:cNvSpPr>
          <p:nvPr/>
        </p:nvSpPr>
        <p:spPr bwMode="auto">
          <a:xfrm>
            <a:off x="5334000" y="4114800"/>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 name="Oval 8"/>
          <p:cNvSpPr>
            <a:spLocks noChangeArrowheads="1"/>
          </p:cNvSpPr>
          <p:nvPr/>
        </p:nvSpPr>
        <p:spPr bwMode="auto">
          <a:xfrm>
            <a:off x="3352800" y="3657600"/>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6" name="Oval 8"/>
          <p:cNvSpPr>
            <a:spLocks noChangeArrowheads="1"/>
          </p:cNvSpPr>
          <p:nvPr/>
        </p:nvSpPr>
        <p:spPr bwMode="auto">
          <a:xfrm>
            <a:off x="3962400" y="3276600"/>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9" name="TextBox 18"/>
          <p:cNvSpPr txBox="1"/>
          <p:nvPr/>
        </p:nvSpPr>
        <p:spPr>
          <a:xfrm>
            <a:off x="5410200" y="3928646"/>
            <a:ext cx="342900" cy="338554"/>
          </a:xfrm>
          <a:prstGeom prst="rect">
            <a:avLst/>
          </a:prstGeom>
          <a:noFill/>
        </p:spPr>
        <p:txBody>
          <a:bodyPr wrap="square" rtlCol="0">
            <a:spAutoFit/>
          </a:bodyPr>
          <a:lstStyle/>
          <a:p>
            <a:r>
              <a:rPr lang="en-US" sz="1600" dirty="0" smtClean="0"/>
              <a:t>a</a:t>
            </a:r>
            <a:endParaRPr lang="en-US" sz="1600" dirty="0"/>
          </a:p>
        </p:txBody>
      </p:sp>
      <p:sp>
        <p:nvSpPr>
          <p:cNvPr id="20" name="TextBox 19"/>
          <p:cNvSpPr txBox="1"/>
          <p:nvPr/>
        </p:nvSpPr>
        <p:spPr>
          <a:xfrm>
            <a:off x="4876800" y="3090446"/>
            <a:ext cx="342900" cy="338554"/>
          </a:xfrm>
          <a:prstGeom prst="rect">
            <a:avLst/>
          </a:prstGeom>
          <a:noFill/>
        </p:spPr>
        <p:txBody>
          <a:bodyPr wrap="square" rtlCol="0">
            <a:spAutoFit/>
          </a:bodyPr>
          <a:lstStyle/>
          <a:p>
            <a:r>
              <a:rPr lang="en-US" sz="1600" dirty="0" err="1" smtClean="0"/>
              <a:t>b</a:t>
            </a:r>
            <a:endParaRPr lang="en-US" sz="1600" dirty="0"/>
          </a:p>
        </p:txBody>
      </p:sp>
      <p:sp>
        <p:nvSpPr>
          <p:cNvPr id="21" name="TextBox 20"/>
          <p:cNvSpPr txBox="1"/>
          <p:nvPr/>
        </p:nvSpPr>
        <p:spPr>
          <a:xfrm>
            <a:off x="3790950" y="2904292"/>
            <a:ext cx="342900" cy="338554"/>
          </a:xfrm>
          <a:prstGeom prst="rect">
            <a:avLst/>
          </a:prstGeom>
          <a:noFill/>
        </p:spPr>
        <p:txBody>
          <a:bodyPr wrap="square" rtlCol="0">
            <a:spAutoFit/>
          </a:bodyPr>
          <a:lstStyle/>
          <a:p>
            <a:r>
              <a:rPr lang="en-US" sz="1600" dirty="0" err="1" smtClean="0"/>
              <a:t>c</a:t>
            </a:r>
            <a:endParaRPr lang="en-US" sz="1600" dirty="0"/>
          </a:p>
        </p:txBody>
      </p:sp>
      <p:sp>
        <p:nvSpPr>
          <p:cNvPr id="22" name="TextBox 21"/>
          <p:cNvSpPr txBox="1"/>
          <p:nvPr/>
        </p:nvSpPr>
        <p:spPr>
          <a:xfrm>
            <a:off x="3200400" y="3276600"/>
            <a:ext cx="342900" cy="338554"/>
          </a:xfrm>
          <a:prstGeom prst="rect">
            <a:avLst/>
          </a:prstGeom>
          <a:noFill/>
        </p:spPr>
        <p:txBody>
          <a:bodyPr wrap="square" rtlCol="0">
            <a:spAutoFit/>
          </a:bodyPr>
          <a:lstStyle/>
          <a:p>
            <a:r>
              <a:rPr lang="en-US" sz="1600" dirty="0" err="1" smtClean="0"/>
              <a:t>d</a:t>
            </a:r>
            <a:endParaRPr lang="en-US" sz="1600" dirty="0"/>
          </a:p>
        </p:txBody>
      </p:sp>
      <p:sp>
        <p:nvSpPr>
          <p:cNvPr id="17" name="TextBox 16"/>
          <p:cNvSpPr txBox="1"/>
          <p:nvPr/>
        </p:nvSpPr>
        <p:spPr>
          <a:xfrm>
            <a:off x="264592" y="6086199"/>
            <a:ext cx="3506038" cy="646331"/>
          </a:xfrm>
          <a:prstGeom prst="rect">
            <a:avLst/>
          </a:prstGeom>
          <a:noFill/>
        </p:spPr>
        <p:txBody>
          <a:bodyPr wrap="none" rtlCol="0">
            <a:spAutoFit/>
          </a:bodyPr>
          <a:lstStyle/>
          <a:p>
            <a:r>
              <a:rPr lang="en-US" dirty="0" smtClean="0"/>
              <a:t>1 AU = 1 astronomical unit</a:t>
            </a:r>
          </a:p>
          <a:p>
            <a:r>
              <a:rPr lang="en-US" dirty="0" smtClean="0"/>
              <a:t>Average distance from Earth to Sun</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4"/>
          <p:cNvSpPr>
            <a:spLocks noChangeShapeType="1"/>
          </p:cNvSpPr>
          <p:nvPr/>
        </p:nvSpPr>
        <p:spPr bwMode="auto">
          <a:xfrm>
            <a:off x="4343400" y="4495800"/>
            <a:ext cx="2209800" cy="0"/>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5" name="Text Box 19"/>
          <p:cNvSpPr txBox="1">
            <a:spLocks noChangeArrowheads="1"/>
          </p:cNvSpPr>
          <p:nvPr/>
        </p:nvSpPr>
        <p:spPr bwMode="auto">
          <a:xfrm>
            <a:off x="5029200" y="46482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1 AU</a:t>
            </a:r>
          </a:p>
        </p:txBody>
      </p:sp>
      <p:sp>
        <p:nvSpPr>
          <p:cNvPr id="6" name="Text Box 21"/>
          <p:cNvSpPr txBox="1">
            <a:spLocks noChangeArrowheads="1"/>
          </p:cNvSpPr>
          <p:nvPr/>
        </p:nvSpPr>
        <p:spPr bwMode="auto">
          <a:xfrm>
            <a:off x="6629400" y="42672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Earth</a:t>
            </a:r>
          </a:p>
        </p:txBody>
      </p:sp>
      <p:sp>
        <p:nvSpPr>
          <p:cNvPr id="7" name="Text Box 22"/>
          <p:cNvSpPr txBox="1">
            <a:spLocks noChangeArrowheads="1"/>
          </p:cNvSpPr>
          <p:nvPr/>
        </p:nvSpPr>
        <p:spPr bwMode="auto">
          <a:xfrm>
            <a:off x="3657600" y="44196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Sun</a:t>
            </a:r>
          </a:p>
        </p:txBody>
      </p:sp>
      <p:sp>
        <p:nvSpPr>
          <p:cNvPr id="8" name="Text Box 23"/>
          <p:cNvSpPr txBox="1">
            <a:spLocks noChangeArrowheads="1"/>
          </p:cNvSpPr>
          <p:nvPr/>
        </p:nvSpPr>
        <p:spPr bwMode="auto">
          <a:xfrm>
            <a:off x="3733800" y="3897868"/>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Venus</a:t>
            </a:r>
          </a:p>
        </p:txBody>
      </p:sp>
      <p:sp>
        <p:nvSpPr>
          <p:cNvPr id="9" name="Oval 8"/>
          <p:cNvSpPr>
            <a:spLocks noChangeArrowheads="1"/>
          </p:cNvSpPr>
          <p:nvPr/>
        </p:nvSpPr>
        <p:spPr bwMode="auto">
          <a:xfrm>
            <a:off x="5334000" y="4114800"/>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0" name="Oval 8"/>
          <p:cNvSpPr>
            <a:spLocks noChangeArrowheads="1"/>
          </p:cNvSpPr>
          <p:nvPr/>
        </p:nvSpPr>
        <p:spPr bwMode="auto">
          <a:xfrm>
            <a:off x="3352800" y="3657600"/>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1" name="Oval 8"/>
          <p:cNvSpPr>
            <a:spLocks noChangeArrowheads="1"/>
          </p:cNvSpPr>
          <p:nvPr/>
        </p:nvSpPr>
        <p:spPr bwMode="auto">
          <a:xfrm>
            <a:off x="3962400" y="3276600"/>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4" name="Line 14"/>
          <p:cNvSpPr>
            <a:spLocks noChangeShapeType="1"/>
          </p:cNvSpPr>
          <p:nvPr/>
        </p:nvSpPr>
        <p:spPr bwMode="auto">
          <a:xfrm flipH="1" flipV="1">
            <a:off x="5410200" y="4191000"/>
            <a:ext cx="1219200" cy="304800"/>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15" name="Line 14"/>
          <p:cNvSpPr>
            <a:spLocks noChangeShapeType="1"/>
          </p:cNvSpPr>
          <p:nvPr/>
        </p:nvSpPr>
        <p:spPr bwMode="auto">
          <a:xfrm>
            <a:off x="4038600" y="3352800"/>
            <a:ext cx="2590800" cy="1143000"/>
          </a:xfrm>
          <a:prstGeom prst="line">
            <a:avLst/>
          </a:prstGeom>
          <a:noFill/>
          <a:ln w="9525">
            <a:solidFill>
              <a:schemeClr val="hlink"/>
            </a:solidFill>
            <a:round/>
            <a:headEnd/>
            <a:tailEnd/>
          </a:ln>
        </p:spPr>
        <p:txBody>
          <a:bodyPr wrap="none" anchor="ctr">
            <a:prstTxWarp prst="textNoShape">
              <a:avLst/>
            </a:prstTxWarp>
          </a:bodyPr>
          <a:lstStyle/>
          <a:p>
            <a:endParaRPr lang="en-US"/>
          </a:p>
        </p:txBody>
      </p:sp>
      <p:cxnSp>
        <p:nvCxnSpPr>
          <p:cNvPr id="16" name="Straight Connector 27"/>
          <p:cNvCxnSpPr>
            <a:cxnSpLocks noChangeShapeType="1"/>
            <a:endCxn id="15" idx="1"/>
          </p:cNvCxnSpPr>
          <p:nvPr/>
        </p:nvCxnSpPr>
        <p:spPr bwMode="auto">
          <a:xfrm rot="16200000" flipH="1">
            <a:off x="5143500" y="3009901"/>
            <a:ext cx="1131887" cy="1839912"/>
          </a:xfrm>
          <a:prstGeom prst="line">
            <a:avLst/>
          </a:prstGeom>
          <a:noFill/>
          <a:ln w="9525">
            <a:solidFill>
              <a:schemeClr val="tx2">
                <a:lumMod val="50000"/>
                <a:lumOff val="50000"/>
              </a:schemeClr>
            </a:solidFill>
            <a:round/>
            <a:headEnd/>
            <a:tailEnd/>
          </a:ln>
        </p:spPr>
      </p:cxnSp>
      <p:sp>
        <p:nvSpPr>
          <p:cNvPr id="17" name="Oval 5"/>
          <p:cNvSpPr>
            <a:spLocks noChangeArrowheads="1"/>
          </p:cNvSpPr>
          <p:nvPr/>
        </p:nvSpPr>
        <p:spPr bwMode="auto">
          <a:xfrm>
            <a:off x="2209800" y="2362200"/>
            <a:ext cx="4343400" cy="4191000"/>
          </a:xfrm>
          <a:prstGeom prst="ellipse">
            <a:avLst/>
          </a:prstGeom>
          <a:noFill/>
          <a:ln w="9525">
            <a:solidFill>
              <a:schemeClr val="bg2">
                <a:lumMod val="75000"/>
              </a:schemeClr>
            </a:solidFill>
            <a:round/>
            <a:headEnd/>
            <a:tailEnd/>
          </a:ln>
        </p:spPr>
        <p:txBody>
          <a:bodyPr wrap="none" anchor="ctr">
            <a:prstTxWarp prst="textNoShape">
              <a:avLst/>
            </a:prstTxWarp>
          </a:bodyPr>
          <a:lstStyle/>
          <a:p>
            <a:endParaRPr lang="en-US">
              <a:solidFill>
                <a:srgbClr val="000000"/>
              </a:solidFill>
            </a:endParaRPr>
          </a:p>
        </p:txBody>
      </p:sp>
      <p:sp>
        <p:nvSpPr>
          <p:cNvPr id="18" name="Oval 6"/>
          <p:cNvSpPr>
            <a:spLocks noChangeArrowheads="1"/>
          </p:cNvSpPr>
          <p:nvPr/>
        </p:nvSpPr>
        <p:spPr bwMode="auto">
          <a:xfrm>
            <a:off x="3124200" y="3276600"/>
            <a:ext cx="2286000" cy="2362200"/>
          </a:xfrm>
          <a:prstGeom prst="ellipse">
            <a:avLst/>
          </a:prstGeom>
          <a:noFill/>
          <a:ln w="9525">
            <a:solidFill>
              <a:schemeClr val="bg2">
                <a:lumMod val="75000"/>
              </a:schemeClr>
            </a:solidFill>
            <a:round/>
            <a:headEnd/>
            <a:tailEnd/>
          </a:ln>
        </p:spPr>
        <p:txBody>
          <a:bodyPr wrap="none" anchor="ctr">
            <a:prstTxWarp prst="textNoShape">
              <a:avLst/>
            </a:prstTxWarp>
          </a:bodyPr>
          <a:lstStyle/>
          <a:p>
            <a:endParaRPr lang="en-US">
              <a:solidFill>
                <a:srgbClr val="000000"/>
              </a:solidFill>
            </a:endParaRPr>
          </a:p>
        </p:txBody>
      </p:sp>
      <p:sp>
        <p:nvSpPr>
          <p:cNvPr id="19" name="Oval 7"/>
          <p:cNvSpPr>
            <a:spLocks noChangeArrowheads="1"/>
          </p:cNvSpPr>
          <p:nvPr/>
        </p:nvSpPr>
        <p:spPr bwMode="auto">
          <a:xfrm>
            <a:off x="4191000" y="4419600"/>
            <a:ext cx="152400" cy="1524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cxnSp>
        <p:nvCxnSpPr>
          <p:cNvPr id="30" name="Straight Connector 27"/>
          <p:cNvCxnSpPr>
            <a:cxnSpLocks noChangeShapeType="1"/>
          </p:cNvCxnSpPr>
          <p:nvPr/>
        </p:nvCxnSpPr>
        <p:spPr bwMode="auto">
          <a:xfrm rot="16200000" flipH="1">
            <a:off x="5295900" y="3162301"/>
            <a:ext cx="1131887" cy="1839912"/>
          </a:xfrm>
          <a:prstGeom prst="line">
            <a:avLst/>
          </a:prstGeom>
          <a:noFill/>
          <a:ln w="9525">
            <a:solidFill>
              <a:schemeClr val="bg1"/>
            </a:solidFill>
            <a:round/>
            <a:headEnd/>
            <a:tailEnd/>
          </a:ln>
        </p:spPr>
      </p:cxnSp>
      <p:sp>
        <p:nvSpPr>
          <p:cNvPr id="31" name="Oval 8"/>
          <p:cNvSpPr>
            <a:spLocks noChangeArrowheads="1"/>
          </p:cNvSpPr>
          <p:nvPr/>
        </p:nvSpPr>
        <p:spPr bwMode="auto">
          <a:xfrm>
            <a:off x="4724400" y="3352800"/>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32" name="Line 14"/>
          <p:cNvSpPr>
            <a:spLocks noChangeShapeType="1"/>
          </p:cNvSpPr>
          <p:nvPr/>
        </p:nvSpPr>
        <p:spPr bwMode="auto">
          <a:xfrm>
            <a:off x="3352800" y="3657600"/>
            <a:ext cx="3276600" cy="838200"/>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33" name="TextBox 32"/>
          <p:cNvSpPr txBox="1"/>
          <p:nvPr/>
        </p:nvSpPr>
        <p:spPr>
          <a:xfrm>
            <a:off x="5410200" y="3928646"/>
            <a:ext cx="342900" cy="338554"/>
          </a:xfrm>
          <a:prstGeom prst="rect">
            <a:avLst/>
          </a:prstGeom>
          <a:noFill/>
        </p:spPr>
        <p:txBody>
          <a:bodyPr wrap="square" rtlCol="0">
            <a:spAutoFit/>
          </a:bodyPr>
          <a:lstStyle/>
          <a:p>
            <a:r>
              <a:rPr lang="en-US" sz="1600" dirty="0" smtClean="0"/>
              <a:t>a</a:t>
            </a:r>
            <a:endParaRPr lang="en-US" sz="1600" dirty="0"/>
          </a:p>
        </p:txBody>
      </p:sp>
      <p:sp>
        <p:nvSpPr>
          <p:cNvPr id="34" name="TextBox 33"/>
          <p:cNvSpPr txBox="1"/>
          <p:nvPr/>
        </p:nvSpPr>
        <p:spPr>
          <a:xfrm>
            <a:off x="4876800" y="3090446"/>
            <a:ext cx="342900" cy="338554"/>
          </a:xfrm>
          <a:prstGeom prst="rect">
            <a:avLst/>
          </a:prstGeom>
          <a:noFill/>
        </p:spPr>
        <p:txBody>
          <a:bodyPr wrap="square" rtlCol="0">
            <a:spAutoFit/>
          </a:bodyPr>
          <a:lstStyle/>
          <a:p>
            <a:r>
              <a:rPr lang="en-US" sz="1600" dirty="0" err="1" smtClean="0"/>
              <a:t>b</a:t>
            </a:r>
            <a:endParaRPr lang="en-US" sz="1600" dirty="0"/>
          </a:p>
        </p:txBody>
      </p:sp>
      <p:sp>
        <p:nvSpPr>
          <p:cNvPr id="35" name="TextBox 34"/>
          <p:cNvSpPr txBox="1"/>
          <p:nvPr/>
        </p:nvSpPr>
        <p:spPr>
          <a:xfrm>
            <a:off x="3790950" y="2904292"/>
            <a:ext cx="342900" cy="338554"/>
          </a:xfrm>
          <a:prstGeom prst="rect">
            <a:avLst/>
          </a:prstGeom>
          <a:noFill/>
        </p:spPr>
        <p:txBody>
          <a:bodyPr wrap="square" rtlCol="0">
            <a:spAutoFit/>
          </a:bodyPr>
          <a:lstStyle/>
          <a:p>
            <a:r>
              <a:rPr lang="en-US" sz="1600" dirty="0" err="1" smtClean="0"/>
              <a:t>c</a:t>
            </a:r>
            <a:endParaRPr lang="en-US" sz="1600" dirty="0"/>
          </a:p>
        </p:txBody>
      </p:sp>
      <p:sp>
        <p:nvSpPr>
          <p:cNvPr id="36" name="TextBox 35"/>
          <p:cNvSpPr txBox="1"/>
          <p:nvPr/>
        </p:nvSpPr>
        <p:spPr>
          <a:xfrm>
            <a:off x="3200400" y="3276600"/>
            <a:ext cx="342900" cy="338554"/>
          </a:xfrm>
          <a:prstGeom prst="rect">
            <a:avLst/>
          </a:prstGeom>
          <a:noFill/>
        </p:spPr>
        <p:txBody>
          <a:bodyPr wrap="square" rtlCol="0">
            <a:spAutoFit/>
          </a:bodyPr>
          <a:lstStyle/>
          <a:p>
            <a:r>
              <a:rPr lang="en-US" sz="1600" dirty="0" err="1" smtClean="0"/>
              <a:t>d</a:t>
            </a:r>
            <a:endParaRPr lang="en-US" sz="1600" dirty="0"/>
          </a:p>
        </p:txBody>
      </p:sp>
      <p:sp>
        <p:nvSpPr>
          <p:cNvPr id="37" name="Oval 9"/>
          <p:cNvSpPr>
            <a:spLocks noChangeArrowheads="1"/>
          </p:cNvSpPr>
          <p:nvPr/>
        </p:nvSpPr>
        <p:spPr bwMode="auto">
          <a:xfrm>
            <a:off x="6553200" y="4419600"/>
            <a:ext cx="76200" cy="76200"/>
          </a:xfrm>
          <a:prstGeom prst="ellipse">
            <a:avLst/>
          </a:prstGeom>
          <a:solidFill>
            <a:schemeClr val="hlink"/>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25" name="Text Box 2"/>
          <p:cNvSpPr txBox="1">
            <a:spLocks noChangeArrowheads="1"/>
          </p:cNvSpPr>
          <p:nvPr/>
        </p:nvSpPr>
        <p:spPr bwMode="auto">
          <a:xfrm>
            <a:off x="403225" y="217488"/>
            <a:ext cx="8439150" cy="157003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solidFill>
                  <a:srgbClr val="000000"/>
                </a:solidFill>
              </a:rPr>
              <a:t>The drawing arbitrarily puts the Earth on the right.  Venus can be anywhere on its orbit – The</a:t>
            </a:r>
            <a:r>
              <a:rPr lang="en-US" sz="2400" dirty="0" smtClean="0">
                <a:solidFill>
                  <a:srgbClr val="000000"/>
                </a:solidFill>
              </a:rPr>
              <a:t> purple </a:t>
            </a:r>
            <a:r>
              <a:rPr lang="en-US" sz="2400" dirty="0">
                <a:solidFill>
                  <a:srgbClr val="000000"/>
                </a:solidFill>
              </a:rPr>
              <a:t>dots show possible positions.  What position is the one that gives the  largest angle between Venus and the Sun?</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a:grpSpLocks/>
          </p:cNvGrpSpPr>
          <p:nvPr/>
        </p:nvGrpSpPr>
        <p:grpSpPr bwMode="auto">
          <a:xfrm>
            <a:off x="2209800" y="2362200"/>
            <a:ext cx="4419600" cy="4191000"/>
            <a:chOff x="1392" y="1488"/>
            <a:chExt cx="2784" cy="2640"/>
          </a:xfrm>
        </p:grpSpPr>
        <p:sp>
          <p:nvSpPr>
            <p:cNvPr id="5" name="Oval 5"/>
            <p:cNvSpPr>
              <a:spLocks noChangeArrowheads="1"/>
            </p:cNvSpPr>
            <p:nvPr/>
          </p:nvSpPr>
          <p:spPr bwMode="auto">
            <a:xfrm>
              <a:off x="1392" y="1488"/>
              <a:ext cx="2736" cy="2640"/>
            </a:xfrm>
            <a:prstGeom prst="ellipse">
              <a:avLst/>
            </a:prstGeom>
            <a:noFill/>
            <a:ln w="9525">
              <a:solidFill>
                <a:schemeClr val="accent5">
                  <a:lumMod val="75000"/>
                </a:schemeClr>
              </a:solidFill>
              <a:round/>
              <a:headEnd/>
              <a:tailEnd/>
            </a:ln>
          </p:spPr>
          <p:txBody>
            <a:bodyPr wrap="none" anchor="ctr">
              <a:prstTxWarp prst="textNoShape">
                <a:avLst/>
              </a:prstTxWarp>
            </a:bodyPr>
            <a:lstStyle/>
            <a:p>
              <a:endParaRPr lang="en-US">
                <a:solidFill>
                  <a:srgbClr val="000000"/>
                </a:solidFill>
              </a:endParaRPr>
            </a:p>
          </p:txBody>
        </p:sp>
        <p:sp>
          <p:nvSpPr>
            <p:cNvPr id="6" name="Oval 6"/>
            <p:cNvSpPr>
              <a:spLocks noChangeArrowheads="1"/>
            </p:cNvSpPr>
            <p:nvPr/>
          </p:nvSpPr>
          <p:spPr bwMode="auto">
            <a:xfrm>
              <a:off x="1968" y="2064"/>
              <a:ext cx="1440" cy="1488"/>
            </a:xfrm>
            <a:prstGeom prst="ellipse">
              <a:avLst/>
            </a:prstGeom>
            <a:noFill/>
            <a:ln w="9525">
              <a:solidFill>
                <a:schemeClr val="accent5">
                  <a:lumMod val="75000"/>
                </a:schemeClr>
              </a:solidFill>
              <a:round/>
              <a:headEnd/>
              <a:tailEnd/>
            </a:ln>
          </p:spPr>
          <p:txBody>
            <a:bodyPr wrap="none" anchor="ctr">
              <a:prstTxWarp prst="textNoShape">
                <a:avLst/>
              </a:prstTxWarp>
            </a:bodyPr>
            <a:lstStyle/>
            <a:p>
              <a:endParaRPr lang="en-US">
                <a:solidFill>
                  <a:srgbClr val="000000"/>
                </a:solidFill>
              </a:endParaRPr>
            </a:p>
          </p:txBody>
        </p:sp>
        <p:sp>
          <p:nvSpPr>
            <p:cNvPr id="7" name="Oval 7"/>
            <p:cNvSpPr>
              <a:spLocks noChangeArrowheads="1"/>
            </p:cNvSpPr>
            <p:nvPr/>
          </p:nvSpPr>
          <p:spPr bwMode="auto">
            <a:xfrm>
              <a:off x="2640" y="2784"/>
              <a:ext cx="96" cy="96"/>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8" name="Oval 8"/>
            <p:cNvSpPr>
              <a:spLocks noChangeArrowheads="1"/>
            </p:cNvSpPr>
            <p:nvPr/>
          </p:nvSpPr>
          <p:spPr bwMode="auto">
            <a:xfrm>
              <a:off x="2976" y="2112"/>
              <a:ext cx="48" cy="4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9" name="Oval 9"/>
            <p:cNvSpPr>
              <a:spLocks noChangeArrowheads="1"/>
            </p:cNvSpPr>
            <p:nvPr/>
          </p:nvSpPr>
          <p:spPr bwMode="auto">
            <a:xfrm>
              <a:off x="4128" y="2784"/>
              <a:ext cx="48" cy="48"/>
            </a:xfrm>
            <a:prstGeom prst="ellipse">
              <a:avLst/>
            </a:prstGeom>
            <a:solidFill>
              <a:schemeClr val="hlink"/>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grpSp>
      <p:sp>
        <p:nvSpPr>
          <p:cNvPr id="10" name="Line 14"/>
          <p:cNvSpPr>
            <a:spLocks noChangeShapeType="1"/>
          </p:cNvSpPr>
          <p:nvPr/>
        </p:nvSpPr>
        <p:spPr bwMode="auto">
          <a:xfrm>
            <a:off x="4343400" y="4495800"/>
            <a:ext cx="2209800" cy="0"/>
          </a:xfrm>
          <a:prstGeom prst="line">
            <a:avLst/>
          </a:prstGeom>
          <a:noFill/>
          <a:ln w="9525">
            <a:solidFill>
              <a:schemeClr val="hlink"/>
            </a:solidFill>
            <a:round/>
            <a:headEnd/>
            <a:tailEnd/>
          </a:ln>
        </p:spPr>
        <p:txBody>
          <a:bodyPr wrap="none" anchor="ctr">
            <a:prstTxWarp prst="textNoShape">
              <a:avLst/>
            </a:prstTxWarp>
          </a:bodyPr>
          <a:lstStyle/>
          <a:p>
            <a:endParaRPr lang="en-US">
              <a:solidFill>
                <a:srgbClr val="000000"/>
              </a:solidFill>
            </a:endParaRPr>
          </a:p>
        </p:txBody>
      </p:sp>
      <p:sp>
        <p:nvSpPr>
          <p:cNvPr id="11" name="Line 15"/>
          <p:cNvSpPr>
            <a:spLocks noChangeShapeType="1"/>
          </p:cNvSpPr>
          <p:nvPr/>
        </p:nvSpPr>
        <p:spPr bwMode="auto">
          <a:xfrm>
            <a:off x="4724400" y="3352800"/>
            <a:ext cx="1828800" cy="1143000"/>
          </a:xfrm>
          <a:prstGeom prst="line">
            <a:avLst/>
          </a:prstGeom>
          <a:noFill/>
          <a:ln w="9525">
            <a:solidFill>
              <a:schemeClr val="hlink"/>
            </a:solidFill>
            <a:round/>
            <a:headEnd/>
            <a:tailEnd/>
          </a:ln>
        </p:spPr>
        <p:txBody>
          <a:bodyPr wrap="none" anchor="ctr">
            <a:prstTxWarp prst="textNoShape">
              <a:avLst/>
            </a:prstTxWarp>
          </a:bodyPr>
          <a:lstStyle/>
          <a:p>
            <a:endParaRPr lang="en-US">
              <a:solidFill>
                <a:srgbClr val="000000"/>
              </a:solidFill>
            </a:endParaRPr>
          </a:p>
        </p:txBody>
      </p:sp>
      <p:sp>
        <p:nvSpPr>
          <p:cNvPr id="12" name="Text Box 17"/>
          <p:cNvSpPr txBox="1">
            <a:spLocks noChangeArrowheads="1"/>
          </p:cNvSpPr>
          <p:nvPr/>
        </p:nvSpPr>
        <p:spPr bwMode="auto">
          <a:xfrm>
            <a:off x="5410200" y="4114800"/>
            <a:ext cx="685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48</a:t>
            </a:r>
            <a:r>
              <a:rPr lang="en-US" baseline="30000">
                <a:solidFill>
                  <a:srgbClr val="000000"/>
                </a:solidFill>
              </a:rPr>
              <a:t>o</a:t>
            </a:r>
            <a:endParaRPr lang="en-US">
              <a:solidFill>
                <a:srgbClr val="000000"/>
              </a:solidFill>
            </a:endParaRPr>
          </a:p>
        </p:txBody>
      </p:sp>
      <p:sp>
        <p:nvSpPr>
          <p:cNvPr id="13" name="Line 18"/>
          <p:cNvSpPr>
            <a:spLocks noChangeShapeType="1"/>
          </p:cNvSpPr>
          <p:nvPr/>
        </p:nvSpPr>
        <p:spPr bwMode="auto">
          <a:xfrm flipH="1">
            <a:off x="4267200" y="3429000"/>
            <a:ext cx="457200" cy="990600"/>
          </a:xfrm>
          <a:prstGeom prst="line">
            <a:avLst/>
          </a:prstGeom>
          <a:noFill/>
          <a:ln w="9525">
            <a:solidFill>
              <a:schemeClr val="hlink"/>
            </a:solidFill>
            <a:round/>
            <a:headEnd/>
            <a:tailEnd/>
          </a:ln>
        </p:spPr>
        <p:txBody>
          <a:bodyPr wrap="none" anchor="ctr">
            <a:prstTxWarp prst="textNoShape">
              <a:avLst/>
            </a:prstTxWarp>
          </a:bodyPr>
          <a:lstStyle/>
          <a:p>
            <a:endParaRPr lang="en-US">
              <a:solidFill>
                <a:srgbClr val="000000"/>
              </a:solidFill>
            </a:endParaRPr>
          </a:p>
        </p:txBody>
      </p:sp>
      <p:sp>
        <p:nvSpPr>
          <p:cNvPr id="14" name="Text Box 19"/>
          <p:cNvSpPr txBox="1">
            <a:spLocks noChangeArrowheads="1"/>
          </p:cNvSpPr>
          <p:nvPr/>
        </p:nvSpPr>
        <p:spPr bwMode="auto">
          <a:xfrm>
            <a:off x="5029200" y="46482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1 AU</a:t>
            </a:r>
          </a:p>
        </p:txBody>
      </p:sp>
      <p:sp>
        <p:nvSpPr>
          <p:cNvPr id="15" name="Text Box 21"/>
          <p:cNvSpPr txBox="1">
            <a:spLocks noChangeArrowheads="1"/>
          </p:cNvSpPr>
          <p:nvPr/>
        </p:nvSpPr>
        <p:spPr bwMode="auto">
          <a:xfrm>
            <a:off x="6629400" y="42672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Earth</a:t>
            </a:r>
          </a:p>
        </p:txBody>
      </p:sp>
      <p:sp>
        <p:nvSpPr>
          <p:cNvPr id="16" name="Text Box 22"/>
          <p:cNvSpPr txBox="1">
            <a:spLocks noChangeArrowheads="1"/>
          </p:cNvSpPr>
          <p:nvPr/>
        </p:nvSpPr>
        <p:spPr bwMode="auto">
          <a:xfrm>
            <a:off x="3657600" y="44196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Sun</a:t>
            </a:r>
          </a:p>
        </p:txBody>
      </p:sp>
      <p:sp>
        <p:nvSpPr>
          <p:cNvPr id="17" name="Text Box 23"/>
          <p:cNvSpPr txBox="1">
            <a:spLocks noChangeArrowheads="1"/>
          </p:cNvSpPr>
          <p:nvPr/>
        </p:nvSpPr>
        <p:spPr bwMode="auto">
          <a:xfrm>
            <a:off x="4648200" y="29718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Venus</a:t>
            </a:r>
          </a:p>
        </p:txBody>
      </p:sp>
      <p:sp>
        <p:nvSpPr>
          <p:cNvPr id="18" name="Text Box 2"/>
          <p:cNvSpPr txBox="1">
            <a:spLocks noChangeArrowheads="1"/>
          </p:cNvSpPr>
          <p:nvPr/>
        </p:nvSpPr>
        <p:spPr bwMode="auto">
          <a:xfrm>
            <a:off x="0" y="150812"/>
            <a:ext cx="9144000" cy="175418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000000"/>
                </a:solidFill>
              </a:rPr>
              <a:t>You can see from the diagram that the largest angle occurs when the line from the Earth to Venus is tangent to Venus’ orbit.  </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387350" y="157163"/>
            <a:ext cx="8291513" cy="6396038"/>
            <a:chOff x="244" y="99"/>
            <a:chExt cx="5223" cy="4029"/>
          </a:xfrm>
        </p:grpSpPr>
        <p:sp>
          <p:nvSpPr>
            <p:cNvPr id="4" name="Text Box 2"/>
            <p:cNvSpPr txBox="1">
              <a:spLocks noChangeArrowheads="1"/>
            </p:cNvSpPr>
            <p:nvPr/>
          </p:nvSpPr>
          <p:spPr bwMode="auto">
            <a:xfrm>
              <a:off x="244" y="99"/>
              <a:ext cx="5223" cy="12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smtClean="0">
                  <a:solidFill>
                    <a:srgbClr val="000000"/>
                  </a:solidFill>
                </a:rPr>
                <a:t>For </a:t>
              </a:r>
              <a:r>
                <a:rPr lang="en-US" sz="3200" dirty="0">
                  <a:solidFill>
                    <a:srgbClr val="000000"/>
                  </a:solidFill>
                </a:rPr>
                <a:t>this</a:t>
              </a:r>
              <a:r>
                <a:rPr lang="en-US" sz="3200" dirty="0" smtClean="0">
                  <a:solidFill>
                    <a:srgbClr val="000000"/>
                  </a:solidFill>
                </a:rPr>
                <a:t> triangle with a 48</a:t>
              </a:r>
              <a:r>
                <a:rPr lang="en-US" sz="3200" baseline="30000" dirty="0" smtClean="0">
                  <a:solidFill>
                    <a:srgbClr val="000000"/>
                  </a:solidFill>
                </a:rPr>
                <a:t>o</a:t>
              </a:r>
              <a:r>
                <a:rPr lang="en-US" sz="3200" dirty="0" smtClean="0">
                  <a:solidFill>
                    <a:srgbClr val="000000"/>
                  </a:solidFill>
                </a:rPr>
                <a:t> </a:t>
              </a:r>
              <a:r>
                <a:rPr lang="en-US" sz="3200" dirty="0">
                  <a:solidFill>
                    <a:srgbClr val="000000"/>
                  </a:solidFill>
                </a:rPr>
                <a:t>angle and a side of 1 AU, the side that is the line from the Sun to Venus has a length</a:t>
              </a:r>
              <a:r>
                <a:rPr lang="en-US" sz="3200" dirty="0" smtClean="0">
                  <a:solidFill>
                    <a:srgbClr val="000000"/>
                  </a:solidFill>
                </a:rPr>
                <a:t> of </a:t>
              </a:r>
              <a:r>
                <a:rPr lang="en-US" sz="3200" dirty="0">
                  <a:solidFill>
                    <a:srgbClr val="000000"/>
                  </a:solidFill>
                </a:rPr>
                <a:t>0.7 AU.</a:t>
              </a:r>
              <a:r>
                <a:rPr lang="en-US" sz="3200" dirty="0" smtClean="0">
                  <a:solidFill>
                    <a:srgbClr val="000000"/>
                  </a:solidFill>
                </a:rPr>
                <a:t> Copernicus </a:t>
              </a:r>
              <a:r>
                <a:rPr lang="en-US" sz="3200" dirty="0">
                  <a:solidFill>
                    <a:srgbClr val="000000"/>
                  </a:solidFill>
                </a:rPr>
                <a:t>found the distance to Venus (and to Mercury) in </a:t>
              </a:r>
              <a:r>
                <a:rPr lang="en-US" sz="3200" dirty="0" smtClean="0">
                  <a:solidFill>
                    <a:srgbClr val="000000"/>
                  </a:solidFill>
                </a:rPr>
                <a:t>AU!     </a:t>
              </a:r>
              <a:endParaRPr lang="en-US" sz="3200" dirty="0">
                <a:solidFill>
                  <a:srgbClr val="000000"/>
                </a:solidFill>
              </a:endParaRPr>
            </a:p>
          </p:txBody>
        </p:sp>
        <p:sp>
          <p:nvSpPr>
            <p:cNvPr id="5" name="Oval 5"/>
            <p:cNvSpPr>
              <a:spLocks noChangeArrowheads="1"/>
            </p:cNvSpPr>
            <p:nvPr/>
          </p:nvSpPr>
          <p:spPr bwMode="auto">
            <a:xfrm>
              <a:off x="1392" y="1488"/>
              <a:ext cx="2736" cy="2640"/>
            </a:xfrm>
            <a:prstGeom prst="ellipse">
              <a:avLst/>
            </a:prstGeom>
            <a:noFill/>
            <a:ln w="9525">
              <a:solidFill>
                <a:schemeClr val="accent5">
                  <a:lumMod val="75000"/>
                </a:schemeClr>
              </a:solidFill>
              <a:round/>
              <a:headEnd/>
              <a:tailEnd/>
            </a:ln>
          </p:spPr>
          <p:txBody>
            <a:bodyPr wrap="none" anchor="ctr">
              <a:prstTxWarp prst="textNoShape">
                <a:avLst/>
              </a:prstTxWarp>
            </a:bodyPr>
            <a:lstStyle/>
            <a:p>
              <a:endParaRPr lang="en-US">
                <a:solidFill>
                  <a:srgbClr val="000000"/>
                </a:solidFill>
              </a:endParaRPr>
            </a:p>
          </p:txBody>
        </p:sp>
        <p:sp>
          <p:nvSpPr>
            <p:cNvPr id="6" name="Oval 6"/>
            <p:cNvSpPr>
              <a:spLocks noChangeArrowheads="1"/>
            </p:cNvSpPr>
            <p:nvPr/>
          </p:nvSpPr>
          <p:spPr bwMode="auto">
            <a:xfrm>
              <a:off x="1968" y="2064"/>
              <a:ext cx="1440" cy="1488"/>
            </a:xfrm>
            <a:prstGeom prst="ellipse">
              <a:avLst/>
            </a:prstGeom>
            <a:noFill/>
            <a:ln w="9525">
              <a:solidFill>
                <a:schemeClr val="accent5">
                  <a:lumMod val="75000"/>
                </a:schemeClr>
              </a:solidFill>
              <a:round/>
              <a:headEnd/>
              <a:tailEnd/>
            </a:ln>
          </p:spPr>
          <p:txBody>
            <a:bodyPr wrap="none" anchor="ctr">
              <a:prstTxWarp prst="textNoShape">
                <a:avLst/>
              </a:prstTxWarp>
            </a:bodyPr>
            <a:lstStyle/>
            <a:p>
              <a:endParaRPr lang="en-US">
                <a:solidFill>
                  <a:srgbClr val="000000"/>
                </a:solidFill>
              </a:endParaRPr>
            </a:p>
          </p:txBody>
        </p:sp>
        <p:sp>
          <p:nvSpPr>
            <p:cNvPr id="7" name="Oval 7"/>
            <p:cNvSpPr>
              <a:spLocks noChangeArrowheads="1"/>
            </p:cNvSpPr>
            <p:nvPr/>
          </p:nvSpPr>
          <p:spPr bwMode="auto">
            <a:xfrm>
              <a:off x="2640" y="2784"/>
              <a:ext cx="96" cy="96"/>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8" name="Oval 8"/>
            <p:cNvSpPr>
              <a:spLocks noChangeArrowheads="1"/>
            </p:cNvSpPr>
            <p:nvPr/>
          </p:nvSpPr>
          <p:spPr bwMode="auto">
            <a:xfrm>
              <a:off x="2976" y="2112"/>
              <a:ext cx="48" cy="4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9" name="Oval 9"/>
            <p:cNvSpPr>
              <a:spLocks noChangeArrowheads="1"/>
            </p:cNvSpPr>
            <p:nvPr/>
          </p:nvSpPr>
          <p:spPr bwMode="auto">
            <a:xfrm>
              <a:off x="4128" y="2784"/>
              <a:ext cx="48" cy="48"/>
            </a:xfrm>
            <a:prstGeom prst="ellipse">
              <a:avLst/>
            </a:prstGeom>
            <a:solidFill>
              <a:schemeClr val="hlink"/>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grpSp>
      <p:sp>
        <p:nvSpPr>
          <p:cNvPr id="10" name="Line 14"/>
          <p:cNvSpPr>
            <a:spLocks noChangeShapeType="1"/>
          </p:cNvSpPr>
          <p:nvPr/>
        </p:nvSpPr>
        <p:spPr bwMode="auto">
          <a:xfrm>
            <a:off x="4343400" y="4495800"/>
            <a:ext cx="2209800" cy="0"/>
          </a:xfrm>
          <a:prstGeom prst="line">
            <a:avLst/>
          </a:prstGeom>
          <a:noFill/>
          <a:ln w="9525">
            <a:solidFill>
              <a:schemeClr val="hlink"/>
            </a:solidFill>
            <a:round/>
            <a:headEnd/>
            <a:tailEnd/>
          </a:ln>
        </p:spPr>
        <p:txBody>
          <a:bodyPr wrap="none" anchor="ctr">
            <a:prstTxWarp prst="textNoShape">
              <a:avLst/>
            </a:prstTxWarp>
          </a:bodyPr>
          <a:lstStyle/>
          <a:p>
            <a:endParaRPr lang="en-US">
              <a:solidFill>
                <a:srgbClr val="000000"/>
              </a:solidFill>
            </a:endParaRPr>
          </a:p>
        </p:txBody>
      </p:sp>
      <p:sp>
        <p:nvSpPr>
          <p:cNvPr id="11" name="Line 15"/>
          <p:cNvSpPr>
            <a:spLocks noChangeShapeType="1"/>
          </p:cNvSpPr>
          <p:nvPr/>
        </p:nvSpPr>
        <p:spPr bwMode="auto">
          <a:xfrm>
            <a:off x="4724400" y="3352800"/>
            <a:ext cx="1828800" cy="1143000"/>
          </a:xfrm>
          <a:prstGeom prst="line">
            <a:avLst/>
          </a:prstGeom>
          <a:noFill/>
          <a:ln w="9525">
            <a:solidFill>
              <a:schemeClr val="hlink"/>
            </a:solidFill>
            <a:round/>
            <a:headEnd/>
            <a:tailEnd/>
          </a:ln>
        </p:spPr>
        <p:txBody>
          <a:bodyPr wrap="none" anchor="ctr">
            <a:prstTxWarp prst="textNoShape">
              <a:avLst/>
            </a:prstTxWarp>
          </a:bodyPr>
          <a:lstStyle/>
          <a:p>
            <a:endParaRPr lang="en-US">
              <a:solidFill>
                <a:srgbClr val="000000"/>
              </a:solidFill>
            </a:endParaRPr>
          </a:p>
        </p:txBody>
      </p:sp>
      <p:sp>
        <p:nvSpPr>
          <p:cNvPr id="12" name="Text Box 17"/>
          <p:cNvSpPr txBox="1">
            <a:spLocks noChangeArrowheads="1"/>
          </p:cNvSpPr>
          <p:nvPr/>
        </p:nvSpPr>
        <p:spPr bwMode="auto">
          <a:xfrm>
            <a:off x="5410200" y="4114800"/>
            <a:ext cx="685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48</a:t>
            </a:r>
            <a:r>
              <a:rPr lang="en-US" baseline="30000">
                <a:solidFill>
                  <a:srgbClr val="000000"/>
                </a:solidFill>
              </a:rPr>
              <a:t>o</a:t>
            </a:r>
            <a:endParaRPr lang="en-US">
              <a:solidFill>
                <a:srgbClr val="000000"/>
              </a:solidFill>
            </a:endParaRPr>
          </a:p>
        </p:txBody>
      </p:sp>
      <p:sp>
        <p:nvSpPr>
          <p:cNvPr id="13" name="Line 18"/>
          <p:cNvSpPr>
            <a:spLocks noChangeShapeType="1"/>
          </p:cNvSpPr>
          <p:nvPr/>
        </p:nvSpPr>
        <p:spPr bwMode="auto">
          <a:xfrm flipH="1">
            <a:off x="4267200" y="3429000"/>
            <a:ext cx="457200" cy="990600"/>
          </a:xfrm>
          <a:prstGeom prst="line">
            <a:avLst/>
          </a:prstGeom>
          <a:noFill/>
          <a:ln w="9525">
            <a:solidFill>
              <a:schemeClr val="hlink"/>
            </a:solidFill>
            <a:round/>
            <a:headEnd/>
            <a:tailEnd/>
          </a:ln>
        </p:spPr>
        <p:txBody>
          <a:bodyPr wrap="none" anchor="ctr">
            <a:prstTxWarp prst="textNoShape">
              <a:avLst/>
            </a:prstTxWarp>
          </a:bodyPr>
          <a:lstStyle/>
          <a:p>
            <a:endParaRPr lang="en-US">
              <a:solidFill>
                <a:srgbClr val="000000"/>
              </a:solidFill>
            </a:endParaRPr>
          </a:p>
        </p:txBody>
      </p:sp>
      <p:sp>
        <p:nvSpPr>
          <p:cNvPr id="14" name="Text Box 19"/>
          <p:cNvSpPr txBox="1">
            <a:spLocks noChangeArrowheads="1"/>
          </p:cNvSpPr>
          <p:nvPr/>
        </p:nvSpPr>
        <p:spPr bwMode="auto">
          <a:xfrm>
            <a:off x="5029200" y="46482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1 AU</a:t>
            </a:r>
          </a:p>
        </p:txBody>
      </p:sp>
      <p:sp>
        <p:nvSpPr>
          <p:cNvPr id="15" name="Text Box 21"/>
          <p:cNvSpPr txBox="1">
            <a:spLocks noChangeArrowheads="1"/>
          </p:cNvSpPr>
          <p:nvPr/>
        </p:nvSpPr>
        <p:spPr bwMode="auto">
          <a:xfrm>
            <a:off x="6629400" y="42672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Earth</a:t>
            </a:r>
          </a:p>
        </p:txBody>
      </p:sp>
      <p:sp>
        <p:nvSpPr>
          <p:cNvPr id="16" name="Text Box 22"/>
          <p:cNvSpPr txBox="1">
            <a:spLocks noChangeArrowheads="1"/>
          </p:cNvSpPr>
          <p:nvPr/>
        </p:nvSpPr>
        <p:spPr bwMode="auto">
          <a:xfrm>
            <a:off x="3657600" y="44196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Sun</a:t>
            </a:r>
          </a:p>
        </p:txBody>
      </p:sp>
      <p:sp>
        <p:nvSpPr>
          <p:cNvPr id="17" name="Text Box 23"/>
          <p:cNvSpPr txBox="1">
            <a:spLocks noChangeArrowheads="1"/>
          </p:cNvSpPr>
          <p:nvPr/>
        </p:nvSpPr>
        <p:spPr bwMode="auto">
          <a:xfrm>
            <a:off x="4648200" y="2971800"/>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Venus</a:t>
            </a:r>
          </a:p>
        </p:txBody>
      </p:sp>
      <p:sp>
        <p:nvSpPr>
          <p:cNvPr id="18" name="Text Box 19"/>
          <p:cNvSpPr txBox="1">
            <a:spLocks noChangeArrowheads="1"/>
          </p:cNvSpPr>
          <p:nvPr/>
        </p:nvSpPr>
        <p:spPr bwMode="auto">
          <a:xfrm>
            <a:off x="3471333" y="3745468"/>
            <a:ext cx="990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solidFill>
                  <a:srgbClr val="000000"/>
                </a:solidFill>
              </a:rPr>
              <a:t>0.7 AU!!</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ART\CH04\T04_02.JPG"/>
          <p:cNvPicPr>
            <a:picLocks noChangeAspect="1" noChangeArrowheads="1"/>
          </p:cNvPicPr>
          <p:nvPr/>
        </p:nvPicPr>
        <p:blipFill>
          <a:blip r:embed="rId3"/>
          <a:srcRect/>
          <a:stretch>
            <a:fillRect/>
          </a:stretch>
        </p:blipFill>
        <p:spPr bwMode="auto">
          <a:xfrm>
            <a:off x="990600" y="1600200"/>
            <a:ext cx="6858000" cy="4746625"/>
          </a:xfrm>
          <a:prstGeom prst="rect">
            <a:avLst/>
          </a:prstGeom>
          <a:noFill/>
          <a:ln w="9525">
            <a:noFill/>
            <a:miter lim="800000"/>
            <a:headEnd/>
            <a:tailEnd/>
          </a:ln>
        </p:spPr>
      </p:pic>
      <p:sp>
        <p:nvSpPr>
          <p:cNvPr id="2" name="TextBox 5"/>
          <p:cNvSpPr txBox="1">
            <a:spLocks noChangeArrowheads="1"/>
          </p:cNvSpPr>
          <p:nvPr/>
        </p:nvSpPr>
        <p:spPr bwMode="auto">
          <a:xfrm>
            <a:off x="533400" y="405010"/>
            <a:ext cx="7467600" cy="1323439"/>
          </a:xfrm>
          <a:prstGeom prst="rect">
            <a:avLst/>
          </a:prstGeom>
          <a:noFill/>
          <a:ln w="9525">
            <a:noFill/>
            <a:miter lim="800000"/>
            <a:headEnd/>
            <a:tailEnd/>
          </a:ln>
        </p:spPr>
        <p:txBody>
          <a:bodyPr>
            <a:prstTxWarp prst="textNoShape">
              <a:avLst/>
            </a:prstTxWarp>
            <a:spAutoFit/>
          </a:bodyPr>
          <a:lstStyle/>
          <a:p>
            <a:r>
              <a:rPr lang="en-US" sz="2000" dirty="0">
                <a:solidFill>
                  <a:srgbClr val="000000"/>
                </a:solidFill>
              </a:rPr>
              <a:t>He found distances to the outer planets by using the time they spent on their retrograde loops (the apparent size of their retrograde loops would also have worked). </a:t>
            </a:r>
            <a:r>
              <a:rPr lang="en-US" sz="2000" dirty="0" smtClean="0">
                <a:solidFill>
                  <a:srgbClr val="000000"/>
                </a:solidFill>
              </a:rPr>
              <a:t> The method is somewhat complicated… but the results were remarkably accurate.</a:t>
            </a:r>
            <a:endParaRPr lang="en-US" sz="20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0999" y="257943"/>
            <a:ext cx="6490861" cy="4572000"/>
          </a:xfrm>
          <a:prstGeom prst="rect">
            <a:avLst/>
          </a:prstGeom>
        </p:spPr>
      </p:pic>
      <p:sp>
        <p:nvSpPr>
          <p:cNvPr id="2" name="Title 1"/>
          <p:cNvSpPr>
            <a:spLocks noGrp="1"/>
          </p:cNvSpPr>
          <p:nvPr>
            <p:ph type="title"/>
          </p:nvPr>
        </p:nvSpPr>
        <p:spPr>
          <a:xfrm>
            <a:off x="1311000" y="257943"/>
            <a:ext cx="3348542" cy="1421901"/>
          </a:xfrm>
        </p:spPr>
        <p:txBody>
          <a:bodyPr>
            <a:normAutofit fontScale="90000"/>
          </a:bodyPr>
          <a:lstStyle/>
          <a:p>
            <a:r>
              <a:rPr lang="en-US" dirty="0" smtClean="0">
                <a:solidFill>
                  <a:schemeClr val="bg1"/>
                </a:solidFill>
              </a:rPr>
              <a:t>Next Lunar </a:t>
            </a:r>
            <a:r>
              <a:rPr lang="en-US" dirty="0" smtClean="0">
                <a:solidFill>
                  <a:schemeClr val="bg1"/>
                </a:solidFill>
              </a:rPr>
              <a:t>Eclipse</a:t>
            </a:r>
            <a:endParaRPr lang="en-US" dirty="0">
              <a:solidFill>
                <a:schemeClr val="bg1"/>
              </a:solidFill>
            </a:endParaRPr>
          </a:p>
        </p:txBody>
      </p:sp>
      <p:sp>
        <p:nvSpPr>
          <p:cNvPr id="3" name="Content Placeholder 2"/>
          <p:cNvSpPr>
            <a:spLocks noGrp="1"/>
          </p:cNvSpPr>
          <p:nvPr>
            <p:ph idx="1"/>
          </p:nvPr>
        </p:nvSpPr>
        <p:spPr>
          <a:xfrm>
            <a:off x="457200" y="4511030"/>
            <a:ext cx="8508059" cy="2157050"/>
          </a:xfrm>
        </p:spPr>
        <p:txBody>
          <a:bodyPr>
            <a:normAutofit lnSpcReduction="10000"/>
          </a:bodyPr>
          <a:lstStyle/>
          <a:p>
            <a:pPr marL="0" indent="0">
              <a:lnSpc>
                <a:spcPct val="90000"/>
              </a:lnSpc>
              <a:buNone/>
            </a:pPr>
            <a:r>
              <a:rPr lang="en-US" dirty="0" smtClean="0"/>
              <a:t>	</a:t>
            </a:r>
            <a:endParaRPr lang="en-US" u="sng" dirty="0" smtClean="0">
              <a:hlinkClick r:id="rId3"/>
            </a:endParaRPr>
          </a:p>
          <a:p>
            <a:pPr>
              <a:lnSpc>
                <a:spcPct val="90000"/>
              </a:lnSpc>
            </a:pPr>
            <a:r>
              <a:rPr lang="en-US" sz="2800" b="1" dirty="0" smtClean="0">
                <a:solidFill>
                  <a:srgbClr val="860207"/>
                </a:solidFill>
              </a:rPr>
              <a:t>April 15, 2014</a:t>
            </a:r>
          </a:p>
          <a:p>
            <a:pPr lvl="1">
              <a:lnSpc>
                <a:spcPct val="90000"/>
              </a:lnSpc>
            </a:pPr>
            <a:r>
              <a:rPr lang="en-US" dirty="0" smtClean="0"/>
              <a:t>Next total lunar eclipse visible from the </a:t>
            </a:r>
            <a:r>
              <a:rPr lang="en-US" dirty="0" smtClean="0"/>
              <a:t>Americas</a:t>
            </a:r>
          </a:p>
          <a:p>
            <a:pPr lvl="1">
              <a:lnSpc>
                <a:spcPct val="90000"/>
              </a:lnSpc>
            </a:pPr>
            <a:r>
              <a:rPr lang="en-US" dirty="0" smtClean="0"/>
              <a:t>Will need to stay up late: 2:06 to 3:24 am in Milwaukee</a:t>
            </a:r>
            <a:endParaRPr lang="en-US" dirty="0" smtClean="0"/>
          </a:p>
        </p:txBody>
      </p:sp>
    </p:spTree>
    <p:extLst>
      <p:ext uri="{BB962C8B-B14F-4D97-AF65-F5344CB8AC3E}">
        <p14:creationId xmlns:p14="http://schemas.microsoft.com/office/powerpoint/2010/main" val="42173411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564"/>
            <a:ext cx="8229600" cy="1514522"/>
          </a:xfrm>
        </p:spPr>
        <p:txBody>
          <a:bodyPr>
            <a:normAutofit/>
          </a:bodyPr>
          <a:lstStyle/>
          <a:p>
            <a:r>
              <a:rPr lang="en-US" dirty="0" smtClean="0"/>
              <a:t>In what phase and location </a:t>
            </a:r>
            <a:r>
              <a:rPr lang="en-US" dirty="0" smtClean="0"/>
              <a:t>is the Moon when </a:t>
            </a:r>
            <a:r>
              <a:rPr lang="en-US" dirty="0" smtClean="0"/>
              <a:t>a solar eclipse occurs</a:t>
            </a:r>
            <a:r>
              <a:rPr lang="en-US" dirty="0" smtClean="0"/>
              <a:t>?</a:t>
            </a:r>
            <a:endParaRPr lang="en-US" dirty="0"/>
          </a:p>
        </p:txBody>
      </p:sp>
      <p:grpSp>
        <p:nvGrpSpPr>
          <p:cNvPr id="15" name="Group 14"/>
          <p:cNvGrpSpPr/>
          <p:nvPr/>
        </p:nvGrpSpPr>
        <p:grpSpPr>
          <a:xfrm>
            <a:off x="642053" y="1844825"/>
            <a:ext cx="8306581" cy="4077037"/>
            <a:chOff x="1088205" y="1844825"/>
            <a:chExt cx="8306581" cy="4077037"/>
          </a:xfrm>
        </p:grpSpPr>
        <p:pic>
          <p:nvPicPr>
            <p:cNvPr id="4" name="Picture 3"/>
            <p:cNvPicPr>
              <a:picLocks noChangeAspect="1"/>
            </p:cNvPicPr>
            <p:nvPr/>
          </p:nvPicPr>
          <p:blipFill>
            <a:blip r:embed="rId2"/>
            <a:stretch>
              <a:fillRect/>
            </a:stretch>
          </p:blipFill>
          <p:spPr>
            <a:xfrm>
              <a:off x="1088205" y="1844825"/>
              <a:ext cx="1220575" cy="913688"/>
            </a:xfrm>
            <a:prstGeom prst="rect">
              <a:avLst/>
            </a:prstGeom>
          </p:spPr>
        </p:pic>
        <p:sp>
          <p:nvSpPr>
            <p:cNvPr id="9" name="TextBox 8"/>
            <p:cNvSpPr txBox="1"/>
            <p:nvPr/>
          </p:nvSpPr>
          <p:spPr>
            <a:xfrm>
              <a:off x="2573641" y="1972367"/>
              <a:ext cx="6520510" cy="523220"/>
            </a:xfrm>
            <a:prstGeom prst="rect">
              <a:avLst/>
            </a:prstGeom>
            <a:noFill/>
          </p:spPr>
          <p:txBody>
            <a:bodyPr wrap="none" rtlCol="0">
              <a:spAutoFit/>
            </a:bodyPr>
            <a:lstStyle/>
            <a:p>
              <a:r>
                <a:rPr lang="en-US" sz="2800" dirty="0" smtClean="0"/>
                <a:t>New phase and above plane of Earth’s orbit</a:t>
              </a:r>
              <a:endParaRPr lang="en-US" sz="2800" dirty="0"/>
            </a:p>
          </p:txBody>
        </p:sp>
        <p:pic>
          <p:nvPicPr>
            <p:cNvPr id="5" name="Picture 4"/>
            <p:cNvPicPr>
              <a:picLocks noChangeAspect="1"/>
            </p:cNvPicPr>
            <p:nvPr/>
          </p:nvPicPr>
          <p:blipFill>
            <a:blip r:embed="rId3"/>
            <a:stretch>
              <a:fillRect/>
            </a:stretch>
          </p:blipFill>
          <p:spPr>
            <a:xfrm>
              <a:off x="1088205" y="2884862"/>
              <a:ext cx="1221983" cy="910360"/>
            </a:xfrm>
            <a:prstGeom prst="rect">
              <a:avLst/>
            </a:prstGeom>
          </p:spPr>
        </p:pic>
        <p:sp>
          <p:nvSpPr>
            <p:cNvPr id="10" name="TextBox 9"/>
            <p:cNvSpPr txBox="1"/>
            <p:nvPr/>
          </p:nvSpPr>
          <p:spPr>
            <a:xfrm>
              <a:off x="2575049" y="3055037"/>
              <a:ext cx="6373585" cy="523220"/>
            </a:xfrm>
            <a:prstGeom prst="rect">
              <a:avLst/>
            </a:prstGeom>
            <a:noFill/>
          </p:spPr>
          <p:txBody>
            <a:bodyPr wrap="none" rtlCol="0">
              <a:spAutoFit/>
            </a:bodyPr>
            <a:lstStyle/>
            <a:p>
              <a:r>
                <a:rPr lang="en-US" sz="2800" dirty="0" smtClean="0"/>
                <a:t>Full phase and above plane of Earth’s orbit</a:t>
              </a:r>
              <a:endParaRPr lang="en-US" sz="2800" dirty="0"/>
            </a:p>
          </p:txBody>
        </p:sp>
        <p:pic>
          <p:nvPicPr>
            <p:cNvPr id="6" name="Picture 5"/>
            <p:cNvPicPr>
              <a:picLocks noChangeAspect="1"/>
            </p:cNvPicPr>
            <p:nvPr/>
          </p:nvPicPr>
          <p:blipFill>
            <a:blip r:embed="rId4"/>
            <a:stretch>
              <a:fillRect/>
            </a:stretch>
          </p:blipFill>
          <p:spPr>
            <a:xfrm>
              <a:off x="1088205" y="3932825"/>
              <a:ext cx="1225431" cy="905906"/>
            </a:xfrm>
            <a:prstGeom prst="rect">
              <a:avLst/>
            </a:prstGeom>
          </p:spPr>
        </p:pic>
        <p:sp>
          <p:nvSpPr>
            <p:cNvPr id="11" name="TextBox 10"/>
            <p:cNvSpPr txBox="1"/>
            <p:nvPr/>
          </p:nvSpPr>
          <p:spPr>
            <a:xfrm>
              <a:off x="2578497" y="4065561"/>
              <a:ext cx="6816289" cy="523220"/>
            </a:xfrm>
            <a:prstGeom prst="rect">
              <a:avLst/>
            </a:prstGeom>
            <a:noFill/>
          </p:spPr>
          <p:txBody>
            <a:bodyPr wrap="none" rtlCol="0">
              <a:spAutoFit/>
            </a:bodyPr>
            <a:lstStyle/>
            <a:p>
              <a:r>
                <a:rPr lang="en-US" sz="2800" dirty="0" smtClean="0"/>
                <a:t>New phase and crossing plane of Earth’s orbit</a:t>
              </a:r>
              <a:endParaRPr lang="en-US" sz="2800" dirty="0"/>
            </a:p>
          </p:txBody>
        </p:sp>
        <p:pic>
          <p:nvPicPr>
            <p:cNvPr id="7" name="Picture 6"/>
            <p:cNvPicPr>
              <a:picLocks noChangeAspect="1"/>
            </p:cNvPicPr>
            <p:nvPr/>
          </p:nvPicPr>
          <p:blipFill>
            <a:blip r:embed="rId5"/>
            <a:stretch>
              <a:fillRect/>
            </a:stretch>
          </p:blipFill>
          <p:spPr>
            <a:xfrm>
              <a:off x="1088205" y="5014345"/>
              <a:ext cx="1220575" cy="907517"/>
            </a:xfrm>
            <a:prstGeom prst="rect">
              <a:avLst/>
            </a:prstGeom>
          </p:spPr>
        </p:pic>
        <p:sp>
          <p:nvSpPr>
            <p:cNvPr id="12" name="TextBox 11"/>
            <p:cNvSpPr txBox="1"/>
            <p:nvPr/>
          </p:nvSpPr>
          <p:spPr>
            <a:xfrm>
              <a:off x="2573641" y="5106388"/>
              <a:ext cx="6669364" cy="523220"/>
            </a:xfrm>
            <a:prstGeom prst="rect">
              <a:avLst/>
            </a:prstGeom>
            <a:noFill/>
          </p:spPr>
          <p:txBody>
            <a:bodyPr wrap="none" rtlCol="0">
              <a:spAutoFit/>
            </a:bodyPr>
            <a:lstStyle/>
            <a:p>
              <a:r>
                <a:rPr lang="en-US" sz="2800" dirty="0" smtClean="0"/>
                <a:t>Full phase and crossing plane of Earth’s orbit</a:t>
              </a:r>
              <a:endParaRPr lang="en-US" sz="2800" dirty="0"/>
            </a:p>
          </p:txBody>
        </p:sp>
      </p:grpSp>
    </p:spTree>
    <p:extLst>
      <p:ext uri="{BB962C8B-B14F-4D97-AF65-F5344CB8AC3E}">
        <p14:creationId xmlns:p14="http://schemas.microsoft.com/office/powerpoint/2010/main" val="19292147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642053" y="1844825"/>
            <a:ext cx="8306581" cy="4077037"/>
            <a:chOff x="1088205" y="1844825"/>
            <a:chExt cx="8306581" cy="4077037"/>
          </a:xfrm>
        </p:grpSpPr>
        <p:pic>
          <p:nvPicPr>
            <p:cNvPr id="4" name="Picture 3"/>
            <p:cNvPicPr>
              <a:picLocks noChangeAspect="1"/>
            </p:cNvPicPr>
            <p:nvPr/>
          </p:nvPicPr>
          <p:blipFill>
            <a:blip r:embed="rId2"/>
            <a:stretch>
              <a:fillRect/>
            </a:stretch>
          </p:blipFill>
          <p:spPr>
            <a:xfrm>
              <a:off x="1088205" y="1844825"/>
              <a:ext cx="1220575" cy="913688"/>
            </a:xfrm>
            <a:prstGeom prst="rect">
              <a:avLst/>
            </a:prstGeom>
          </p:spPr>
        </p:pic>
        <p:sp>
          <p:nvSpPr>
            <p:cNvPr id="9" name="TextBox 8"/>
            <p:cNvSpPr txBox="1"/>
            <p:nvPr/>
          </p:nvSpPr>
          <p:spPr>
            <a:xfrm>
              <a:off x="2573641" y="1972367"/>
              <a:ext cx="6520510" cy="523220"/>
            </a:xfrm>
            <a:prstGeom prst="rect">
              <a:avLst/>
            </a:prstGeom>
            <a:noFill/>
          </p:spPr>
          <p:txBody>
            <a:bodyPr wrap="none" rtlCol="0">
              <a:spAutoFit/>
            </a:bodyPr>
            <a:lstStyle/>
            <a:p>
              <a:r>
                <a:rPr lang="en-US" sz="2800" dirty="0" smtClean="0"/>
                <a:t>New phase and above plane of Earth’s orbit</a:t>
              </a:r>
              <a:endParaRPr lang="en-US" sz="2800" dirty="0"/>
            </a:p>
          </p:txBody>
        </p:sp>
        <p:pic>
          <p:nvPicPr>
            <p:cNvPr id="5" name="Picture 4"/>
            <p:cNvPicPr>
              <a:picLocks noChangeAspect="1"/>
            </p:cNvPicPr>
            <p:nvPr/>
          </p:nvPicPr>
          <p:blipFill>
            <a:blip r:embed="rId3"/>
            <a:stretch>
              <a:fillRect/>
            </a:stretch>
          </p:blipFill>
          <p:spPr>
            <a:xfrm>
              <a:off x="1088205" y="2884862"/>
              <a:ext cx="1221983" cy="910360"/>
            </a:xfrm>
            <a:prstGeom prst="rect">
              <a:avLst/>
            </a:prstGeom>
          </p:spPr>
        </p:pic>
        <p:sp>
          <p:nvSpPr>
            <p:cNvPr id="10" name="TextBox 9"/>
            <p:cNvSpPr txBox="1"/>
            <p:nvPr/>
          </p:nvSpPr>
          <p:spPr>
            <a:xfrm>
              <a:off x="2575049" y="3055037"/>
              <a:ext cx="6373585" cy="523220"/>
            </a:xfrm>
            <a:prstGeom prst="rect">
              <a:avLst/>
            </a:prstGeom>
            <a:noFill/>
          </p:spPr>
          <p:txBody>
            <a:bodyPr wrap="none" rtlCol="0">
              <a:spAutoFit/>
            </a:bodyPr>
            <a:lstStyle/>
            <a:p>
              <a:r>
                <a:rPr lang="en-US" sz="2800" dirty="0" smtClean="0"/>
                <a:t>Full phase and above plane of Earth’s orbit</a:t>
              </a:r>
              <a:endParaRPr lang="en-US" sz="2800" dirty="0"/>
            </a:p>
          </p:txBody>
        </p:sp>
        <p:pic>
          <p:nvPicPr>
            <p:cNvPr id="6" name="Picture 5"/>
            <p:cNvPicPr>
              <a:picLocks noChangeAspect="1"/>
            </p:cNvPicPr>
            <p:nvPr/>
          </p:nvPicPr>
          <p:blipFill>
            <a:blip r:embed="rId4"/>
            <a:stretch>
              <a:fillRect/>
            </a:stretch>
          </p:blipFill>
          <p:spPr>
            <a:xfrm>
              <a:off x="1088205" y="3932825"/>
              <a:ext cx="1225431" cy="905906"/>
            </a:xfrm>
            <a:prstGeom prst="rect">
              <a:avLst/>
            </a:prstGeom>
          </p:spPr>
        </p:pic>
        <p:sp>
          <p:nvSpPr>
            <p:cNvPr id="11" name="TextBox 10"/>
            <p:cNvSpPr txBox="1"/>
            <p:nvPr/>
          </p:nvSpPr>
          <p:spPr>
            <a:xfrm>
              <a:off x="2578497" y="4065561"/>
              <a:ext cx="6816289" cy="523220"/>
            </a:xfrm>
            <a:prstGeom prst="rect">
              <a:avLst/>
            </a:prstGeom>
            <a:noFill/>
          </p:spPr>
          <p:txBody>
            <a:bodyPr wrap="none" rtlCol="0">
              <a:spAutoFit/>
            </a:bodyPr>
            <a:lstStyle/>
            <a:p>
              <a:r>
                <a:rPr lang="en-US" sz="2800" dirty="0" smtClean="0"/>
                <a:t>New phase and crossing plane of Earth’s orbit</a:t>
              </a:r>
              <a:endParaRPr lang="en-US" sz="2800" dirty="0"/>
            </a:p>
          </p:txBody>
        </p:sp>
        <p:pic>
          <p:nvPicPr>
            <p:cNvPr id="7" name="Picture 6"/>
            <p:cNvPicPr>
              <a:picLocks noChangeAspect="1"/>
            </p:cNvPicPr>
            <p:nvPr/>
          </p:nvPicPr>
          <p:blipFill>
            <a:blip r:embed="rId5"/>
            <a:stretch>
              <a:fillRect/>
            </a:stretch>
          </p:blipFill>
          <p:spPr>
            <a:xfrm>
              <a:off x="1088205" y="5014345"/>
              <a:ext cx="1220575" cy="907517"/>
            </a:xfrm>
            <a:prstGeom prst="rect">
              <a:avLst/>
            </a:prstGeom>
          </p:spPr>
        </p:pic>
        <p:sp>
          <p:nvSpPr>
            <p:cNvPr id="12" name="TextBox 11"/>
            <p:cNvSpPr txBox="1"/>
            <p:nvPr/>
          </p:nvSpPr>
          <p:spPr>
            <a:xfrm>
              <a:off x="2573641" y="5106388"/>
              <a:ext cx="6669364" cy="523220"/>
            </a:xfrm>
            <a:prstGeom prst="rect">
              <a:avLst/>
            </a:prstGeom>
            <a:noFill/>
          </p:spPr>
          <p:txBody>
            <a:bodyPr wrap="none" rtlCol="0">
              <a:spAutoFit/>
            </a:bodyPr>
            <a:lstStyle/>
            <a:p>
              <a:r>
                <a:rPr lang="en-US" sz="2800" dirty="0" smtClean="0"/>
                <a:t>Full phase and crossing plane of Earth’s orbit</a:t>
              </a:r>
              <a:endParaRPr lang="en-US" sz="2800" dirty="0"/>
            </a:p>
          </p:txBody>
        </p:sp>
      </p:grpSp>
      <p:sp>
        <p:nvSpPr>
          <p:cNvPr id="13" name="Oval 12"/>
          <p:cNvSpPr/>
          <p:nvPr/>
        </p:nvSpPr>
        <p:spPr>
          <a:xfrm>
            <a:off x="1656333" y="3932825"/>
            <a:ext cx="7292301" cy="910360"/>
          </a:xfrm>
          <a:prstGeom prst="ellipse">
            <a:avLst/>
          </a:prstGeom>
          <a:noFill/>
          <a:ln w="101600">
            <a:solidFill>
              <a:srgbClr val="FADE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457200" y="123564"/>
            <a:ext cx="8229600" cy="1514522"/>
          </a:xfrm>
        </p:spPr>
        <p:txBody>
          <a:bodyPr>
            <a:normAutofit/>
          </a:bodyPr>
          <a:lstStyle/>
          <a:p>
            <a:r>
              <a:rPr lang="en-US" dirty="0" smtClean="0"/>
              <a:t>In what phase and location </a:t>
            </a:r>
            <a:r>
              <a:rPr lang="en-US" dirty="0" smtClean="0"/>
              <a:t>is the Moon when </a:t>
            </a:r>
            <a:r>
              <a:rPr lang="en-US" dirty="0" smtClean="0"/>
              <a:t>a solar eclipse occurs</a:t>
            </a:r>
            <a:r>
              <a:rPr lang="en-US" dirty="0" smtClean="0"/>
              <a:t>?</a:t>
            </a:r>
            <a:endParaRPr lang="en-US" dirty="0"/>
          </a:p>
        </p:txBody>
      </p:sp>
    </p:spTree>
    <p:extLst>
      <p:ext uri="{BB962C8B-B14F-4D97-AF65-F5344CB8AC3E}">
        <p14:creationId xmlns:p14="http://schemas.microsoft.com/office/powerpoint/2010/main" val="39469589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Astronomy 103</a:t>
            </a:r>
            <a:endParaRPr lang="en-US" dirty="0"/>
          </a:p>
        </p:txBody>
      </p:sp>
      <p:sp>
        <p:nvSpPr>
          <p:cNvPr id="3" name="Subtitle 2"/>
          <p:cNvSpPr>
            <a:spLocks noGrp="1"/>
          </p:cNvSpPr>
          <p:nvPr>
            <p:ph type="subTitle" idx="1"/>
          </p:nvPr>
        </p:nvSpPr>
        <p:spPr>
          <a:xfrm>
            <a:off x="549078" y="3886200"/>
            <a:ext cx="8045844" cy="1752600"/>
          </a:xfrm>
        </p:spPr>
        <p:txBody>
          <a:bodyPr/>
          <a:lstStyle/>
          <a:p>
            <a:r>
              <a:rPr lang="en-US" dirty="0" smtClean="0"/>
              <a:t>The Scientific Method</a:t>
            </a:r>
          </a:p>
          <a:p>
            <a:r>
              <a:rPr lang="en-US" dirty="0" smtClean="0"/>
              <a:t>Reading: Section 0.5</a:t>
            </a:r>
          </a:p>
          <a:p>
            <a:r>
              <a:rPr lang="en-US" dirty="0" smtClean="0"/>
              <a:t>(we’ll cover the material in 0.4 later)</a:t>
            </a:r>
            <a:endParaRPr lang="en-US" dirty="0" smtClean="0"/>
          </a:p>
        </p:txBody>
      </p:sp>
    </p:spTree>
    <p:extLst>
      <p:ext uri="{BB962C8B-B14F-4D97-AF65-F5344CB8AC3E}">
        <p14:creationId xmlns:p14="http://schemas.microsoft.com/office/powerpoint/2010/main" val="21029452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17164" y="3475097"/>
            <a:ext cx="1436898" cy="1938992"/>
          </a:xfrm>
          <a:prstGeom prst="rect">
            <a:avLst/>
          </a:prstGeom>
          <a:noFill/>
        </p:spPr>
        <p:txBody>
          <a:bodyPr wrap="square" rtlCol="0">
            <a:spAutoFit/>
          </a:bodyPr>
          <a:lstStyle/>
          <a:p>
            <a:r>
              <a:rPr lang="en-US" sz="12000" dirty="0" smtClean="0">
                <a:solidFill>
                  <a:srgbClr val="BBE5F6"/>
                </a:solidFill>
                <a:latin typeface="Helvetica Neue Black Condensed"/>
                <a:cs typeface="Helvetica Neue Black Condensed"/>
              </a:rPr>
              <a:t>4</a:t>
            </a:r>
            <a:endParaRPr lang="en-US" sz="12000" dirty="0">
              <a:solidFill>
                <a:srgbClr val="BBE5F6"/>
              </a:solidFill>
              <a:latin typeface="Helvetica Neue Black Condensed"/>
              <a:cs typeface="Helvetica Neue Black Condensed"/>
            </a:endParaRPr>
          </a:p>
        </p:txBody>
      </p:sp>
      <p:pic>
        <p:nvPicPr>
          <p:cNvPr id="4" name="Picture 3" descr="00_22Figure.jpg"/>
          <p:cNvPicPr>
            <a:picLocks noChangeAspect="1"/>
          </p:cNvPicPr>
          <p:nvPr/>
        </p:nvPicPr>
        <p:blipFill>
          <a:blip r:embed="rId2"/>
          <a:stretch>
            <a:fillRect/>
          </a:stretch>
        </p:blipFill>
        <p:spPr>
          <a:xfrm>
            <a:off x="1705501" y="1073281"/>
            <a:ext cx="5544117" cy="5119546"/>
          </a:xfrm>
          <a:prstGeom prst="rect">
            <a:avLst/>
          </a:prstGeom>
        </p:spPr>
      </p:pic>
      <p:sp>
        <p:nvSpPr>
          <p:cNvPr id="14" name="TextBox 13"/>
          <p:cNvSpPr txBox="1"/>
          <p:nvPr/>
        </p:nvSpPr>
        <p:spPr>
          <a:xfrm>
            <a:off x="6683569" y="4919008"/>
            <a:ext cx="1436898" cy="1938992"/>
          </a:xfrm>
          <a:prstGeom prst="rect">
            <a:avLst/>
          </a:prstGeom>
          <a:noFill/>
        </p:spPr>
        <p:txBody>
          <a:bodyPr wrap="square" rtlCol="0">
            <a:spAutoFit/>
          </a:bodyPr>
          <a:lstStyle/>
          <a:p>
            <a:r>
              <a:rPr lang="en-US" sz="12000" dirty="0" smtClean="0">
                <a:solidFill>
                  <a:srgbClr val="BBE5F6"/>
                </a:solidFill>
                <a:latin typeface="Helvetica Neue Black Condensed"/>
                <a:cs typeface="Helvetica Neue Black Condensed"/>
              </a:rPr>
              <a:t>3</a:t>
            </a:r>
            <a:endParaRPr lang="en-US" sz="12000" dirty="0">
              <a:solidFill>
                <a:srgbClr val="BBE5F6"/>
              </a:solidFill>
              <a:latin typeface="Helvetica Neue Black Condensed"/>
              <a:cs typeface="Helvetica Neue Black Condensed"/>
            </a:endParaRPr>
          </a:p>
        </p:txBody>
      </p:sp>
      <p:sp>
        <p:nvSpPr>
          <p:cNvPr id="13" name="TextBox 12"/>
          <p:cNvSpPr txBox="1"/>
          <p:nvPr/>
        </p:nvSpPr>
        <p:spPr>
          <a:xfrm>
            <a:off x="7249618" y="541628"/>
            <a:ext cx="1436898" cy="1938992"/>
          </a:xfrm>
          <a:prstGeom prst="rect">
            <a:avLst/>
          </a:prstGeom>
          <a:noFill/>
        </p:spPr>
        <p:txBody>
          <a:bodyPr wrap="square" rtlCol="0">
            <a:spAutoFit/>
          </a:bodyPr>
          <a:lstStyle/>
          <a:p>
            <a:r>
              <a:rPr lang="en-US" sz="12000" dirty="0" smtClean="0">
                <a:solidFill>
                  <a:srgbClr val="BBE5F6"/>
                </a:solidFill>
                <a:latin typeface="Helvetica Neue Black Condensed"/>
                <a:cs typeface="Helvetica Neue Black Condensed"/>
              </a:rPr>
              <a:t>2</a:t>
            </a:r>
            <a:endParaRPr lang="en-US" sz="12000" dirty="0">
              <a:solidFill>
                <a:srgbClr val="BBE5F6"/>
              </a:solidFill>
              <a:latin typeface="Helvetica Neue Black Condensed"/>
              <a:cs typeface="Helvetica Neue Black Condensed"/>
            </a:endParaRPr>
          </a:p>
        </p:txBody>
      </p:sp>
      <p:sp>
        <p:nvSpPr>
          <p:cNvPr id="12" name="TextBox 11"/>
          <p:cNvSpPr txBox="1"/>
          <p:nvPr/>
        </p:nvSpPr>
        <p:spPr>
          <a:xfrm>
            <a:off x="815787" y="768052"/>
            <a:ext cx="1436898" cy="1938992"/>
          </a:xfrm>
          <a:prstGeom prst="rect">
            <a:avLst/>
          </a:prstGeom>
          <a:noFill/>
        </p:spPr>
        <p:txBody>
          <a:bodyPr wrap="square" rtlCol="0">
            <a:spAutoFit/>
          </a:bodyPr>
          <a:lstStyle/>
          <a:p>
            <a:r>
              <a:rPr lang="en-US" sz="12000" dirty="0" smtClean="0">
                <a:solidFill>
                  <a:srgbClr val="BBE5F6"/>
                </a:solidFill>
                <a:latin typeface="Helvetica Neue Black Condensed"/>
                <a:cs typeface="Helvetica Neue Black Condensed"/>
              </a:rPr>
              <a:t>1</a:t>
            </a:r>
            <a:endParaRPr lang="en-US" sz="12000" dirty="0">
              <a:solidFill>
                <a:srgbClr val="BBE5F6"/>
              </a:solidFill>
              <a:latin typeface="Helvetica Neue Black Condensed"/>
              <a:cs typeface="Helvetica Neue Black Condensed"/>
            </a:endParaRPr>
          </a:p>
        </p:txBody>
      </p:sp>
      <p:sp>
        <p:nvSpPr>
          <p:cNvPr id="2" name="Title 3"/>
          <p:cNvSpPr>
            <a:spLocks noGrp="1"/>
          </p:cNvSpPr>
          <p:nvPr>
            <p:ph type="title"/>
          </p:nvPr>
        </p:nvSpPr>
        <p:spPr>
          <a:xfrm>
            <a:off x="-228600" y="50800"/>
            <a:ext cx="9601200" cy="1143000"/>
          </a:xfrm>
        </p:spPr>
        <p:txBody>
          <a:bodyPr/>
          <a:lstStyle/>
          <a:p>
            <a:r>
              <a:rPr lang="en-US" dirty="0" smtClean="0">
                <a:solidFill>
                  <a:srgbClr val="000000"/>
                </a:solidFill>
              </a:rPr>
              <a:t>The scientific method</a:t>
            </a:r>
            <a:endParaRPr lang="en-US" dirty="0">
              <a:solidFill>
                <a:srgbClr val="000000"/>
              </a:solidFill>
            </a:endParaRPr>
          </a:p>
        </p:txBody>
      </p:sp>
      <p:sp>
        <p:nvSpPr>
          <p:cNvPr id="5" name="TextBox 4"/>
          <p:cNvSpPr txBox="1"/>
          <p:nvPr/>
        </p:nvSpPr>
        <p:spPr>
          <a:xfrm>
            <a:off x="417164" y="1511124"/>
            <a:ext cx="1705501" cy="658220"/>
          </a:xfrm>
          <a:prstGeom prst="rect">
            <a:avLst/>
          </a:prstGeom>
          <a:noFill/>
        </p:spPr>
        <p:txBody>
          <a:bodyPr wrap="square" rtlCol="0">
            <a:spAutoFit/>
          </a:bodyPr>
          <a:lstStyle/>
          <a:p>
            <a:r>
              <a:rPr lang="en-US" dirty="0" smtClean="0"/>
              <a:t>Study the world around us</a:t>
            </a:r>
            <a:endParaRPr lang="en-US" dirty="0"/>
          </a:p>
        </p:txBody>
      </p:sp>
      <p:sp>
        <p:nvSpPr>
          <p:cNvPr id="6" name="TextBox 5"/>
          <p:cNvSpPr txBox="1"/>
          <p:nvPr/>
        </p:nvSpPr>
        <p:spPr>
          <a:xfrm>
            <a:off x="6688204" y="1073281"/>
            <a:ext cx="2266914" cy="923330"/>
          </a:xfrm>
          <a:prstGeom prst="rect">
            <a:avLst/>
          </a:prstGeom>
          <a:noFill/>
        </p:spPr>
        <p:txBody>
          <a:bodyPr wrap="square" rtlCol="0">
            <a:spAutoFit/>
          </a:bodyPr>
          <a:lstStyle/>
          <a:p>
            <a:r>
              <a:rPr lang="en-US" dirty="0" smtClean="0"/>
              <a:t>Develop a theory to explain our observations</a:t>
            </a:r>
            <a:endParaRPr lang="en-US" dirty="0"/>
          </a:p>
        </p:txBody>
      </p:sp>
      <p:sp>
        <p:nvSpPr>
          <p:cNvPr id="7" name="TextBox 6"/>
          <p:cNvSpPr txBox="1"/>
          <p:nvPr/>
        </p:nvSpPr>
        <p:spPr>
          <a:xfrm>
            <a:off x="4421290" y="2707044"/>
            <a:ext cx="2266914" cy="923330"/>
          </a:xfrm>
          <a:prstGeom prst="rect">
            <a:avLst/>
          </a:prstGeom>
          <a:noFill/>
        </p:spPr>
        <p:txBody>
          <a:bodyPr wrap="square" rtlCol="0">
            <a:spAutoFit/>
          </a:bodyPr>
          <a:lstStyle/>
          <a:p>
            <a:r>
              <a:rPr lang="en-US" dirty="0" smtClean="0"/>
              <a:t>Examples of theories:</a:t>
            </a:r>
          </a:p>
          <a:p>
            <a:r>
              <a:rPr lang="en-US" dirty="0" smtClean="0"/>
              <a:t>gravity, electromagnetism</a:t>
            </a:r>
            <a:endParaRPr lang="en-US" dirty="0"/>
          </a:p>
        </p:txBody>
      </p:sp>
      <p:sp>
        <p:nvSpPr>
          <p:cNvPr id="8" name="TextBox 7"/>
          <p:cNvSpPr txBox="1"/>
          <p:nvPr/>
        </p:nvSpPr>
        <p:spPr>
          <a:xfrm>
            <a:off x="6116161" y="5731162"/>
            <a:ext cx="2266914" cy="923330"/>
          </a:xfrm>
          <a:prstGeom prst="rect">
            <a:avLst/>
          </a:prstGeom>
          <a:noFill/>
        </p:spPr>
        <p:txBody>
          <a:bodyPr wrap="square" rtlCol="0">
            <a:spAutoFit/>
          </a:bodyPr>
          <a:lstStyle/>
          <a:p>
            <a:r>
              <a:rPr lang="en-US" dirty="0" smtClean="0"/>
              <a:t>What else does the theory predict we should observe?</a:t>
            </a:r>
            <a:endParaRPr lang="en-US" dirty="0"/>
          </a:p>
        </p:txBody>
      </p:sp>
      <p:sp>
        <p:nvSpPr>
          <p:cNvPr id="9" name="TextBox 8"/>
          <p:cNvSpPr txBox="1"/>
          <p:nvPr/>
        </p:nvSpPr>
        <p:spPr>
          <a:xfrm>
            <a:off x="150160" y="4182394"/>
            <a:ext cx="2266914" cy="646331"/>
          </a:xfrm>
          <a:prstGeom prst="rect">
            <a:avLst/>
          </a:prstGeom>
          <a:noFill/>
        </p:spPr>
        <p:txBody>
          <a:bodyPr wrap="square" rtlCol="0">
            <a:spAutoFit/>
          </a:bodyPr>
          <a:lstStyle/>
          <a:p>
            <a:r>
              <a:rPr lang="en-US" dirty="0" smtClean="0"/>
              <a:t>Do we observe what we predicted?</a:t>
            </a:r>
            <a:endParaRPr lang="en-US" dirty="0"/>
          </a:p>
        </p:txBody>
      </p:sp>
      <p:grpSp>
        <p:nvGrpSpPr>
          <p:cNvPr id="17" name="Group 16"/>
          <p:cNvGrpSpPr/>
          <p:nvPr/>
        </p:nvGrpSpPr>
        <p:grpSpPr>
          <a:xfrm>
            <a:off x="7105686" y="2660878"/>
            <a:ext cx="2266914" cy="1938992"/>
            <a:chOff x="7105686" y="2660878"/>
            <a:chExt cx="2266914" cy="1938992"/>
          </a:xfrm>
        </p:grpSpPr>
        <p:sp>
          <p:nvSpPr>
            <p:cNvPr id="16" name="TextBox 15"/>
            <p:cNvSpPr txBox="1"/>
            <p:nvPr/>
          </p:nvSpPr>
          <p:spPr>
            <a:xfrm>
              <a:off x="7518220" y="2660878"/>
              <a:ext cx="1436898" cy="1938992"/>
            </a:xfrm>
            <a:prstGeom prst="rect">
              <a:avLst/>
            </a:prstGeom>
            <a:noFill/>
          </p:spPr>
          <p:txBody>
            <a:bodyPr wrap="square" rtlCol="0">
              <a:spAutoFit/>
            </a:bodyPr>
            <a:lstStyle/>
            <a:p>
              <a:r>
                <a:rPr lang="en-US" sz="12000" dirty="0" smtClean="0">
                  <a:solidFill>
                    <a:srgbClr val="BBE5F6"/>
                  </a:solidFill>
                  <a:latin typeface="Helvetica Neue Black Condensed"/>
                  <a:cs typeface="Helvetica Neue Black Condensed"/>
                </a:rPr>
                <a:t>5</a:t>
              </a:r>
              <a:endParaRPr lang="en-US" sz="12000" dirty="0">
                <a:solidFill>
                  <a:srgbClr val="BBE5F6"/>
                </a:solidFill>
                <a:latin typeface="Helvetica Neue Black Condensed"/>
                <a:cs typeface="Helvetica Neue Black Condensed"/>
              </a:endParaRPr>
            </a:p>
          </p:txBody>
        </p:sp>
        <p:sp>
          <p:nvSpPr>
            <p:cNvPr id="10" name="TextBox 9"/>
            <p:cNvSpPr txBox="1"/>
            <p:nvPr/>
          </p:nvSpPr>
          <p:spPr>
            <a:xfrm>
              <a:off x="7105686" y="3168709"/>
              <a:ext cx="2266914" cy="923330"/>
            </a:xfrm>
            <a:prstGeom prst="rect">
              <a:avLst/>
            </a:prstGeom>
            <a:noFill/>
          </p:spPr>
          <p:txBody>
            <a:bodyPr wrap="square" rtlCol="0">
              <a:spAutoFit/>
            </a:bodyPr>
            <a:lstStyle/>
            <a:p>
              <a:r>
                <a:rPr lang="en-US" dirty="0" smtClean="0"/>
                <a:t>Revise theory to account for new observations</a:t>
              </a:r>
              <a:endParaRPr lang="en-US" dirty="0"/>
            </a:p>
          </p:txBody>
        </p:sp>
      </p:grpSp>
      <p:sp>
        <p:nvSpPr>
          <p:cNvPr id="11" name="TextBox 10"/>
          <p:cNvSpPr txBox="1"/>
          <p:nvPr/>
        </p:nvSpPr>
        <p:spPr>
          <a:xfrm>
            <a:off x="989208" y="5731162"/>
            <a:ext cx="2125615" cy="646331"/>
          </a:xfrm>
          <a:prstGeom prst="rect">
            <a:avLst/>
          </a:prstGeom>
          <a:solidFill>
            <a:schemeClr val="bg1"/>
          </a:solidFill>
        </p:spPr>
        <p:txBody>
          <a:bodyPr wrap="square" rtlCol="0">
            <a:spAutoFit/>
          </a:bodyPr>
          <a:lstStyle/>
          <a:p>
            <a:r>
              <a:rPr lang="en-US" dirty="0" smtClean="0"/>
              <a:t>A theory must make testable predictions!</a:t>
            </a:r>
            <a:endParaRPr lang="en-US" dirty="0"/>
          </a:p>
        </p:txBody>
      </p:sp>
    </p:spTree>
    <p:extLst>
      <p:ext uri="{BB962C8B-B14F-4D97-AF65-F5344CB8AC3E}">
        <p14:creationId xmlns:p14="http://schemas.microsoft.com/office/powerpoint/2010/main" val="4212712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17509</TotalTime>
  <Words>3025</Words>
  <Application>Microsoft Macintosh PowerPoint</Application>
  <PresentationFormat>On-screen Show (4:3)</PresentationFormat>
  <Paragraphs>243</Paragraphs>
  <Slides>47</Slides>
  <Notes>3</Notes>
  <HiddenSlides>0</HiddenSlides>
  <MMClips>3</MMClips>
  <ScaleCrop>false</ScaleCrop>
  <HeadingPairs>
    <vt:vector size="6" baseType="variant">
      <vt:variant>
        <vt:lpstr>Theme</vt:lpstr>
      </vt:variant>
      <vt:variant>
        <vt:i4>1</vt:i4>
      </vt:variant>
      <vt:variant>
        <vt:lpstr>Links</vt:lpstr>
      </vt:variant>
      <vt:variant>
        <vt:i4>1</vt:i4>
      </vt:variant>
      <vt:variant>
        <vt:lpstr>Slide Titles</vt:lpstr>
      </vt:variant>
      <vt:variant>
        <vt:i4>47</vt:i4>
      </vt:variant>
    </vt:vector>
  </HeadingPairs>
  <TitlesOfParts>
    <vt:vector size="49" baseType="lpstr">
      <vt:lpstr>Office Theme</vt:lpstr>
      <vt:lpstr>Untitled:ASTRONOMY%20103:classnotes:greekastro.doc!OLE_LINK3</vt:lpstr>
      <vt:lpstr>Announcements</vt:lpstr>
      <vt:lpstr>Recap: Phases of the Moon</vt:lpstr>
      <vt:lpstr>PowerPoint Presentation</vt:lpstr>
      <vt:lpstr>August 21, 2017</vt:lpstr>
      <vt:lpstr>Next Lunar Eclipse</vt:lpstr>
      <vt:lpstr>In what phase and location is the Moon when a solar eclipse occurs?</vt:lpstr>
      <vt:lpstr>In what phase and location is the Moon when a solar eclipse occurs?</vt:lpstr>
      <vt:lpstr>Astronomy 103</vt:lpstr>
      <vt:lpstr>The scientific method</vt:lpstr>
      <vt:lpstr>The use of a theory</vt:lpstr>
      <vt:lpstr>The use of a theory</vt:lpstr>
      <vt:lpstr>The use of a theory</vt:lpstr>
      <vt:lpstr>The use of a theory</vt:lpstr>
      <vt:lpstr>The use of a theory</vt:lpstr>
      <vt:lpstr>The scientific method</vt:lpstr>
      <vt:lpstr>Astronomy 103</vt:lpstr>
      <vt:lpstr>Ancient Astronomy</vt:lpstr>
      <vt:lpstr>Ancient Astronomy</vt:lpstr>
      <vt:lpstr>Ancient Astronomy</vt:lpstr>
      <vt:lpstr>PowerPoint Presentation</vt:lpstr>
      <vt:lpstr>PowerPoint Presentation</vt:lpstr>
      <vt:lpstr>Observations I</vt:lpstr>
      <vt:lpstr>Observations II</vt:lpstr>
      <vt:lpstr>Observations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Copernican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Astronomy 103</dc:title>
  <dc:creator>Xavier Siemens</dc:creator>
  <cp:lastModifiedBy>Dawn Erb</cp:lastModifiedBy>
  <cp:revision>299</cp:revision>
  <cp:lastPrinted>2010-09-08T22:50:51Z</cp:lastPrinted>
  <dcterms:created xsi:type="dcterms:W3CDTF">2013-02-01T19:36:18Z</dcterms:created>
  <dcterms:modified xsi:type="dcterms:W3CDTF">2014-01-31T18:34:37Z</dcterms:modified>
</cp:coreProperties>
</file>