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embeddings/oleObject1.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7" r:id="rId2"/>
    <p:sldId id="285" r:id="rId3"/>
    <p:sldId id="272" r:id="rId4"/>
    <p:sldId id="273" r:id="rId5"/>
    <p:sldId id="274" r:id="rId6"/>
    <p:sldId id="261" r:id="rId7"/>
    <p:sldId id="275" r:id="rId8"/>
    <p:sldId id="276" r:id="rId9"/>
    <p:sldId id="284" r:id="rId10"/>
    <p:sldId id="280" r:id="rId11"/>
    <p:sldId id="283" r:id="rId12"/>
    <p:sldId id="286" r:id="rId13"/>
    <p:sldId id="287" r:id="rId14"/>
    <p:sldId id="288" r:id="rId15"/>
    <p:sldId id="290" r:id="rId16"/>
    <p:sldId id="291" r:id="rId17"/>
    <p:sldId id="292" r:id="rId18"/>
    <p:sldId id="294" r:id="rId19"/>
    <p:sldId id="295" r:id="rId20"/>
    <p:sldId id="296" r:id="rId21"/>
    <p:sldId id="297" r:id="rId22"/>
    <p:sldId id="298" r:id="rId23"/>
    <p:sldId id="303" r:id="rId24"/>
    <p:sldId id="299" r:id="rId25"/>
    <p:sldId id="300" r:id="rId26"/>
    <p:sldId id="301" r:id="rId27"/>
    <p:sldId id="302" r:id="rId28"/>
    <p:sldId id="304" r:id="rId29"/>
    <p:sldId id="305" r:id="rId30"/>
    <p:sldId id="312" r:id="rId31"/>
    <p:sldId id="313" r:id="rId32"/>
    <p:sldId id="314" r:id="rId33"/>
    <p:sldId id="317" r:id="rId34"/>
    <p:sldId id="318" r:id="rId35"/>
    <p:sldId id="320" r:id="rId36"/>
    <p:sldId id="321" r:id="rId37"/>
    <p:sldId id="322" r:id="rId38"/>
    <p:sldId id="323" r:id="rId39"/>
    <p:sldId id="326" r:id="rId40"/>
    <p:sldId id="327" r:id="rId41"/>
    <p:sldId id="328" r:id="rId42"/>
    <p:sldId id="329" r:id="rId43"/>
    <p:sldId id="330" r:id="rId44"/>
    <p:sldId id="332" r:id="rId45"/>
    <p:sldId id="333" r:id="rId46"/>
    <p:sldId id="335" r:id="rId47"/>
    <p:sldId id="336" r:id="rId48"/>
    <p:sldId id="337" r:id="rId49"/>
    <p:sldId id="339" r:id="rId50"/>
    <p:sldId id="340" r:id="rId51"/>
    <p:sldId id="341" r:id="rId52"/>
    <p:sldId id="342" r:id="rId53"/>
    <p:sldId id="343" r:id="rId54"/>
    <p:sldId id="344" r:id="rId55"/>
    <p:sldId id="345" r:id="rId56"/>
    <p:sldId id="346" r:id="rId57"/>
    <p:sldId id="347" r:id="rId58"/>
    <p:sldId id="348"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362" r:id="rId72"/>
    <p:sldId id="363" r:id="rId73"/>
    <p:sldId id="364" r:id="rId74"/>
    <p:sldId id="365" r:id="rId75"/>
    <p:sldId id="366" r:id="rId76"/>
    <p:sldId id="367" r:id="rId77"/>
    <p:sldId id="370" r:id="rId78"/>
    <p:sldId id="371" r:id="rId79"/>
    <p:sldId id="372" r:id="rId80"/>
    <p:sldId id="373" r:id="rId81"/>
    <p:sldId id="374" r:id="rId82"/>
    <p:sldId id="375" r:id="rId83"/>
    <p:sldId id="37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20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27263-C43E-F34D-9923-B5F832AB8EB7}" type="datetimeFigureOut">
              <a:rPr lang="en-US" smtClean="0"/>
              <a:t>4/21/13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E8E64C-8A40-EF42-8201-676A1D271160}" type="slidenum">
              <a:rPr lang="en-US" smtClean="0"/>
              <a:t>‹#›</a:t>
            </a:fld>
            <a:endParaRPr lang="en-US"/>
          </a:p>
        </p:txBody>
      </p:sp>
    </p:spTree>
    <p:extLst>
      <p:ext uri="{BB962C8B-B14F-4D97-AF65-F5344CB8AC3E}">
        <p14:creationId xmlns:p14="http://schemas.microsoft.com/office/powerpoint/2010/main" val="26973292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4D26A-7222-4946-951A-1B089A5D8638}" type="slidenum">
              <a:rPr lang="en-US"/>
              <a:pPr/>
              <a:t>3</a:t>
            </a:fld>
            <a:endParaRPr lang="en-US"/>
          </a:p>
        </p:txBody>
      </p:sp>
      <p:sp>
        <p:nvSpPr>
          <p:cNvPr id="1740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13</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14</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15</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16</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17</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18</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19</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20</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B700D-98F2-2049-83CC-37E3D167E3B5}" type="slidenum">
              <a:rPr lang="en-US" smtClean="0"/>
              <a:pPr/>
              <a:t>21</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2EAF49-C94D-DC42-BF39-EAA99AA87858}" type="slidenum">
              <a:rPr lang="en-US"/>
              <a:pPr/>
              <a:t>22</a:t>
            </a:fld>
            <a:endParaRPr lang="en-US"/>
          </a:p>
        </p:txBody>
      </p:sp>
      <p:sp>
        <p:nvSpPr>
          <p:cNvPr id="1884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84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679DB-D6AA-ED4E-B82C-4A3BF52B1AE6}" type="slidenum">
              <a:rPr lang="en-US"/>
              <a:pPr/>
              <a:t>4</a:t>
            </a:fld>
            <a:endParaRPr lang="en-US"/>
          </a:p>
        </p:txBody>
      </p:sp>
      <p:sp>
        <p:nvSpPr>
          <p:cNvPr id="1761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61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23</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24</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25</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5088D-8E16-734F-A681-F688A765784F}" type="slidenum">
              <a:rPr lang="en-US"/>
              <a:pPr/>
              <a:t>26</a:t>
            </a:fld>
            <a:endParaRPr lang="en-US"/>
          </a:p>
        </p:txBody>
      </p:sp>
      <p:sp>
        <p:nvSpPr>
          <p:cNvPr id="1945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13459F-D671-B242-A37E-F707C08F2651}" type="slidenum">
              <a:rPr lang="en-US"/>
              <a:pPr/>
              <a:t>27</a:t>
            </a:fld>
            <a:endParaRPr lang="en-US"/>
          </a:p>
        </p:txBody>
      </p:sp>
      <p:sp>
        <p:nvSpPr>
          <p:cNvPr id="1966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28</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29</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30</a:t>
            </a:fld>
            <a:endParaRPr lang="en-US"/>
          </a:p>
        </p:txBody>
      </p:sp>
    </p:spTree>
    <p:extLst>
      <p:ext uri="{BB962C8B-B14F-4D97-AF65-F5344CB8AC3E}">
        <p14:creationId xmlns:p14="http://schemas.microsoft.com/office/powerpoint/2010/main" val="1223782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74BC10-04B3-3545-BBF2-69339B73710C}" type="slidenum">
              <a:rPr lang="en-US"/>
              <a:pPr/>
              <a:t>5</a:t>
            </a:fld>
            <a:endParaRPr lang="en-US"/>
          </a:p>
        </p:txBody>
      </p:sp>
      <p:sp>
        <p:nvSpPr>
          <p:cNvPr id="178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36</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39</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DFDD6-D435-854A-872E-10084FC7983A}" type="slidenum">
              <a:rPr lang="en-US"/>
              <a:pPr/>
              <a:t>7</a:t>
            </a:fld>
            <a:endParaRPr lang="en-US"/>
          </a:p>
        </p:txBody>
      </p:sp>
      <p:sp>
        <p:nvSpPr>
          <p:cNvPr id="1802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46</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49</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50</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54</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8</a:t>
            </a:fld>
            <a:endParaRPr lang="en-US"/>
          </a:p>
        </p:txBody>
      </p:sp>
    </p:spTree>
    <p:extLst>
      <p:ext uri="{BB962C8B-B14F-4D97-AF65-F5344CB8AC3E}">
        <p14:creationId xmlns:p14="http://schemas.microsoft.com/office/powerpoint/2010/main" val="3507573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55</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56</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57</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58</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59</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60</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61</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62</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63</a:t>
            </a:fld>
            <a:endParaRPr lang="en-US"/>
          </a:p>
        </p:txBody>
      </p:sp>
    </p:spTree>
    <p:extLst>
      <p:ext uri="{BB962C8B-B14F-4D97-AF65-F5344CB8AC3E}">
        <p14:creationId xmlns:p14="http://schemas.microsoft.com/office/powerpoint/2010/main" val="13882698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94A79E-4AD3-2C41-A5DC-C8582A0B8F79}" type="slidenum">
              <a:rPr lang="en-US"/>
              <a:pPr/>
              <a:t>66</a:t>
            </a:fld>
            <a:endParaRPr lang="en-US"/>
          </a:p>
        </p:txBody>
      </p:sp>
      <p:sp>
        <p:nvSpPr>
          <p:cNvPr id="1720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20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708BB-37C2-F24F-84D4-B0E2FD8E5CCA}" type="slidenum">
              <a:rPr lang="en-US"/>
              <a:pPr/>
              <a:t>9</a:t>
            </a:fld>
            <a:endParaRPr lang="en-US"/>
          </a:p>
        </p:txBody>
      </p:sp>
      <p:sp>
        <p:nvSpPr>
          <p:cNvPr id="2068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68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3F2C61-9DBA-954E-9816-865887314C4C}" type="slidenum">
              <a:rPr lang="en-US"/>
              <a:pPr/>
              <a:t>74</a:t>
            </a:fld>
            <a:endParaRPr lang="en-US"/>
          </a:p>
        </p:txBody>
      </p:sp>
      <p:sp>
        <p:nvSpPr>
          <p:cNvPr id="1925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5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E406C-B988-974F-9FF5-C01C72033F04}" type="slidenum">
              <a:rPr lang="en-US"/>
              <a:pPr/>
              <a:t>77</a:t>
            </a:fld>
            <a:endParaRPr lang="en-US"/>
          </a:p>
        </p:txBody>
      </p:sp>
      <p:sp>
        <p:nvSpPr>
          <p:cNvPr id="2109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094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8A33F-355E-3843-A10E-2F2580502B5B}" type="slidenum">
              <a:rPr lang="en-US"/>
              <a:pPr/>
              <a:t>81</a:t>
            </a:fld>
            <a:endParaRPr lang="en-US"/>
          </a:p>
        </p:txBody>
      </p:sp>
      <p:sp>
        <p:nvSpPr>
          <p:cNvPr id="2232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32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10</a:t>
            </a:fld>
            <a:endParaRPr lang="en-US"/>
          </a:p>
        </p:txBody>
      </p:sp>
    </p:spTree>
    <p:extLst>
      <p:ext uri="{BB962C8B-B14F-4D97-AF65-F5344CB8AC3E}">
        <p14:creationId xmlns:p14="http://schemas.microsoft.com/office/powerpoint/2010/main" val="4289512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11</a:t>
            </a:fld>
            <a:endParaRPr lang="en-US"/>
          </a:p>
        </p:txBody>
      </p:sp>
    </p:spTree>
    <p:extLst>
      <p:ext uri="{BB962C8B-B14F-4D97-AF65-F5344CB8AC3E}">
        <p14:creationId xmlns:p14="http://schemas.microsoft.com/office/powerpoint/2010/main" val="411765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82341F-9548-5D4C-B127-616A678754DC}" type="slidenum">
              <a:rPr lang="en-US"/>
              <a:pPr/>
              <a:t>12</a:t>
            </a:fld>
            <a:endParaRPr lang="en-US"/>
          </a:p>
        </p:txBody>
      </p:sp>
      <p:sp>
        <p:nvSpPr>
          <p:cNvPr id="1699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99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9E8020-894E-3346-A5C2-62897D942A9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2869866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E8020-894E-3346-A5C2-62897D942A9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3414289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E8020-894E-3346-A5C2-62897D942A9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70730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9E8020-894E-3346-A5C2-62897D942A9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367064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9E8020-894E-3346-A5C2-62897D942A9F}" type="datetimeFigureOut">
              <a:rPr lang="en-US" smtClean="0"/>
              <a:t>4/21/13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321600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9E8020-894E-3346-A5C2-62897D942A9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408788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9E8020-894E-3346-A5C2-62897D942A9F}" type="datetimeFigureOut">
              <a:rPr lang="en-US" smtClean="0"/>
              <a:t>4/21/13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163949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9E8020-894E-3346-A5C2-62897D942A9F}" type="datetimeFigureOut">
              <a:rPr lang="en-US" smtClean="0"/>
              <a:t>4/21/13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132338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E8020-894E-3346-A5C2-62897D942A9F}" type="datetimeFigureOut">
              <a:rPr lang="en-US" smtClean="0"/>
              <a:t>4/21/13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414551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E8020-894E-3346-A5C2-62897D942A9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14564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E8020-894E-3346-A5C2-62897D942A9F}" type="datetimeFigureOut">
              <a:rPr lang="en-US" smtClean="0"/>
              <a:t>4/21/13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44961E-2ADB-5948-BCEC-B5D0796F57CF}" type="slidenum">
              <a:rPr lang="en-US" smtClean="0"/>
              <a:t>‹#›</a:t>
            </a:fld>
            <a:endParaRPr lang="en-US"/>
          </a:p>
        </p:txBody>
      </p:sp>
    </p:spTree>
    <p:extLst>
      <p:ext uri="{BB962C8B-B14F-4D97-AF65-F5344CB8AC3E}">
        <p14:creationId xmlns:p14="http://schemas.microsoft.com/office/powerpoint/2010/main" val="32898390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E8020-894E-3346-A5C2-62897D942A9F}" type="datetimeFigureOut">
              <a:rPr lang="en-US" smtClean="0"/>
              <a:t>4/21/13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4961E-2ADB-5948-BCEC-B5D0796F57CF}" type="slidenum">
              <a:rPr lang="en-US" smtClean="0"/>
              <a:t>‹#›</a:t>
            </a:fld>
            <a:endParaRPr lang="en-US"/>
          </a:p>
        </p:txBody>
      </p:sp>
    </p:spTree>
    <p:extLst>
      <p:ext uri="{BB962C8B-B14F-4D97-AF65-F5344CB8AC3E}">
        <p14:creationId xmlns:p14="http://schemas.microsoft.com/office/powerpoint/2010/main" val="2150819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1.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7.xml"/><Relationship Id="rId5" Type="http://schemas.openxmlformats.org/officeDocument/2006/relationships/image" Target="../media/image45.png"/><Relationship Id="rId1" Type="http://schemas.microsoft.com/office/2007/relationships/media" Target="../media/media2.mp4"/><Relationship Id="rId2" Type="http://schemas.openxmlformats.org/officeDocument/2006/relationships/video" Target="../media/media2.mp4"/></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58.xml"/><Relationship Id="rId5" Type="http://schemas.openxmlformats.org/officeDocument/2006/relationships/image" Target="../media/image46.png"/><Relationship Id="rId1" Type="http://schemas.microsoft.com/office/2007/relationships/media" Target="../media/media3.mp4"/><Relationship Id="rId2" Type="http://schemas.openxmlformats.org/officeDocument/2006/relationships/video" Target="../media/media3.mp4"/></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4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2.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2387"/>
          </a:xfrm>
        </p:spPr>
        <p:txBody>
          <a:bodyPr/>
          <a:lstStyle/>
          <a:p>
            <a:r>
              <a:rPr lang="en-US" b="1" dirty="0" smtClean="0"/>
              <a:t>Announcements</a:t>
            </a:r>
            <a:endParaRPr lang="en-US" b="1" dirty="0"/>
          </a:p>
        </p:txBody>
      </p:sp>
      <p:sp>
        <p:nvSpPr>
          <p:cNvPr id="3" name="Content Placeholder 2"/>
          <p:cNvSpPr>
            <a:spLocks noGrp="1"/>
          </p:cNvSpPr>
          <p:nvPr>
            <p:ph idx="1"/>
          </p:nvPr>
        </p:nvSpPr>
        <p:spPr>
          <a:xfrm>
            <a:off x="457200" y="1125250"/>
            <a:ext cx="8229600" cy="5272601"/>
          </a:xfrm>
        </p:spPr>
        <p:txBody>
          <a:bodyPr>
            <a:noAutofit/>
          </a:bodyPr>
          <a:lstStyle/>
          <a:p>
            <a:r>
              <a:rPr lang="en-US" sz="2800" dirty="0" smtClean="0"/>
              <a:t>Today: </a:t>
            </a:r>
            <a:r>
              <a:rPr lang="en-US" sz="2800" dirty="0" smtClean="0"/>
              <a:t>review for midterm 3</a:t>
            </a:r>
            <a:endParaRPr lang="en-US" sz="2800" dirty="0" smtClean="0"/>
          </a:p>
          <a:p>
            <a:r>
              <a:rPr lang="en-US" sz="2800" b="1" dirty="0" smtClean="0"/>
              <a:t>Midterm 3: Wednesday April 24</a:t>
            </a:r>
          </a:p>
          <a:p>
            <a:pPr lvl="1"/>
            <a:r>
              <a:rPr lang="en-US" dirty="0" smtClean="0"/>
              <a:t>Neutron stars and black holes (</a:t>
            </a:r>
            <a:r>
              <a:rPr lang="en-US" dirty="0" err="1" smtClean="0"/>
              <a:t>Ch</a:t>
            </a:r>
            <a:r>
              <a:rPr lang="en-US" dirty="0" smtClean="0"/>
              <a:t> 13)</a:t>
            </a:r>
          </a:p>
          <a:p>
            <a:pPr lvl="1"/>
            <a:r>
              <a:rPr lang="en-US" dirty="0" smtClean="0"/>
              <a:t>The solar system (</a:t>
            </a:r>
            <a:r>
              <a:rPr lang="en-US" dirty="0" err="1" smtClean="0"/>
              <a:t>Chs</a:t>
            </a:r>
            <a:r>
              <a:rPr lang="en-US" dirty="0" smtClean="0"/>
              <a:t> 4, 6, 7, + bits of </a:t>
            </a:r>
            <a:r>
              <a:rPr lang="en-US" dirty="0" err="1" smtClean="0"/>
              <a:t>Ch</a:t>
            </a:r>
            <a:r>
              <a:rPr lang="en-US" dirty="0" smtClean="0"/>
              <a:t> 5 [Earth] and 8 [moons of Jupiter, Saturn])</a:t>
            </a:r>
          </a:p>
          <a:p>
            <a:pPr lvl="1"/>
            <a:r>
              <a:rPr lang="en-US" dirty="0" smtClean="0"/>
              <a:t>The Milky Way Galaxy (</a:t>
            </a:r>
            <a:r>
              <a:rPr lang="en-US" dirty="0" err="1" smtClean="0"/>
              <a:t>Ch</a:t>
            </a:r>
            <a:r>
              <a:rPr lang="en-US" dirty="0" smtClean="0"/>
              <a:t> 14)</a:t>
            </a:r>
          </a:p>
          <a:p>
            <a:r>
              <a:rPr lang="en-US" sz="2800" dirty="0" smtClean="0"/>
              <a:t>Review problem sets and quizzes for practice</a:t>
            </a:r>
          </a:p>
          <a:p>
            <a:r>
              <a:rPr lang="en-US" sz="2800" dirty="0" smtClean="0"/>
              <a:t>No books, notes or calculator</a:t>
            </a:r>
          </a:p>
          <a:p>
            <a:r>
              <a:rPr lang="en-US" sz="2800" dirty="0" smtClean="0"/>
              <a:t>Bring a #2 pencil!</a:t>
            </a:r>
            <a:endParaRPr lang="en-US" sz="2800" dirty="0" smtClean="0"/>
          </a:p>
        </p:txBody>
      </p:sp>
    </p:spTree>
    <p:extLst>
      <p:ext uri="{BB962C8B-B14F-4D97-AF65-F5344CB8AC3E}">
        <p14:creationId xmlns:p14="http://schemas.microsoft.com/office/powerpoint/2010/main" val="22540372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279400" y="419100"/>
            <a:ext cx="4940300" cy="6093977"/>
          </a:xfrm>
          <a:prstGeom prst="rect">
            <a:avLst/>
          </a:prstGeom>
          <a:noFill/>
          <a:ln w="9525">
            <a:noFill/>
            <a:miter lim="800000"/>
            <a:headEnd/>
            <a:tailEnd/>
          </a:ln>
        </p:spPr>
        <p:txBody>
          <a:bodyPr wrap="square">
            <a:spAutoFit/>
          </a:bodyPr>
          <a:lstStyle/>
          <a:p>
            <a:pPr eaLnBrk="0" hangingPunct="0"/>
            <a:r>
              <a:rPr lang="en-US" sz="2600" dirty="0" smtClean="0"/>
              <a:t>A </a:t>
            </a:r>
            <a:r>
              <a:rPr lang="en-US" sz="2600" b="1" dirty="0" smtClean="0"/>
              <a:t>black hole </a:t>
            </a:r>
            <a:r>
              <a:rPr lang="en-US" sz="2600" dirty="0" smtClean="0"/>
              <a:t>is an object in which the </a:t>
            </a:r>
            <a:r>
              <a:rPr lang="en-US" sz="2600" dirty="0"/>
              <a:t>gravitational field is so intense that </a:t>
            </a:r>
            <a:r>
              <a:rPr lang="en-US" sz="2600" b="1" dirty="0"/>
              <a:t>the escape velocity is greater than the speed of</a:t>
            </a:r>
            <a:r>
              <a:rPr lang="en-US" sz="2600" b="1" dirty="0" smtClean="0"/>
              <a:t> light</a:t>
            </a:r>
            <a:r>
              <a:rPr lang="en-US" sz="2600" dirty="0" smtClean="0"/>
              <a:t>, </a:t>
            </a:r>
            <a:r>
              <a:rPr lang="en-US" sz="2600" dirty="0"/>
              <a:t>the upper limit on speed in our universe.  Because nothing can travel faster than this, nothing can escape.  </a:t>
            </a:r>
            <a:br>
              <a:rPr lang="en-US" sz="2600" dirty="0"/>
            </a:br>
            <a:r>
              <a:rPr lang="en-US" sz="2600" dirty="0"/>
              <a:t/>
            </a:r>
            <a:br>
              <a:rPr lang="en-US" sz="2600" dirty="0"/>
            </a:br>
            <a:r>
              <a:rPr lang="en-US" sz="2600" dirty="0"/>
              <a:t>The region from which nothing can escape is</a:t>
            </a:r>
            <a:r>
              <a:rPr lang="en-US" sz="2600" dirty="0" smtClean="0"/>
              <a:t>  the </a:t>
            </a:r>
            <a:r>
              <a:rPr lang="en-US" sz="2600" i="1" dirty="0"/>
              <a:t>black hole</a:t>
            </a:r>
            <a:r>
              <a:rPr lang="en-US" sz="2600" dirty="0"/>
              <a:t>.  </a:t>
            </a:r>
            <a:br>
              <a:rPr lang="en-US" sz="2600" dirty="0"/>
            </a:br>
            <a:r>
              <a:rPr lang="en-US" sz="2600" dirty="0"/>
              <a:t>Its boundary is called an </a:t>
            </a:r>
            <a:r>
              <a:rPr lang="en-US" sz="2600" i="1" dirty="0"/>
              <a:t>event horizon</a:t>
            </a:r>
            <a:r>
              <a:rPr lang="en-US" sz="2600" dirty="0"/>
              <a:t> </a:t>
            </a:r>
            <a:r>
              <a:rPr lang="en-US" sz="2600" dirty="0" smtClean="0"/>
              <a:t>because </a:t>
            </a:r>
            <a:r>
              <a:rPr lang="en-US" sz="2600" dirty="0"/>
              <a:t>no one outside can see </a:t>
            </a:r>
            <a:r>
              <a:rPr lang="en-US" sz="2600" dirty="0" smtClean="0"/>
              <a:t>events that </a:t>
            </a:r>
            <a:r>
              <a:rPr lang="en-US" sz="2600" dirty="0"/>
              <a:t>occur inside: </a:t>
            </a:r>
            <a:br>
              <a:rPr lang="en-US" sz="2600" dirty="0"/>
            </a:br>
            <a:r>
              <a:rPr lang="en-US" sz="2600" dirty="0"/>
              <a:t>You can’t see </a:t>
            </a:r>
            <a:r>
              <a:rPr lang="en-US" sz="2600" dirty="0" smtClean="0"/>
              <a:t>anything inside of the </a:t>
            </a:r>
            <a:r>
              <a:rPr lang="en-US" sz="2600" dirty="0"/>
              <a:t>horizon.  </a:t>
            </a:r>
          </a:p>
        </p:txBody>
      </p:sp>
      <p:sp>
        <p:nvSpPr>
          <p:cNvPr id="19459" name="Oval 3"/>
          <p:cNvSpPr>
            <a:spLocks noChangeArrowheads="1"/>
          </p:cNvSpPr>
          <p:nvPr/>
        </p:nvSpPr>
        <p:spPr bwMode="auto">
          <a:xfrm>
            <a:off x="7086600" y="3505200"/>
            <a:ext cx="76200" cy="76200"/>
          </a:xfrm>
          <a:prstGeom prst="ellipse">
            <a:avLst/>
          </a:prstGeom>
          <a:solidFill>
            <a:schemeClr val="tx1"/>
          </a:solidFill>
          <a:ln w="9525" algn="ctr">
            <a:solidFill>
              <a:schemeClr val="tx1"/>
            </a:solidFill>
            <a:round/>
            <a:headEnd/>
            <a:tailEnd/>
          </a:ln>
        </p:spPr>
        <p:txBody>
          <a:bodyPr/>
          <a:lstStyle/>
          <a:p>
            <a:pPr eaLnBrk="0" hangingPunct="0"/>
            <a:endParaRPr lang="en-US">
              <a:solidFill>
                <a:srgbClr val="000000"/>
              </a:solidFill>
            </a:endParaRPr>
          </a:p>
        </p:txBody>
      </p:sp>
      <p:sp>
        <p:nvSpPr>
          <p:cNvPr id="19460" name="Oval 4"/>
          <p:cNvSpPr>
            <a:spLocks noChangeArrowheads="1"/>
          </p:cNvSpPr>
          <p:nvPr/>
        </p:nvSpPr>
        <p:spPr bwMode="auto">
          <a:xfrm>
            <a:off x="5715000" y="2209800"/>
            <a:ext cx="2895600" cy="2667000"/>
          </a:xfrm>
          <a:prstGeom prst="ellipse">
            <a:avLst/>
          </a:prstGeom>
          <a:noFill/>
          <a:ln w="9525" algn="ctr">
            <a:solidFill>
              <a:srgbClr val="663366"/>
            </a:solidFill>
            <a:round/>
            <a:headEnd/>
            <a:tailEnd/>
          </a:ln>
        </p:spPr>
        <p:txBody>
          <a:bodyPr/>
          <a:lstStyle/>
          <a:p>
            <a:pPr eaLnBrk="0" hangingPunct="0"/>
            <a:endParaRPr lang="en-US"/>
          </a:p>
        </p:txBody>
      </p:sp>
      <p:cxnSp>
        <p:nvCxnSpPr>
          <p:cNvPr id="19461" name="Straight Connector 8"/>
          <p:cNvCxnSpPr>
            <a:cxnSpLocks noChangeShapeType="1"/>
          </p:cNvCxnSpPr>
          <p:nvPr/>
        </p:nvCxnSpPr>
        <p:spPr bwMode="auto">
          <a:xfrm>
            <a:off x="4724400" y="2514600"/>
            <a:ext cx="1066800" cy="304800"/>
          </a:xfrm>
          <a:prstGeom prst="line">
            <a:avLst/>
          </a:prstGeom>
          <a:noFill/>
          <a:ln w="9525" algn="ctr">
            <a:solidFill>
              <a:schemeClr val="bg1"/>
            </a:solidFill>
            <a:round/>
            <a:headEnd/>
            <a:tailEnd/>
          </a:ln>
        </p:spPr>
      </p:cxnSp>
      <p:cxnSp>
        <p:nvCxnSpPr>
          <p:cNvPr id="3" name="Straight Arrow Connector 2"/>
          <p:cNvCxnSpPr/>
          <p:nvPr/>
        </p:nvCxnSpPr>
        <p:spPr>
          <a:xfrm>
            <a:off x="5715000" y="964500"/>
            <a:ext cx="957105" cy="124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401994" y="419100"/>
            <a:ext cx="2427682" cy="523220"/>
          </a:xfrm>
          <a:prstGeom prst="rect">
            <a:avLst/>
          </a:prstGeom>
          <a:noFill/>
        </p:spPr>
        <p:txBody>
          <a:bodyPr wrap="square" rtlCol="0">
            <a:spAutoFit/>
          </a:bodyPr>
          <a:lstStyle/>
          <a:p>
            <a:r>
              <a:rPr lang="en-US" sz="2800" dirty="0" smtClean="0"/>
              <a:t>Event horizon</a:t>
            </a:r>
            <a:endParaRPr lang="en-US" sz="2800" dirty="0"/>
          </a:p>
        </p:txBody>
      </p:sp>
    </p:spTree>
    <p:extLst>
      <p:ext uri="{BB962C8B-B14F-4D97-AF65-F5344CB8AC3E}">
        <p14:creationId xmlns:p14="http://schemas.microsoft.com/office/powerpoint/2010/main" val="25194198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050"/>
          <p:cNvSpPr>
            <a:spLocks noGrp="1" noChangeArrowheads="1"/>
          </p:cNvSpPr>
          <p:nvPr>
            <p:ph type="body" idx="1"/>
          </p:nvPr>
        </p:nvSpPr>
        <p:spPr>
          <a:xfrm>
            <a:off x="0" y="208975"/>
            <a:ext cx="9144000" cy="6858000"/>
          </a:xfrm>
        </p:spPr>
        <p:txBody>
          <a:bodyPr>
            <a:normAutofit/>
          </a:bodyPr>
          <a:lstStyle/>
          <a:p>
            <a:pPr>
              <a:buClr>
                <a:srgbClr val="A50021"/>
              </a:buClr>
              <a:buNone/>
            </a:pPr>
            <a:r>
              <a:rPr lang="en-US" sz="2800" dirty="0" smtClean="0"/>
              <a:t/>
            </a:r>
            <a:br>
              <a:rPr lang="en-US" sz="2800" dirty="0" smtClean="0"/>
            </a:br>
            <a:r>
              <a:rPr lang="en-US" sz="2800" dirty="0" smtClean="0"/>
              <a:t>Black holes are black, so how do we see them?</a:t>
            </a:r>
          </a:p>
          <a:p>
            <a:pPr>
              <a:buClr>
                <a:srgbClr val="A50021"/>
              </a:buClr>
              <a:buNone/>
            </a:pPr>
            <a:endParaRPr lang="en-US" sz="2800" dirty="0" smtClean="0"/>
          </a:p>
          <a:p>
            <a:pPr>
              <a:buClr>
                <a:srgbClr val="A50021"/>
              </a:buClr>
              <a:buNone/>
            </a:pPr>
            <a:r>
              <a:rPr lang="en-US" sz="2800" dirty="0"/>
              <a:t> </a:t>
            </a:r>
            <a:r>
              <a:rPr lang="en-US" sz="2800" dirty="0" smtClean="0"/>
              <a:t>   If a black hole is in a binary system with a companion star that is close enough for some of its matter to be caught by the black hole, the matter spirals in at speeds close to the speed of light, heats up by its own enormous friction, and emits energetic x-rays.  </a:t>
            </a:r>
          </a:p>
          <a:p>
            <a:pPr>
              <a:buClr>
                <a:srgbClr val="A50021"/>
              </a:buClr>
              <a:buFontTx/>
              <a:buNone/>
            </a:pPr>
            <a:r>
              <a:rPr lang="en-US" sz="2800" dirty="0" smtClean="0"/>
              <a:t/>
            </a:r>
            <a:br>
              <a:rPr lang="en-US" sz="2800" dirty="0" smtClean="0"/>
            </a:br>
            <a:r>
              <a:rPr lang="en-US" sz="2800" dirty="0" smtClean="0"/>
              <a:t>But matter spiraling in to neutron stars also emits x-rays.  How do we know we’re looking at a black hole and not a neutron star?  </a:t>
            </a:r>
            <a:r>
              <a:rPr lang="en-US" sz="2800" dirty="0" smtClean="0"/>
              <a:t>We measure the mass, and if it’s too massive to be a neutron star it must be a black hole.</a:t>
            </a:r>
            <a:endParaRPr lang="en-US" sz="2800" dirty="0" smtClean="0"/>
          </a:p>
        </p:txBody>
      </p:sp>
      <p:sp>
        <p:nvSpPr>
          <p:cNvPr id="3" name="Text Box 2051"/>
          <p:cNvSpPr txBox="1">
            <a:spLocks noChangeArrowheads="1"/>
          </p:cNvSpPr>
          <p:nvPr/>
        </p:nvSpPr>
        <p:spPr bwMode="auto">
          <a:xfrm>
            <a:off x="1050925" y="-82550"/>
            <a:ext cx="6950075" cy="641350"/>
          </a:xfrm>
          <a:prstGeom prst="rect">
            <a:avLst/>
          </a:prstGeom>
          <a:noFill/>
          <a:ln w="9525">
            <a:noFill/>
            <a:miter lim="800000"/>
            <a:headEnd/>
            <a:tailEnd/>
          </a:ln>
        </p:spPr>
        <p:txBody>
          <a:bodyPr>
            <a:spAutoFit/>
          </a:bodyPr>
          <a:lstStyle/>
          <a:p>
            <a:pPr algn="ctr" eaLnBrk="0" hangingPunct="0"/>
            <a:r>
              <a:rPr lang="en-US" sz="3600" dirty="0">
                <a:solidFill>
                  <a:srgbClr val="A50021"/>
                </a:solidFill>
              </a:rPr>
              <a:t>OBSERVING BLACK HOLES</a:t>
            </a:r>
            <a:endParaRPr lang="en-US" dirty="0">
              <a:solidFill>
                <a:srgbClr val="A50021"/>
              </a:solidFill>
            </a:endParaRPr>
          </a:p>
        </p:txBody>
      </p:sp>
    </p:spTree>
    <p:extLst>
      <p:ext uri="{BB962C8B-B14F-4D97-AF65-F5344CB8AC3E}">
        <p14:creationId xmlns:p14="http://schemas.microsoft.com/office/powerpoint/2010/main" val="37670433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Text Box 3"/>
          <p:cNvSpPr txBox="1">
            <a:spLocks noChangeArrowheads="1"/>
          </p:cNvSpPr>
          <p:nvPr/>
        </p:nvSpPr>
        <p:spPr bwMode="auto">
          <a:xfrm>
            <a:off x="431800" y="979488"/>
            <a:ext cx="8483600" cy="954107"/>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Early astronomers knew Moon, stars, Mercury, Venus, Mars, Jupiter, Saturn, comets</a:t>
            </a:r>
            <a:r>
              <a:rPr lang="en-US" sz="2800" b="1" dirty="0" smtClean="0"/>
              <a:t>, </a:t>
            </a:r>
            <a:r>
              <a:rPr lang="en-US" sz="2800" b="1" dirty="0"/>
              <a:t>and meteors.</a:t>
            </a:r>
          </a:p>
        </p:txBody>
      </p:sp>
      <p:sp>
        <p:nvSpPr>
          <p:cNvPr id="168964" name="Text Box 4"/>
          <p:cNvSpPr txBox="1">
            <a:spLocks noChangeArrowheads="1"/>
          </p:cNvSpPr>
          <p:nvPr/>
        </p:nvSpPr>
        <p:spPr bwMode="auto">
          <a:xfrm>
            <a:off x="427038" y="2514600"/>
            <a:ext cx="3878262" cy="39354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Now known: Solar system has 166 moons, one star, eight planets (added Uranus and Neptune), asteroids, comets, meteoroids, dwarf planets, and Kuiper Belt objects.</a:t>
            </a:r>
          </a:p>
        </p:txBody>
      </p:sp>
      <p:pic>
        <p:nvPicPr>
          <p:cNvPr id="168966" name="Picture 6" descr="04_01FigureA"/>
          <p:cNvPicPr>
            <a:picLocks noChangeAspect="1" noChangeArrowheads="1"/>
          </p:cNvPicPr>
          <p:nvPr/>
        </p:nvPicPr>
        <p:blipFill>
          <a:blip r:embed="rId3"/>
          <a:srcRect b="2507"/>
          <a:stretch>
            <a:fillRect/>
          </a:stretch>
        </p:blipFill>
        <p:spPr bwMode="auto">
          <a:xfrm>
            <a:off x="4572000" y="2222500"/>
            <a:ext cx="4356100" cy="4381500"/>
          </a:xfrm>
          <a:prstGeom prst="rect">
            <a:avLst/>
          </a:prstGeom>
          <a:noFill/>
        </p:spPr>
      </p:pic>
      <p:sp>
        <p:nvSpPr>
          <p:cNvPr id="168967" name="Rectangle 7"/>
          <p:cNvSpPr>
            <a:spLocks noGrp="1" noChangeArrowheads="1"/>
          </p:cNvSpPr>
          <p:nvPr>
            <p:ph type="title" idx="4294967295"/>
          </p:nvPr>
        </p:nvSpPr>
        <p:spPr>
          <a:xfrm>
            <a:off x="457200" y="152400"/>
            <a:ext cx="8229600" cy="546100"/>
          </a:xfrm>
        </p:spPr>
        <p:txBody>
          <a:bodyPr>
            <a:normAutofit fontScale="90000"/>
          </a:bodyPr>
          <a:lstStyle/>
          <a:p>
            <a:r>
              <a:rPr lang="en-US" sz="3600" b="1" dirty="0" smtClean="0">
                <a:solidFill>
                  <a:schemeClr val="tx1"/>
                </a:solidFill>
              </a:rPr>
              <a:t>An </a:t>
            </a:r>
            <a:r>
              <a:rPr lang="en-US" sz="3600" b="1" dirty="0">
                <a:solidFill>
                  <a:schemeClr val="tx1"/>
                </a:solidFill>
              </a:rPr>
              <a:t>Inventory of the Solar System</a:t>
            </a:r>
            <a:endParaRPr lang="en-US" dirty="0"/>
          </a:p>
        </p:txBody>
      </p:sp>
    </p:spTree>
    <p:extLst>
      <p:ext uri="{BB962C8B-B14F-4D97-AF65-F5344CB8AC3E}">
        <p14:creationId xmlns:p14="http://schemas.microsoft.com/office/powerpoint/2010/main" val="6691261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An Inventory of the Solar System</a:t>
            </a:r>
          </a:p>
          <a:p>
            <a:endParaRPr lang="en-US" sz="1600" b="1" dirty="0" smtClean="0"/>
          </a:p>
        </p:txBody>
      </p:sp>
      <p:sp>
        <p:nvSpPr>
          <p:cNvPr id="4" name="TextBox 3"/>
          <p:cNvSpPr txBox="1"/>
          <p:nvPr/>
        </p:nvSpPr>
        <p:spPr>
          <a:xfrm>
            <a:off x="228600" y="618488"/>
            <a:ext cx="8712200" cy="6093976"/>
          </a:xfrm>
          <a:prstGeom prst="rect">
            <a:avLst/>
          </a:prstGeom>
          <a:noFill/>
        </p:spPr>
        <p:txBody>
          <a:bodyPr wrap="square" rtlCol="0">
            <a:spAutoFit/>
          </a:bodyPr>
          <a:lstStyle/>
          <a:p>
            <a:pPr marL="457200" indent="-457200">
              <a:buFont typeface="Arial"/>
              <a:buChar char="•"/>
            </a:pPr>
            <a:r>
              <a:rPr lang="en-US" sz="3000" dirty="0" smtClean="0"/>
              <a:t>The Solar System consists of the sun and everything in orbit around it.</a:t>
            </a:r>
          </a:p>
          <a:p>
            <a:pPr marL="914400" lvl="1" indent="-457200">
              <a:buFont typeface="Arial"/>
              <a:buChar char="•"/>
            </a:pPr>
            <a:r>
              <a:rPr lang="en-US" sz="3000" dirty="0" smtClean="0"/>
              <a:t>Nearly all the mass is in the Sun (~ 99.8%)</a:t>
            </a:r>
          </a:p>
          <a:p>
            <a:pPr marL="914400" lvl="1" indent="-457200">
              <a:buFont typeface="Arial"/>
              <a:buChar char="•"/>
            </a:pPr>
            <a:r>
              <a:rPr lang="en-US" sz="3000" dirty="0" smtClean="0"/>
              <a:t>Nearly all the rest is in the planets and moons</a:t>
            </a:r>
          </a:p>
          <a:p>
            <a:pPr marL="914400" lvl="1" indent="-457200">
              <a:buFont typeface="Arial"/>
              <a:buChar char="•"/>
            </a:pPr>
            <a:r>
              <a:rPr lang="en-US" sz="3000" dirty="0" smtClean="0"/>
              <a:t>The rest are</a:t>
            </a:r>
          </a:p>
          <a:p>
            <a:pPr marL="1371600" lvl="2" indent="-457200">
              <a:buFont typeface="Arial"/>
              <a:buChar char="•"/>
            </a:pPr>
            <a:r>
              <a:rPr lang="en-US" sz="3000" dirty="0" err="1" smtClean="0"/>
              <a:t>Plutoids</a:t>
            </a:r>
            <a:r>
              <a:rPr lang="en-US" sz="3000" dirty="0" smtClean="0"/>
              <a:t> – balls of ice and rock in the Kuiper belt</a:t>
            </a:r>
          </a:p>
          <a:p>
            <a:pPr marL="1371600" lvl="2" indent="-457200">
              <a:buFont typeface="Arial"/>
              <a:buChar char="•"/>
            </a:pPr>
            <a:r>
              <a:rPr lang="en-US" sz="3000" dirty="0" smtClean="0"/>
              <a:t>Asteroids – rocky piles mostly between Mars and Jupiter</a:t>
            </a:r>
          </a:p>
          <a:p>
            <a:pPr marL="1371600" lvl="2" indent="-457200">
              <a:buFont typeface="Arial"/>
              <a:buChar char="•"/>
            </a:pPr>
            <a:r>
              <a:rPr lang="en-US" sz="3000" dirty="0" smtClean="0"/>
              <a:t>Comets – Piles of ice and rocks</a:t>
            </a:r>
          </a:p>
          <a:p>
            <a:pPr marL="1371600" lvl="2" indent="-457200">
              <a:buFont typeface="Arial"/>
              <a:buChar char="•"/>
            </a:pPr>
            <a:r>
              <a:rPr lang="en-US" sz="3000" dirty="0" smtClean="0"/>
              <a:t>Meteoroids – pebbles from comets that got ejected when comets came close to the Sun and fragments of asteroids</a:t>
            </a:r>
            <a:endParaRPr lang="en-US" sz="3000" dirty="0"/>
          </a:p>
        </p:txBody>
      </p:sp>
    </p:spTree>
    <p:extLst>
      <p:ext uri="{BB962C8B-B14F-4D97-AF65-F5344CB8AC3E}">
        <p14:creationId xmlns:p14="http://schemas.microsoft.com/office/powerpoint/2010/main" val="15989310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An Inventory of the Solar System</a:t>
            </a:r>
          </a:p>
          <a:p>
            <a:endParaRPr lang="en-US" sz="1600" b="1" dirty="0" smtClean="0"/>
          </a:p>
        </p:txBody>
      </p:sp>
      <p:sp>
        <p:nvSpPr>
          <p:cNvPr id="4" name="TextBox 3"/>
          <p:cNvSpPr txBox="1"/>
          <p:nvPr/>
        </p:nvSpPr>
        <p:spPr>
          <a:xfrm>
            <a:off x="431800" y="769205"/>
            <a:ext cx="8712200" cy="4708981"/>
          </a:xfrm>
          <a:prstGeom prst="rect">
            <a:avLst/>
          </a:prstGeom>
          <a:noFill/>
        </p:spPr>
        <p:txBody>
          <a:bodyPr wrap="square" rtlCol="0">
            <a:spAutoFit/>
          </a:bodyPr>
          <a:lstStyle/>
          <a:p>
            <a:pPr marL="457200" indent="-457200">
              <a:buFont typeface="Arial"/>
              <a:buChar char="•"/>
            </a:pPr>
            <a:r>
              <a:rPr lang="en-US" sz="3000" dirty="0" smtClean="0"/>
              <a:t>The planets orbit the sun from W to E along the plane of the ecliptic – looking down from Earth’s North pole, planets orbit counterclockwise. </a:t>
            </a:r>
            <a:endParaRPr lang="en-US" sz="3000" dirty="0"/>
          </a:p>
          <a:p>
            <a:pPr marL="457200" indent="-457200">
              <a:buFont typeface="Arial"/>
              <a:buChar char="•"/>
            </a:pPr>
            <a:r>
              <a:rPr lang="en-US" sz="3000" dirty="0" smtClean="0"/>
              <a:t>Orbits are nearly circular – yes, </a:t>
            </a:r>
            <a:r>
              <a:rPr lang="en-US" sz="3000" dirty="0" err="1" smtClean="0"/>
              <a:t>Kepler</a:t>
            </a:r>
            <a:r>
              <a:rPr lang="en-US" sz="3000" dirty="0" smtClean="0"/>
              <a:t> says that they are ellipses, and they are, but they are nearly perfectly circular ellipses</a:t>
            </a:r>
          </a:p>
          <a:p>
            <a:pPr marL="457200" indent="-457200">
              <a:buFont typeface="Arial"/>
              <a:buChar char="•"/>
            </a:pPr>
            <a:r>
              <a:rPr lang="en-US" sz="3000" dirty="0" smtClean="0"/>
              <a:t>Nearly all in the same plane – without Pluto, they are perfect to 1%</a:t>
            </a:r>
          </a:p>
          <a:p>
            <a:pPr marL="457200" indent="-457200">
              <a:buFont typeface="Arial"/>
              <a:buChar char="•"/>
            </a:pPr>
            <a:r>
              <a:rPr lang="en-US" sz="3000" dirty="0" smtClean="0"/>
              <a:t>Inner planets are called </a:t>
            </a:r>
            <a:r>
              <a:rPr lang="en-US" sz="3000" dirty="0" smtClean="0">
                <a:solidFill>
                  <a:srgbClr val="FF0000"/>
                </a:solidFill>
              </a:rPr>
              <a:t>terrestrial planets</a:t>
            </a:r>
          </a:p>
          <a:p>
            <a:pPr marL="457200" indent="-457200">
              <a:buFont typeface="Arial"/>
              <a:buChar char="•"/>
            </a:pPr>
            <a:r>
              <a:rPr lang="en-US" sz="3000" dirty="0" smtClean="0"/>
              <a:t>Outer planets are called </a:t>
            </a:r>
            <a:r>
              <a:rPr lang="en-US" sz="3000" dirty="0" smtClean="0">
                <a:solidFill>
                  <a:srgbClr val="FF0000"/>
                </a:solidFill>
              </a:rPr>
              <a:t>Jovian planets</a:t>
            </a:r>
            <a:endParaRPr lang="en-US" sz="3000" dirty="0">
              <a:solidFill>
                <a:srgbClr val="FF0000"/>
              </a:solidFill>
            </a:endParaRPr>
          </a:p>
        </p:txBody>
      </p:sp>
    </p:spTree>
    <p:extLst>
      <p:ext uri="{BB962C8B-B14F-4D97-AF65-F5344CB8AC3E}">
        <p14:creationId xmlns:p14="http://schemas.microsoft.com/office/powerpoint/2010/main" val="2891844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Terrestrial Planets</a:t>
            </a:r>
          </a:p>
          <a:p>
            <a:endParaRPr lang="en-US" sz="1600" b="1" dirty="0" smtClean="0"/>
          </a:p>
        </p:txBody>
      </p:sp>
      <p:sp>
        <p:nvSpPr>
          <p:cNvPr id="6" name="TextBox 5"/>
          <p:cNvSpPr txBox="1"/>
          <p:nvPr/>
        </p:nvSpPr>
        <p:spPr>
          <a:xfrm>
            <a:off x="228600" y="554543"/>
            <a:ext cx="8712200" cy="1815882"/>
          </a:xfrm>
          <a:prstGeom prst="rect">
            <a:avLst/>
          </a:prstGeom>
          <a:noFill/>
        </p:spPr>
        <p:txBody>
          <a:bodyPr wrap="square" rtlCol="0">
            <a:spAutoFit/>
          </a:bodyPr>
          <a:lstStyle/>
          <a:p>
            <a:pPr marL="457200" indent="-457200">
              <a:buFont typeface="Arial"/>
              <a:buChar char="•"/>
            </a:pPr>
            <a:r>
              <a:rPr lang="en-US" sz="2800" dirty="0" smtClean="0"/>
              <a:t>Close to the Sun</a:t>
            </a:r>
          </a:p>
          <a:p>
            <a:pPr marL="457200" indent="-457200">
              <a:buFont typeface="Arial"/>
              <a:buChar char="•"/>
            </a:pPr>
            <a:r>
              <a:rPr lang="en-US" sz="2800" dirty="0" smtClean="0"/>
              <a:t>Made of rocks (silicon) and iron</a:t>
            </a:r>
          </a:p>
          <a:p>
            <a:pPr marL="457200" indent="-457200">
              <a:buFont typeface="Arial"/>
              <a:buChar char="•"/>
            </a:pPr>
            <a:r>
              <a:rPr lang="en-US" sz="2800" dirty="0" smtClean="0"/>
              <a:t>High density</a:t>
            </a:r>
          </a:p>
          <a:p>
            <a:pPr marL="457200" indent="-457200">
              <a:buFont typeface="Arial"/>
              <a:buChar char="•"/>
            </a:pPr>
            <a:r>
              <a:rPr lang="en-US" sz="2800" dirty="0" smtClean="0"/>
              <a:t>Small (~10000 km in diameter)</a:t>
            </a:r>
            <a:endParaRPr lang="en-US" sz="2800" dirty="0"/>
          </a:p>
        </p:txBody>
      </p:sp>
      <p:pic>
        <p:nvPicPr>
          <p:cNvPr id="9" name="Picture 8"/>
          <p:cNvPicPr>
            <a:picLocks noChangeAspect="1"/>
          </p:cNvPicPr>
          <p:nvPr/>
        </p:nvPicPr>
        <p:blipFill>
          <a:blip r:embed="rId3"/>
          <a:stretch>
            <a:fillRect/>
          </a:stretch>
        </p:blipFill>
        <p:spPr>
          <a:xfrm>
            <a:off x="0" y="2556279"/>
            <a:ext cx="9144000" cy="3975100"/>
          </a:xfrm>
          <a:prstGeom prst="rect">
            <a:avLst/>
          </a:prstGeom>
        </p:spPr>
      </p:pic>
      <p:sp>
        <p:nvSpPr>
          <p:cNvPr id="10" name="TextBox 9"/>
          <p:cNvSpPr txBox="1"/>
          <p:nvPr/>
        </p:nvSpPr>
        <p:spPr>
          <a:xfrm>
            <a:off x="405762" y="2556279"/>
            <a:ext cx="979755" cy="369332"/>
          </a:xfrm>
          <a:prstGeom prst="rect">
            <a:avLst/>
          </a:prstGeom>
          <a:noFill/>
        </p:spPr>
        <p:txBody>
          <a:bodyPr wrap="none" rtlCol="0">
            <a:spAutoFit/>
          </a:bodyPr>
          <a:lstStyle/>
          <a:p>
            <a:r>
              <a:rPr lang="en-US" dirty="0" smtClean="0">
                <a:solidFill>
                  <a:schemeClr val="bg1"/>
                </a:solidFill>
              </a:rPr>
              <a:t>Mercury</a:t>
            </a:r>
            <a:endParaRPr lang="en-US" dirty="0">
              <a:solidFill>
                <a:schemeClr val="bg1"/>
              </a:solidFill>
            </a:endParaRPr>
          </a:p>
        </p:txBody>
      </p:sp>
      <p:sp>
        <p:nvSpPr>
          <p:cNvPr id="12" name="TextBox 11"/>
          <p:cNvSpPr txBox="1"/>
          <p:nvPr/>
        </p:nvSpPr>
        <p:spPr>
          <a:xfrm>
            <a:off x="2281811" y="2556279"/>
            <a:ext cx="751828" cy="369332"/>
          </a:xfrm>
          <a:prstGeom prst="rect">
            <a:avLst/>
          </a:prstGeom>
          <a:noFill/>
        </p:spPr>
        <p:txBody>
          <a:bodyPr wrap="none" rtlCol="0">
            <a:spAutoFit/>
          </a:bodyPr>
          <a:lstStyle/>
          <a:p>
            <a:r>
              <a:rPr lang="en-US" dirty="0" smtClean="0">
                <a:solidFill>
                  <a:schemeClr val="bg1"/>
                </a:solidFill>
              </a:rPr>
              <a:t>Venus</a:t>
            </a:r>
            <a:endParaRPr lang="en-US" dirty="0">
              <a:solidFill>
                <a:schemeClr val="bg1"/>
              </a:solidFill>
            </a:endParaRPr>
          </a:p>
        </p:txBody>
      </p:sp>
      <p:sp>
        <p:nvSpPr>
          <p:cNvPr id="13" name="TextBox 12"/>
          <p:cNvSpPr txBox="1"/>
          <p:nvPr/>
        </p:nvSpPr>
        <p:spPr>
          <a:xfrm>
            <a:off x="5478703" y="2556279"/>
            <a:ext cx="683187" cy="369332"/>
          </a:xfrm>
          <a:prstGeom prst="rect">
            <a:avLst/>
          </a:prstGeom>
          <a:noFill/>
        </p:spPr>
        <p:txBody>
          <a:bodyPr wrap="none" rtlCol="0">
            <a:spAutoFit/>
          </a:bodyPr>
          <a:lstStyle/>
          <a:p>
            <a:r>
              <a:rPr lang="en-US" dirty="0" smtClean="0">
                <a:solidFill>
                  <a:schemeClr val="bg1"/>
                </a:solidFill>
              </a:rPr>
              <a:t>Earth</a:t>
            </a:r>
            <a:endParaRPr lang="en-US" dirty="0">
              <a:solidFill>
                <a:schemeClr val="bg1"/>
              </a:solidFill>
            </a:endParaRPr>
          </a:p>
        </p:txBody>
      </p:sp>
      <p:sp>
        <p:nvSpPr>
          <p:cNvPr id="14" name="TextBox 13"/>
          <p:cNvSpPr txBox="1"/>
          <p:nvPr/>
        </p:nvSpPr>
        <p:spPr>
          <a:xfrm>
            <a:off x="7796145" y="2556279"/>
            <a:ext cx="659405" cy="369332"/>
          </a:xfrm>
          <a:prstGeom prst="rect">
            <a:avLst/>
          </a:prstGeom>
          <a:noFill/>
        </p:spPr>
        <p:txBody>
          <a:bodyPr wrap="none" rtlCol="0">
            <a:spAutoFit/>
          </a:bodyPr>
          <a:lstStyle/>
          <a:p>
            <a:r>
              <a:rPr lang="en-US" dirty="0" smtClean="0">
                <a:solidFill>
                  <a:schemeClr val="bg1"/>
                </a:solidFill>
              </a:rPr>
              <a:t>Mars</a:t>
            </a:r>
            <a:endParaRPr lang="en-US" dirty="0">
              <a:solidFill>
                <a:schemeClr val="bg1"/>
              </a:solidFill>
            </a:endParaRPr>
          </a:p>
        </p:txBody>
      </p:sp>
    </p:spTree>
    <p:extLst>
      <p:ext uri="{BB962C8B-B14F-4D97-AF65-F5344CB8AC3E}">
        <p14:creationId xmlns:p14="http://schemas.microsoft.com/office/powerpoint/2010/main" val="141149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Jovian Planets</a:t>
            </a:r>
          </a:p>
          <a:p>
            <a:endParaRPr lang="en-US" sz="1600" b="1" dirty="0" smtClean="0"/>
          </a:p>
        </p:txBody>
      </p:sp>
      <p:sp>
        <p:nvSpPr>
          <p:cNvPr id="6" name="TextBox 5"/>
          <p:cNvSpPr txBox="1"/>
          <p:nvPr/>
        </p:nvSpPr>
        <p:spPr>
          <a:xfrm>
            <a:off x="0" y="835610"/>
            <a:ext cx="3692191" cy="3539431"/>
          </a:xfrm>
          <a:prstGeom prst="rect">
            <a:avLst/>
          </a:prstGeom>
          <a:noFill/>
        </p:spPr>
        <p:txBody>
          <a:bodyPr wrap="square" rtlCol="0">
            <a:spAutoFit/>
          </a:bodyPr>
          <a:lstStyle/>
          <a:p>
            <a:pPr marL="457200" indent="-457200">
              <a:buFont typeface="Arial"/>
              <a:buChar char="•"/>
            </a:pPr>
            <a:r>
              <a:rPr lang="en-US" sz="2800" dirty="0" smtClean="0"/>
              <a:t>Farther from the Sun</a:t>
            </a:r>
          </a:p>
          <a:p>
            <a:pPr marL="457200" indent="-457200">
              <a:buFont typeface="Arial"/>
              <a:buChar char="•"/>
            </a:pPr>
            <a:r>
              <a:rPr lang="en-US" sz="2800" dirty="0" smtClean="0"/>
              <a:t>Made of gases (hydrogen, helium, methane, water, ammonia)</a:t>
            </a:r>
          </a:p>
          <a:p>
            <a:pPr marL="457200" indent="-457200">
              <a:buFont typeface="Arial"/>
              <a:buChar char="•"/>
            </a:pPr>
            <a:r>
              <a:rPr lang="en-US" sz="2800" dirty="0" smtClean="0"/>
              <a:t>lower density</a:t>
            </a:r>
          </a:p>
          <a:p>
            <a:pPr marL="457200" indent="-457200">
              <a:buFont typeface="Arial"/>
              <a:buChar char="•"/>
            </a:pPr>
            <a:r>
              <a:rPr lang="en-US" sz="2800" dirty="0" smtClean="0"/>
              <a:t>large (~100,000 km in diameter)</a:t>
            </a:r>
            <a:endParaRPr lang="en-US" sz="2800" dirty="0"/>
          </a:p>
        </p:txBody>
      </p:sp>
      <p:pic>
        <p:nvPicPr>
          <p:cNvPr id="3" name="Picture 2"/>
          <p:cNvPicPr>
            <a:picLocks noChangeAspect="1"/>
          </p:cNvPicPr>
          <p:nvPr/>
        </p:nvPicPr>
        <p:blipFill>
          <a:blip r:embed="rId3"/>
          <a:stretch>
            <a:fillRect/>
          </a:stretch>
        </p:blipFill>
        <p:spPr>
          <a:xfrm>
            <a:off x="3692191" y="835610"/>
            <a:ext cx="5378626" cy="5002976"/>
          </a:xfrm>
          <a:prstGeom prst="rect">
            <a:avLst/>
          </a:prstGeom>
        </p:spPr>
      </p:pic>
    </p:spTree>
    <p:extLst>
      <p:ext uri="{BB962C8B-B14F-4D97-AF65-F5344CB8AC3E}">
        <p14:creationId xmlns:p14="http://schemas.microsoft.com/office/powerpoint/2010/main" val="34009800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Comparison of Terrestrial and Jovian Planets</a:t>
            </a:r>
          </a:p>
          <a:p>
            <a:endParaRPr lang="en-US" sz="1600" b="1" dirty="0" smtClean="0"/>
          </a:p>
        </p:txBody>
      </p:sp>
      <p:pic>
        <p:nvPicPr>
          <p:cNvPr id="3" name="Picture 2"/>
          <p:cNvPicPr>
            <a:picLocks noChangeAspect="1"/>
          </p:cNvPicPr>
          <p:nvPr/>
        </p:nvPicPr>
        <p:blipFill>
          <a:blip r:embed="rId3"/>
          <a:stretch>
            <a:fillRect/>
          </a:stretch>
        </p:blipFill>
        <p:spPr>
          <a:xfrm>
            <a:off x="50800" y="2164520"/>
            <a:ext cx="9093200" cy="2857500"/>
          </a:xfrm>
          <a:prstGeom prst="rect">
            <a:avLst/>
          </a:prstGeom>
        </p:spPr>
      </p:pic>
    </p:spTree>
    <p:extLst>
      <p:ext uri="{BB962C8B-B14F-4D97-AF65-F5344CB8AC3E}">
        <p14:creationId xmlns:p14="http://schemas.microsoft.com/office/powerpoint/2010/main" val="41242550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History of the Solar System</a:t>
            </a:r>
          </a:p>
          <a:p>
            <a:endParaRPr lang="en-US" sz="1600" b="1" dirty="0" smtClean="0"/>
          </a:p>
        </p:txBody>
      </p:sp>
      <p:sp>
        <p:nvSpPr>
          <p:cNvPr id="3" name="TextBox 2"/>
          <p:cNvSpPr txBox="1"/>
          <p:nvPr/>
        </p:nvSpPr>
        <p:spPr>
          <a:xfrm>
            <a:off x="228600" y="557565"/>
            <a:ext cx="8712200" cy="6001642"/>
          </a:xfrm>
          <a:prstGeom prst="rect">
            <a:avLst/>
          </a:prstGeom>
          <a:noFill/>
        </p:spPr>
        <p:txBody>
          <a:bodyPr wrap="square" rtlCol="0">
            <a:spAutoFit/>
          </a:bodyPr>
          <a:lstStyle/>
          <a:p>
            <a:pPr marL="457200" indent="-457200">
              <a:buFont typeface="Arial"/>
              <a:buChar char="•"/>
            </a:pPr>
            <a:r>
              <a:rPr lang="en-US" sz="3200" dirty="0" smtClean="0"/>
              <a:t>We want to understand the history of the solar system</a:t>
            </a:r>
          </a:p>
          <a:p>
            <a:pPr marL="457200" indent="-457200">
              <a:buFont typeface="Arial"/>
              <a:buChar char="•"/>
            </a:pPr>
            <a:r>
              <a:rPr lang="en-US" sz="3200" dirty="0" smtClean="0"/>
              <a:t>However, large bodies like planets </a:t>
            </a:r>
            <a:r>
              <a:rPr lang="en-US" sz="3200" dirty="0" smtClean="0">
                <a:solidFill>
                  <a:srgbClr val="FF0000"/>
                </a:solidFill>
              </a:rPr>
              <a:t>evolve</a:t>
            </a:r>
          </a:p>
          <a:p>
            <a:pPr marL="914400" lvl="1" indent="-457200">
              <a:buFont typeface="Arial"/>
              <a:buChar char="•"/>
            </a:pPr>
            <a:r>
              <a:rPr lang="en-US" sz="3200" dirty="0" smtClean="0"/>
              <a:t>Volcanism, erosion, plate tectonics…</a:t>
            </a:r>
          </a:p>
          <a:p>
            <a:pPr marL="457200" indent="-457200">
              <a:buFont typeface="Arial"/>
              <a:buChar char="•"/>
            </a:pPr>
            <a:r>
              <a:rPr lang="en-US" sz="3200" dirty="0" smtClean="0"/>
              <a:t>So it is important to look at things that hold a better record of the past: small bodies that don’t change much</a:t>
            </a:r>
          </a:p>
          <a:p>
            <a:pPr marL="457200" indent="-457200">
              <a:buFont typeface="Arial"/>
              <a:buChar char="•"/>
            </a:pPr>
            <a:r>
              <a:rPr lang="en-US" sz="3200" dirty="0" smtClean="0"/>
              <a:t>The small bodies that have the best clues are </a:t>
            </a:r>
            <a:r>
              <a:rPr lang="en-US" sz="3200" b="1" dirty="0" smtClean="0"/>
              <a:t>asteroids, comets, meteoroids </a:t>
            </a:r>
            <a:r>
              <a:rPr lang="en-US" sz="3200" dirty="0" smtClean="0"/>
              <a:t>(coming from asteroids and comets) and </a:t>
            </a:r>
            <a:r>
              <a:rPr lang="en-US" sz="3200" b="1" dirty="0" err="1" smtClean="0"/>
              <a:t>plutoids</a:t>
            </a:r>
            <a:r>
              <a:rPr lang="en-US" sz="3200" b="1" dirty="0" smtClean="0"/>
              <a:t> </a:t>
            </a:r>
          </a:p>
          <a:p>
            <a:pPr marL="457200" indent="-457200">
              <a:buFont typeface="Arial"/>
              <a:buChar char="•"/>
            </a:pPr>
            <a:r>
              <a:rPr lang="en-US" sz="3200" dirty="0" smtClean="0">
                <a:solidFill>
                  <a:srgbClr val="FF0000"/>
                </a:solidFill>
              </a:rPr>
              <a:t>The age and chemical composition of these things can tell us about the early solar system</a:t>
            </a:r>
            <a:endParaRPr lang="en-US" sz="3200" dirty="0">
              <a:solidFill>
                <a:srgbClr val="FF0000"/>
              </a:solidFill>
            </a:endParaRPr>
          </a:p>
        </p:txBody>
      </p:sp>
    </p:spTree>
    <p:extLst>
      <p:ext uri="{BB962C8B-B14F-4D97-AF65-F5344CB8AC3E}">
        <p14:creationId xmlns:p14="http://schemas.microsoft.com/office/powerpoint/2010/main" val="26766297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Asteroids</a:t>
            </a:r>
          </a:p>
          <a:p>
            <a:endParaRPr lang="en-US" sz="1600" b="1" dirty="0" smtClean="0"/>
          </a:p>
        </p:txBody>
      </p:sp>
      <p:sp>
        <p:nvSpPr>
          <p:cNvPr id="3" name="TextBox 2"/>
          <p:cNvSpPr txBox="1"/>
          <p:nvPr/>
        </p:nvSpPr>
        <p:spPr>
          <a:xfrm>
            <a:off x="228600" y="928934"/>
            <a:ext cx="8712200" cy="5509200"/>
          </a:xfrm>
          <a:prstGeom prst="rect">
            <a:avLst/>
          </a:prstGeom>
          <a:noFill/>
        </p:spPr>
        <p:txBody>
          <a:bodyPr wrap="square" rtlCol="0">
            <a:spAutoFit/>
          </a:bodyPr>
          <a:lstStyle/>
          <a:p>
            <a:pPr marL="457200" indent="-457200">
              <a:buFont typeface="Arial"/>
              <a:buChar char="•"/>
            </a:pPr>
            <a:r>
              <a:rPr lang="en-US" sz="3200" dirty="0" smtClean="0"/>
              <a:t>Rocky bodies that are held together by gravity</a:t>
            </a:r>
          </a:p>
          <a:p>
            <a:pPr marL="457200" indent="-457200">
              <a:buFont typeface="Arial"/>
              <a:buChar char="•"/>
            </a:pPr>
            <a:r>
              <a:rPr lang="en-US" sz="3200" dirty="0" smtClean="0"/>
              <a:t>Most live in a belt between Mars and Jupiter at 2.8 A.U. called the asteroid belt </a:t>
            </a:r>
          </a:p>
          <a:p>
            <a:pPr marL="914400" lvl="1" indent="-457200">
              <a:buFont typeface="Arial"/>
              <a:buChar char="•"/>
            </a:pPr>
            <a:r>
              <a:rPr lang="en-US" sz="3200" dirty="0" smtClean="0"/>
              <a:t>about 100,000 rocky objects bigger than 1km exist</a:t>
            </a:r>
          </a:p>
          <a:p>
            <a:pPr marL="457200" indent="-457200">
              <a:buFont typeface="Arial"/>
              <a:buChar char="•"/>
            </a:pPr>
            <a:r>
              <a:rPr lang="en-US" sz="3200" dirty="0" smtClean="0"/>
              <a:t>Ceres is the largest asteroid with a diameter of ~1000 km</a:t>
            </a:r>
          </a:p>
          <a:p>
            <a:pPr marL="457200" indent="-457200">
              <a:buFont typeface="Arial"/>
              <a:buChar char="•"/>
            </a:pPr>
            <a:r>
              <a:rPr lang="en-US" sz="3200" dirty="0" smtClean="0"/>
              <a:t> A few thousand have orbits that cross Earth’s orbit – called near-Earth asteroids (</a:t>
            </a:r>
            <a:r>
              <a:rPr lang="en-US" sz="3200" dirty="0" err="1" smtClean="0"/>
              <a:t>NEAs</a:t>
            </a:r>
            <a:r>
              <a:rPr lang="en-US" sz="3200" dirty="0" smtClean="0"/>
              <a:t>)</a:t>
            </a:r>
          </a:p>
          <a:p>
            <a:pPr marL="457200" indent="-457200">
              <a:buFont typeface="Arial"/>
              <a:buChar char="•"/>
            </a:pPr>
            <a:r>
              <a:rPr lang="en-US" sz="3200" dirty="0" smtClean="0"/>
              <a:t>Some are near Jupiter (60 degrees ahead and behind) and are called Trojans</a:t>
            </a:r>
          </a:p>
        </p:txBody>
      </p:sp>
    </p:spTree>
    <p:extLst>
      <p:ext uri="{BB962C8B-B14F-4D97-AF65-F5344CB8AC3E}">
        <p14:creationId xmlns:p14="http://schemas.microsoft.com/office/powerpoint/2010/main" val="16363780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360"/>
            <a:ext cx="8229600" cy="983243"/>
          </a:xfrm>
        </p:spPr>
        <p:txBody>
          <a:bodyPr>
            <a:normAutofit/>
          </a:bodyPr>
          <a:lstStyle/>
          <a:p>
            <a:r>
              <a:rPr lang="en-US" sz="3200" dirty="0" smtClean="0"/>
              <a:t>Information provided on midterm:</a:t>
            </a:r>
            <a:endParaRPr lang="en-US" sz="3200" dirty="0"/>
          </a:p>
        </p:txBody>
      </p:sp>
      <p:pic>
        <p:nvPicPr>
          <p:cNvPr id="8" name="Picture 7" descr="midterm2_cover.pdf"/>
          <p:cNvPicPr>
            <a:picLocks noChangeAspect="1"/>
          </p:cNvPicPr>
          <p:nvPr/>
        </p:nvPicPr>
        <p:blipFill>
          <a:blip r:embed="rId2"/>
          <a:srcRect t="28582"/>
          <a:stretch>
            <a:fillRect/>
          </a:stretch>
        </p:blipFill>
        <p:spPr>
          <a:xfrm>
            <a:off x="806281" y="742185"/>
            <a:ext cx="7985154" cy="7380493"/>
          </a:xfrm>
          <a:prstGeom prst="rect">
            <a:avLst/>
          </a:prstGeom>
        </p:spPr>
      </p:pic>
    </p:spTree>
    <p:extLst>
      <p:ext uri="{BB962C8B-B14F-4D97-AF65-F5344CB8AC3E}">
        <p14:creationId xmlns:p14="http://schemas.microsoft.com/office/powerpoint/2010/main" val="38440458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Asteroids</a:t>
            </a:r>
          </a:p>
          <a:p>
            <a:endParaRPr lang="en-US" sz="1600" b="1" dirty="0" smtClean="0"/>
          </a:p>
        </p:txBody>
      </p:sp>
      <p:pic>
        <p:nvPicPr>
          <p:cNvPr id="4" name="Picture 3"/>
          <p:cNvPicPr>
            <a:picLocks noChangeAspect="1"/>
          </p:cNvPicPr>
          <p:nvPr/>
        </p:nvPicPr>
        <p:blipFill>
          <a:blip r:embed="rId3"/>
          <a:stretch>
            <a:fillRect/>
          </a:stretch>
        </p:blipFill>
        <p:spPr>
          <a:xfrm>
            <a:off x="2508128" y="769204"/>
            <a:ext cx="6088795" cy="6088795"/>
          </a:xfrm>
          <a:prstGeom prst="rect">
            <a:avLst/>
          </a:prstGeom>
        </p:spPr>
      </p:pic>
      <p:sp>
        <p:nvSpPr>
          <p:cNvPr id="5" name="TextBox 4"/>
          <p:cNvSpPr txBox="1"/>
          <p:nvPr/>
        </p:nvSpPr>
        <p:spPr>
          <a:xfrm>
            <a:off x="358189" y="1221009"/>
            <a:ext cx="1774665" cy="584776"/>
          </a:xfrm>
          <a:prstGeom prst="rect">
            <a:avLst/>
          </a:prstGeom>
          <a:noFill/>
        </p:spPr>
        <p:txBody>
          <a:bodyPr wrap="square" rtlCol="0">
            <a:spAutoFit/>
          </a:bodyPr>
          <a:lstStyle/>
          <a:p>
            <a:r>
              <a:rPr lang="en-US" sz="3200" dirty="0" smtClean="0"/>
              <a:t>Trojans</a:t>
            </a:r>
            <a:endParaRPr lang="en-US" sz="3200" dirty="0"/>
          </a:p>
        </p:txBody>
      </p:sp>
      <p:sp>
        <p:nvSpPr>
          <p:cNvPr id="6" name="TextBox 5"/>
          <p:cNvSpPr txBox="1"/>
          <p:nvPr/>
        </p:nvSpPr>
        <p:spPr>
          <a:xfrm>
            <a:off x="228600" y="2480457"/>
            <a:ext cx="1774665" cy="1077218"/>
          </a:xfrm>
          <a:prstGeom prst="rect">
            <a:avLst/>
          </a:prstGeom>
          <a:noFill/>
        </p:spPr>
        <p:txBody>
          <a:bodyPr wrap="square" rtlCol="0">
            <a:spAutoFit/>
          </a:bodyPr>
          <a:lstStyle/>
          <a:p>
            <a:r>
              <a:rPr lang="en-US" sz="3200" dirty="0" smtClean="0"/>
              <a:t>Asteroid Belt</a:t>
            </a:r>
            <a:endParaRPr lang="en-US" sz="3200" dirty="0"/>
          </a:p>
        </p:txBody>
      </p:sp>
      <p:sp>
        <p:nvSpPr>
          <p:cNvPr id="7" name="TextBox 6"/>
          <p:cNvSpPr txBox="1"/>
          <p:nvPr/>
        </p:nvSpPr>
        <p:spPr>
          <a:xfrm>
            <a:off x="228600" y="4391110"/>
            <a:ext cx="2012355" cy="1077218"/>
          </a:xfrm>
          <a:prstGeom prst="rect">
            <a:avLst/>
          </a:prstGeom>
          <a:noFill/>
        </p:spPr>
        <p:txBody>
          <a:bodyPr wrap="square" rtlCol="0">
            <a:spAutoFit/>
          </a:bodyPr>
          <a:lstStyle/>
          <a:p>
            <a:r>
              <a:rPr lang="en-US" sz="3200" dirty="0" smtClean="0"/>
              <a:t>Near Earth Asteroids</a:t>
            </a:r>
            <a:endParaRPr lang="en-US" sz="3200" dirty="0"/>
          </a:p>
        </p:txBody>
      </p:sp>
      <p:cxnSp>
        <p:nvCxnSpPr>
          <p:cNvPr id="9" name="Straight Arrow Connector 8"/>
          <p:cNvCxnSpPr/>
          <p:nvPr/>
        </p:nvCxnSpPr>
        <p:spPr>
          <a:xfrm>
            <a:off x="2003265" y="1514051"/>
            <a:ext cx="943655" cy="96640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750573" y="1666451"/>
            <a:ext cx="4159549" cy="461767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50573" y="2828219"/>
            <a:ext cx="2384884" cy="49292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003265" y="4391110"/>
            <a:ext cx="3369573" cy="584293"/>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3562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5911943"/>
            <a:ext cx="8712200" cy="1250849"/>
          </a:xfrm>
          <a:prstGeom prst="rect">
            <a:avLst/>
          </a:prstGeom>
        </p:spPr>
        <p:txBody>
          <a:bodyPr vert="horz" lIns="91440" tIns="45720" rIns="91440" bIns="45720" rtlCol="0">
            <a:noAutofit/>
          </a:bodyPr>
          <a:lstStyle/>
          <a:p>
            <a:endParaRPr lang="en-US" sz="3200" dirty="0" smtClean="0"/>
          </a:p>
        </p:txBody>
      </p:sp>
      <p:pic>
        <p:nvPicPr>
          <p:cNvPr id="3" name="Picture 2"/>
          <p:cNvPicPr>
            <a:picLocks noChangeAspect="1"/>
          </p:cNvPicPr>
          <p:nvPr/>
        </p:nvPicPr>
        <p:blipFill>
          <a:blip r:embed="rId3"/>
          <a:stretch>
            <a:fillRect/>
          </a:stretch>
        </p:blipFill>
        <p:spPr>
          <a:xfrm>
            <a:off x="25400" y="25400"/>
            <a:ext cx="9080500" cy="6794500"/>
          </a:xfrm>
          <a:prstGeom prst="rect">
            <a:avLst/>
          </a:prstGeom>
        </p:spPr>
      </p:pic>
    </p:spTree>
    <p:extLst>
      <p:ext uri="{BB962C8B-B14F-4D97-AF65-F5344CB8AC3E}">
        <p14:creationId xmlns:p14="http://schemas.microsoft.com/office/powerpoint/2010/main" val="14593738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403" name="Picture 11" descr="04_06Figure"/>
          <p:cNvPicPr>
            <a:picLocks noChangeAspect="1" noChangeArrowheads="1"/>
          </p:cNvPicPr>
          <p:nvPr/>
        </p:nvPicPr>
        <p:blipFill>
          <a:blip r:embed="rId3"/>
          <a:srcRect r="67670" b="11060"/>
          <a:stretch>
            <a:fillRect/>
          </a:stretch>
        </p:blipFill>
        <p:spPr bwMode="auto">
          <a:xfrm>
            <a:off x="3260725" y="4213225"/>
            <a:ext cx="2682875" cy="2378075"/>
          </a:xfrm>
          <a:prstGeom prst="rect">
            <a:avLst/>
          </a:prstGeom>
          <a:noFill/>
        </p:spPr>
      </p:pic>
      <p:pic>
        <p:nvPicPr>
          <p:cNvPr id="187404" name="Picture 12" descr="04_06Figure"/>
          <p:cNvPicPr>
            <a:picLocks noChangeAspect="1" noChangeArrowheads="1"/>
          </p:cNvPicPr>
          <p:nvPr/>
        </p:nvPicPr>
        <p:blipFill>
          <a:blip r:embed="rId3"/>
          <a:srcRect l="33871" r="33723" b="11060"/>
          <a:stretch>
            <a:fillRect/>
          </a:stretch>
        </p:blipFill>
        <p:spPr bwMode="auto">
          <a:xfrm>
            <a:off x="457200" y="2054225"/>
            <a:ext cx="2689225" cy="2378075"/>
          </a:xfrm>
          <a:prstGeom prst="rect">
            <a:avLst/>
          </a:prstGeom>
          <a:noFill/>
        </p:spPr>
      </p:pic>
      <p:pic>
        <p:nvPicPr>
          <p:cNvPr id="187405" name="Picture 13" descr="04_06Figure"/>
          <p:cNvPicPr>
            <a:picLocks noChangeAspect="1" noChangeArrowheads="1"/>
          </p:cNvPicPr>
          <p:nvPr/>
        </p:nvPicPr>
        <p:blipFill>
          <a:blip r:embed="rId3"/>
          <a:srcRect l="67836" b="5991"/>
          <a:stretch>
            <a:fillRect/>
          </a:stretch>
        </p:blipFill>
        <p:spPr bwMode="auto">
          <a:xfrm>
            <a:off x="6111875" y="2060575"/>
            <a:ext cx="2667000" cy="2511425"/>
          </a:xfrm>
          <a:prstGeom prst="rect">
            <a:avLst/>
          </a:prstGeom>
          <a:noFill/>
        </p:spPr>
      </p:pic>
      <p:sp>
        <p:nvSpPr>
          <p:cNvPr id="187395" name="Text Box 3"/>
          <p:cNvSpPr txBox="1">
            <a:spLocks noChangeArrowheads="1"/>
          </p:cNvSpPr>
          <p:nvPr/>
        </p:nvSpPr>
        <p:spPr bwMode="auto">
          <a:xfrm>
            <a:off x="457200" y="971550"/>
            <a:ext cx="8636000" cy="9461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Asteroids and meteoroids have rocky composition; asteroids are bigger.</a:t>
            </a:r>
          </a:p>
        </p:txBody>
      </p:sp>
      <p:sp>
        <p:nvSpPr>
          <p:cNvPr id="187396" name="Text Box 4"/>
          <p:cNvSpPr txBox="1">
            <a:spLocks noChangeArrowheads="1"/>
          </p:cNvSpPr>
          <p:nvPr/>
        </p:nvSpPr>
        <p:spPr bwMode="auto">
          <a:xfrm>
            <a:off x="428625" y="4600575"/>
            <a:ext cx="2771775" cy="180022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(above) Asteroid Ida with its moon, Dactyl</a:t>
            </a:r>
          </a:p>
        </p:txBody>
      </p:sp>
      <p:sp>
        <p:nvSpPr>
          <p:cNvPr id="187397" name="Text Box 5"/>
          <p:cNvSpPr txBox="1">
            <a:spLocks noChangeArrowheads="1"/>
          </p:cNvSpPr>
          <p:nvPr/>
        </p:nvSpPr>
        <p:spPr bwMode="auto">
          <a:xfrm>
            <a:off x="3811588" y="2705100"/>
            <a:ext cx="1687512" cy="137318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(below) Asteroid Gaspra</a:t>
            </a:r>
          </a:p>
        </p:txBody>
      </p:sp>
      <p:sp>
        <p:nvSpPr>
          <p:cNvPr id="187398" name="Text Box 6"/>
          <p:cNvSpPr txBox="1">
            <a:spLocks noChangeArrowheads="1"/>
          </p:cNvSpPr>
          <p:nvPr/>
        </p:nvSpPr>
        <p:spPr bwMode="auto">
          <a:xfrm>
            <a:off x="6705600" y="4799013"/>
            <a:ext cx="1731963" cy="1373187"/>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(above) Asteroid Mathilde</a:t>
            </a:r>
          </a:p>
        </p:txBody>
      </p:sp>
      <p:sp>
        <p:nvSpPr>
          <p:cNvPr id="187402" name="Rectangle 10"/>
          <p:cNvSpPr>
            <a:spLocks noGrp="1" noChangeArrowheads="1"/>
          </p:cNvSpPr>
          <p:nvPr>
            <p:ph type="title" idx="4294967295"/>
          </p:nvPr>
        </p:nvSpPr>
        <p:spPr>
          <a:xfrm>
            <a:off x="685800" y="152400"/>
            <a:ext cx="7772400" cy="533400"/>
          </a:xfrm>
        </p:spPr>
        <p:txBody>
          <a:bodyPr>
            <a:normAutofit fontScale="90000"/>
          </a:bodyPr>
          <a:lstStyle/>
          <a:p>
            <a:r>
              <a:rPr lang="en-US" sz="3600" b="1" dirty="0" smtClean="0">
                <a:solidFill>
                  <a:schemeClr val="tx1"/>
                </a:solidFill>
              </a:rPr>
              <a:t>Asteroids and Meteoroids</a:t>
            </a:r>
            <a:endParaRPr lang="en-US" dirty="0"/>
          </a:p>
        </p:txBody>
      </p:sp>
    </p:spTree>
    <p:extLst>
      <p:ext uri="{BB962C8B-B14F-4D97-AF65-F5344CB8AC3E}">
        <p14:creationId xmlns:p14="http://schemas.microsoft.com/office/powerpoint/2010/main" val="994462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Meteoroids</a:t>
            </a:r>
          </a:p>
          <a:p>
            <a:endParaRPr lang="en-US" sz="1600" b="1" dirty="0" smtClean="0"/>
          </a:p>
        </p:txBody>
      </p:sp>
      <p:sp>
        <p:nvSpPr>
          <p:cNvPr id="3" name="TextBox 2"/>
          <p:cNvSpPr txBox="1"/>
          <p:nvPr/>
        </p:nvSpPr>
        <p:spPr>
          <a:xfrm>
            <a:off x="228600" y="928934"/>
            <a:ext cx="8265939" cy="3539430"/>
          </a:xfrm>
          <a:prstGeom prst="rect">
            <a:avLst/>
          </a:prstGeom>
          <a:noFill/>
        </p:spPr>
        <p:txBody>
          <a:bodyPr wrap="square" rtlCol="0">
            <a:spAutoFit/>
          </a:bodyPr>
          <a:lstStyle/>
          <a:p>
            <a:pPr marL="457200" indent="-457200">
              <a:buFont typeface="Arial"/>
              <a:buChar char="•"/>
            </a:pPr>
            <a:r>
              <a:rPr lang="en-US" sz="3200" dirty="0" smtClean="0"/>
              <a:t>Small rocks in the solar system </a:t>
            </a:r>
          </a:p>
          <a:p>
            <a:pPr marL="457200" indent="-457200">
              <a:buFont typeface="Arial"/>
              <a:buChar char="•"/>
            </a:pPr>
            <a:r>
              <a:rPr lang="en-US" sz="3200" b="1" dirty="0" smtClean="0"/>
              <a:t>Asteroid: &gt;100 </a:t>
            </a:r>
            <a:r>
              <a:rPr lang="en-US" sz="3200" b="1" dirty="0" err="1" smtClean="0"/>
              <a:t>m</a:t>
            </a:r>
            <a:r>
              <a:rPr lang="en-US" sz="3200" b="1" dirty="0" smtClean="0"/>
              <a:t> in size</a:t>
            </a:r>
          </a:p>
          <a:p>
            <a:pPr marL="457200" indent="-457200">
              <a:buFont typeface="Arial"/>
              <a:buChar char="•"/>
            </a:pPr>
            <a:r>
              <a:rPr lang="en-US" sz="3200" b="1" dirty="0" err="1" smtClean="0"/>
              <a:t>Meteroid</a:t>
            </a:r>
            <a:r>
              <a:rPr lang="en-US" sz="3200" b="1" dirty="0" smtClean="0"/>
              <a:t>: &lt;100 </a:t>
            </a:r>
            <a:r>
              <a:rPr lang="en-US" sz="3200" b="1" dirty="0" err="1" smtClean="0"/>
              <a:t>m</a:t>
            </a:r>
            <a:r>
              <a:rPr lang="en-US" sz="3200" b="1" dirty="0" smtClean="0"/>
              <a:t> in size </a:t>
            </a:r>
          </a:p>
          <a:p>
            <a:pPr marL="457200" indent="-457200">
              <a:buFont typeface="Arial"/>
              <a:buChar char="•"/>
            </a:pPr>
            <a:r>
              <a:rPr lang="en-US" sz="3200" dirty="0" smtClean="0"/>
              <a:t>If they enter the Earth’s atmosphere and burn up they are called </a:t>
            </a:r>
            <a:r>
              <a:rPr lang="en-US" sz="3200" b="1" dirty="0" smtClean="0"/>
              <a:t>meteors</a:t>
            </a:r>
          </a:p>
          <a:p>
            <a:pPr marL="457200" indent="-457200">
              <a:buFont typeface="Arial"/>
              <a:buChar char="•"/>
            </a:pPr>
            <a:r>
              <a:rPr lang="en-US" sz="3200" b="1" dirty="0" smtClean="0"/>
              <a:t>Meteorites </a:t>
            </a:r>
            <a:r>
              <a:rPr lang="en-US" sz="3200" dirty="0" smtClean="0"/>
              <a:t>are meteors that penetrate though the atmosphere to hit the ground</a:t>
            </a:r>
          </a:p>
        </p:txBody>
      </p:sp>
    </p:spTree>
    <p:extLst>
      <p:ext uri="{BB962C8B-B14F-4D97-AF65-F5344CB8AC3E}">
        <p14:creationId xmlns:p14="http://schemas.microsoft.com/office/powerpoint/2010/main" val="8778732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Comets</a:t>
            </a:r>
          </a:p>
          <a:p>
            <a:endParaRPr lang="en-US" sz="1600" b="1" dirty="0" smtClean="0"/>
          </a:p>
        </p:txBody>
      </p:sp>
      <p:sp>
        <p:nvSpPr>
          <p:cNvPr id="3" name="TextBox 2"/>
          <p:cNvSpPr txBox="1"/>
          <p:nvPr/>
        </p:nvSpPr>
        <p:spPr>
          <a:xfrm>
            <a:off x="228600" y="928934"/>
            <a:ext cx="8712200" cy="5509200"/>
          </a:xfrm>
          <a:prstGeom prst="rect">
            <a:avLst/>
          </a:prstGeom>
          <a:noFill/>
        </p:spPr>
        <p:txBody>
          <a:bodyPr wrap="square" rtlCol="0">
            <a:spAutoFit/>
          </a:bodyPr>
          <a:lstStyle/>
          <a:p>
            <a:pPr marL="457200" indent="-457200">
              <a:buFont typeface="Arial"/>
              <a:buChar char="•"/>
            </a:pPr>
            <a:r>
              <a:rPr lang="en-US" sz="3200" dirty="0" smtClean="0"/>
              <a:t>Icy bodies – called “dirty snowballs” – made of rocks, water ice, frozen methane, frozen ammonia, and frozen carbon dioxide</a:t>
            </a:r>
          </a:p>
          <a:p>
            <a:pPr marL="457200" indent="-457200">
              <a:buFont typeface="Arial"/>
              <a:buChar char="•"/>
            </a:pPr>
            <a:r>
              <a:rPr lang="en-US" sz="3200" dirty="0" smtClean="0"/>
              <a:t>~1 – 10 km in size.</a:t>
            </a:r>
          </a:p>
          <a:p>
            <a:pPr marL="457200" indent="-457200">
              <a:buFont typeface="Arial"/>
              <a:buChar char="•"/>
            </a:pPr>
            <a:r>
              <a:rPr lang="en-US" sz="3200" dirty="0" smtClean="0"/>
              <a:t>When they pass close to the sun, the ices sublimate: solid -&gt; gas.  Blows out a halo of gas and rocks (pebbles), which is called a </a:t>
            </a:r>
            <a:r>
              <a:rPr lang="en-US" sz="3200" b="1" dirty="0" smtClean="0"/>
              <a:t>coma</a:t>
            </a:r>
          </a:p>
          <a:p>
            <a:pPr marL="457200" indent="-457200">
              <a:buFont typeface="Arial"/>
              <a:buChar char="•"/>
            </a:pPr>
            <a:r>
              <a:rPr lang="en-US" sz="3200" dirty="0" smtClean="0"/>
              <a:t>Sunlight and the solar wind push on the gas and dust blowing the tail away from the sun</a:t>
            </a:r>
          </a:p>
          <a:p>
            <a:pPr marL="457200" indent="-457200">
              <a:buFont typeface="Arial"/>
              <a:buChar char="•"/>
            </a:pPr>
            <a:r>
              <a:rPr lang="en-US" sz="3200" dirty="0" smtClean="0"/>
              <a:t>Comet tails point away from the sun, NOT opposite of direction of motion</a:t>
            </a:r>
          </a:p>
        </p:txBody>
      </p:sp>
    </p:spTree>
    <p:extLst>
      <p:ext uri="{BB962C8B-B14F-4D97-AF65-F5344CB8AC3E}">
        <p14:creationId xmlns:p14="http://schemas.microsoft.com/office/powerpoint/2010/main" val="12969715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Comets</a:t>
            </a:r>
          </a:p>
          <a:p>
            <a:endParaRPr lang="en-US" sz="1600" b="1" dirty="0" smtClean="0"/>
          </a:p>
        </p:txBody>
      </p:sp>
      <p:sp>
        <p:nvSpPr>
          <p:cNvPr id="3" name="TextBox 2"/>
          <p:cNvSpPr txBox="1"/>
          <p:nvPr/>
        </p:nvSpPr>
        <p:spPr>
          <a:xfrm>
            <a:off x="228600" y="928934"/>
            <a:ext cx="8712200" cy="5016757"/>
          </a:xfrm>
          <a:prstGeom prst="rect">
            <a:avLst/>
          </a:prstGeom>
          <a:noFill/>
        </p:spPr>
        <p:txBody>
          <a:bodyPr wrap="square" rtlCol="0">
            <a:spAutoFit/>
          </a:bodyPr>
          <a:lstStyle/>
          <a:p>
            <a:pPr marL="457200" indent="-457200">
              <a:buFont typeface="Arial"/>
              <a:buChar char="•"/>
            </a:pPr>
            <a:r>
              <a:rPr lang="en-US" sz="3200" dirty="0" smtClean="0"/>
              <a:t>Consist of the </a:t>
            </a:r>
            <a:r>
              <a:rPr lang="en-US" sz="3200" b="1" dirty="0" smtClean="0"/>
              <a:t>nucleus </a:t>
            </a:r>
            <a:r>
              <a:rPr lang="en-US" sz="3200" dirty="0" smtClean="0"/>
              <a:t>– main solid body of the comet</a:t>
            </a:r>
          </a:p>
          <a:p>
            <a:pPr marL="457200" indent="-457200">
              <a:buFont typeface="Arial"/>
              <a:buChar char="•"/>
            </a:pPr>
            <a:r>
              <a:rPr lang="en-US" sz="3200" dirty="0" smtClean="0"/>
              <a:t>And the </a:t>
            </a:r>
            <a:r>
              <a:rPr lang="en-US" sz="3200" b="1" dirty="0" smtClean="0"/>
              <a:t>coma </a:t>
            </a:r>
            <a:r>
              <a:rPr lang="en-US" sz="3200" dirty="0" smtClean="0"/>
              <a:t>– diffuse halo of gas and dust around it</a:t>
            </a:r>
            <a:endParaRPr lang="en-US" sz="3200" dirty="0"/>
          </a:p>
          <a:p>
            <a:pPr marL="457200" indent="-457200">
              <a:buFont typeface="Arial"/>
              <a:buChar char="•"/>
            </a:pPr>
            <a:r>
              <a:rPr lang="en-US" sz="3200" dirty="0" smtClean="0"/>
              <a:t>Very low density ~ 100 kg/m</a:t>
            </a:r>
            <a:r>
              <a:rPr lang="en-US" sz="3200" baseline="30000" dirty="0" smtClean="0"/>
              <a:t>3</a:t>
            </a:r>
            <a:r>
              <a:rPr lang="en-US" sz="3200" dirty="0" smtClean="0"/>
              <a:t> &lt;&lt; water ice (1000 kg/m</a:t>
            </a:r>
            <a:r>
              <a:rPr lang="en-US" sz="3200" baseline="30000" dirty="0" smtClean="0"/>
              <a:t>3</a:t>
            </a:r>
            <a:r>
              <a:rPr lang="en-US" sz="3200" dirty="0" smtClean="0"/>
              <a:t>), so they are loosely packed </a:t>
            </a:r>
            <a:r>
              <a:rPr lang="en-US" sz="3200" i="1" dirty="0" smtClean="0"/>
              <a:t>snowballs</a:t>
            </a:r>
            <a:endParaRPr lang="en-US" sz="3200" dirty="0" smtClean="0"/>
          </a:p>
          <a:p>
            <a:pPr marL="457200" indent="-457200">
              <a:buFont typeface="Arial"/>
              <a:buChar char="•"/>
            </a:pPr>
            <a:r>
              <a:rPr lang="en-US" sz="3200" dirty="0" smtClean="0"/>
              <a:t>Orbits are typically 1000s of years and originate far beyond the orbit of Pluto in the </a:t>
            </a:r>
            <a:r>
              <a:rPr lang="en-US" sz="3200" dirty="0" err="1" smtClean="0">
                <a:solidFill>
                  <a:srgbClr val="FF0000"/>
                </a:solidFill>
              </a:rPr>
              <a:t>Oort</a:t>
            </a:r>
            <a:r>
              <a:rPr lang="en-US" sz="3200" dirty="0" smtClean="0">
                <a:solidFill>
                  <a:srgbClr val="FF0000"/>
                </a:solidFill>
              </a:rPr>
              <a:t> cloud</a:t>
            </a:r>
            <a:r>
              <a:rPr lang="en-US" sz="3200" dirty="0" smtClean="0"/>
              <a:t>.</a:t>
            </a:r>
          </a:p>
          <a:p>
            <a:pPr marL="457200" indent="-457200">
              <a:buFont typeface="Arial"/>
              <a:buChar char="•"/>
            </a:pPr>
            <a:r>
              <a:rPr lang="en-US" sz="3200" dirty="0" smtClean="0"/>
              <a:t>Short period comets (&lt;200 years) originate in the region near Pluto known as the</a:t>
            </a:r>
            <a:r>
              <a:rPr lang="en-US" sz="3200" dirty="0" smtClean="0">
                <a:solidFill>
                  <a:srgbClr val="FF0000"/>
                </a:solidFill>
              </a:rPr>
              <a:t> Kuiper belt</a:t>
            </a:r>
          </a:p>
        </p:txBody>
      </p:sp>
    </p:spTree>
    <p:extLst>
      <p:ext uri="{BB962C8B-B14F-4D97-AF65-F5344CB8AC3E}">
        <p14:creationId xmlns:p14="http://schemas.microsoft.com/office/powerpoint/2010/main" val="7687675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3" name="Picture 7" descr="04_08Figure"/>
          <p:cNvPicPr>
            <a:picLocks noChangeAspect="1" noChangeArrowheads="1"/>
          </p:cNvPicPr>
          <p:nvPr/>
        </p:nvPicPr>
        <p:blipFill>
          <a:blip r:embed="rId3"/>
          <a:srcRect b="2893"/>
          <a:stretch>
            <a:fillRect/>
          </a:stretch>
        </p:blipFill>
        <p:spPr bwMode="auto">
          <a:xfrm>
            <a:off x="754063" y="1531938"/>
            <a:ext cx="7627937" cy="4945062"/>
          </a:xfrm>
          <a:prstGeom prst="rect">
            <a:avLst/>
          </a:prstGeom>
          <a:noFill/>
        </p:spPr>
      </p:pic>
      <p:sp>
        <p:nvSpPr>
          <p:cNvPr id="193539" name="Text Box 3"/>
          <p:cNvSpPr txBox="1">
            <a:spLocks noChangeArrowheads="1"/>
          </p:cNvSpPr>
          <p:nvPr/>
        </p:nvSpPr>
        <p:spPr bwMode="auto">
          <a:xfrm>
            <a:off x="431800" y="985838"/>
            <a:ext cx="8255000" cy="1117600"/>
          </a:xfrm>
          <a:prstGeom prst="rect">
            <a:avLst/>
          </a:prstGeom>
          <a:noFill/>
          <a:ln w="9525">
            <a:noFill/>
            <a:miter lim="800000"/>
            <a:headEnd/>
            <a:tailEnd/>
          </a:ln>
          <a:effectLst/>
        </p:spPr>
        <p:txBody>
          <a:bodyPr>
            <a:prstTxWarp prst="textNoShape">
              <a:avLst/>
            </a:prstTxWarp>
            <a:spAutoFit/>
          </a:bodyPr>
          <a:lstStyle/>
          <a:p>
            <a:pPr eaLnBrk="1" hangingPunct="1">
              <a:spcBef>
                <a:spcPct val="40000"/>
              </a:spcBef>
            </a:pPr>
            <a:r>
              <a:rPr lang="en-US" sz="2800" b="1"/>
              <a:t>Comets are icy, with some rocky parts.</a:t>
            </a:r>
          </a:p>
          <a:p>
            <a:pPr eaLnBrk="1" hangingPunct="1">
              <a:spcBef>
                <a:spcPct val="40000"/>
              </a:spcBef>
            </a:pPr>
            <a:r>
              <a:rPr lang="en-US" sz="2800" b="1"/>
              <a:t>The basic components of a comet</a:t>
            </a:r>
          </a:p>
        </p:txBody>
      </p:sp>
      <p:sp>
        <p:nvSpPr>
          <p:cNvPr id="193541" name="Rectangle 5"/>
          <p:cNvSpPr>
            <a:spLocks noGrp="1" noChangeArrowheads="1"/>
          </p:cNvSpPr>
          <p:nvPr>
            <p:ph type="title" idx="4294967295"/>
          </p:nvPr>
        </p:nvSpPr>
        <p:spPr>
          <a:xfrm>
            <a:off x="685800" y="228600"/>
            <a:ext cx="7772400" cy="381000"/>
          </a:xfrm>
        </p:spPr>
        <p:txBody>
          <a:bodyPr>
            <a:normAutofit fontScale="90000"/>
          </a:bodyPr>
          <a:lstStyle/>
          <a:p>
            <a:r>
              <a:rPr lang="en-US" sz="3600" b="1" dirty="0" smtClean="0">
                <a:solidFill>
                  <a:schemeClr val="tx1"/>
                </a:solidFill>
              </a:rPr>
              <a:t>Comets</a:t>
            </a:r>
            <a:endParaRPr lang="en-US" dirty="0"/>
          </a:p>
        </p:txBody>
      </p:sp>
    </p:spTree>
    <p:extLst>
      <p:ext uri="{BB962C8B-B14F-4D97-AF65-F5344CB8AC3E}">
        <p14:creationId xmlns:p14="http://schemas.microsoft.com/office/powerpoint/2010/main" val="3147203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127000"/>
            <a:ext cx="8229600" cy="584200"/>
          </a:xfrm>
        </p:spPr>
        <p:txBody>
          <a:bodyPr>
            <a:normAutofit fontScale="90000"/>
          </a:bodyPr>
          <a:lstStyle/>
          <a:p>
            <a:r>
              <a:rPr lang="en-US" sz="3600" b="1" dirty="0" smtClean="0">
                <a:solidFill>
                  <a:schemeClr val="tx1"/>
                </a:solidFill>
              </a:rPr>
              <a:t>Comets</a:t>
            </a:r>
            <a:endParaRPr lang="en-US" sz="3600" b="1" dirty="0">
              <a:solidFill>
                <a:schemeClr val="tx1"/>
              </a:solidFill>
            </a:endParaRPr>
          </a:p>
        </p:txBody>
      </p:sp>
      <p:sp>
        <p:nvSpPr>
          <p:cNvPr id="195587" name="Text Box 3"/>
          <p:cNvSpPr txBox="1">
            <a:spLocks noChangeArrowheads="1"/>
          </p:cNvSpPr>
          <p:nvPr/>
        </p:nvSpPr>
        <p:spPr bwMode="auto">
          <a:xfrm>
            <a:off x="436563" y="990600"/>
            <a:ext cx="4376737" cy="5003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solar wind means the ion tail always points away from the Sun. </a:t>
            </a:r>
          </a:p>
          <a:p>
            <a:pPr eaLnBrk="1" hangingPunct="1">
              <a:spcBef>
                <a:spcPct val="50000"/>
              </a:spcBef>
            </a:pPr>
            <a:r>
              <a:rPr lang="en-US" sz="2800" b="1"/>
              <a:t>The dust tail also tends to point away from the Sun, but the dust particles are more massive and lag somewhat, forming a curved tail.</a:t>
            </a:r>
          </a:p>
        </p:txBody>
      </p:sp>
      <p:pic>
        <p:nvPicPr>
          <p:cNvPr id="195589" name="Picture 5" descr="04_10Figure"/>
          <p:cNvPicPr>
            <a:picLocks noChangeAspect="1" noChangeArrowheads="1"/>
          </p:cNvPicPr>
          <p:nvPr/>
        </p:nvPicPr>
        <p:blipFill>
          <a:blip r:embed="rId3"/>
          <a:srcRect b="2507"/>
          <a:stretch>
            <a:fillRect/>
          </a:stretch>
        </p:blipFill>
        <p:spPr bwMode="auto">
          <a:xfrm>
            <a:off x="4849813" y="1143000"/>
            <a:ext cx="3917950" cy="5448300"/>
          </a:xfrm>
          <a:prstGeom prst="rect">
            <a:avLst/>
          </a:prstGeom>
          <a:noFill/>
        </p:spPr>
      </p:pic>
    </p:spTree>
    <p:extLst>
      <p:ext uri="{BB962C8B-B14F-4D97-AF65-F5344CB8AC3E}">
        <p14:creationId xmlns:p14="http://schemas.microsoft.com/office/powerpoint/2010/main" val="464214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21480"/>
            <a:ext cx="8712200" cy="693005"/>
          </a:xfrm>
          <a:prstGeom prst="rect">
            <a:avLst/>
          </a:prstGeom>
        </p:spPr>
        <p:txBody>
          <a:bodyPr vert="horz" lIns="91440" tIns="45720" rIns="91440" bIns="45720" rtlCol="0">
            <a:noAutofit/>
          </a:bodyPr>
          <a:lstStyle/>
          <a:p>
            <a:r>
              <a:rPr lang="en-US" sz="3200" b="1" dirty="0" smtClean="0"/>
              <a:t>Features of the solar system</a:t>
            </a:r>
          </a:p>
          <a:p>
            <a:endParaRPr lang="en-US" sz="1600" b="1" dirty="0" smtClean="0"/>
          </a:p>
        </p:txBody>
      </p:sp>
      <p:sp>
        <p:nvSpPr>
          <p:cNvPr id="4" name="TextBox 3"/>
          <p:cNvSpPr txBox="1"/>
          <p:nvPr/>
        </p:nvSpPr>
        <p:spPr>
          <a:xfrm>
            <a:off x="228600" y="489397"/>
            <a:ext cx="8712200" cy="3970318"/>
          </a:xfrm>
          <a:prstGeom prst="rect">
            <a:avLst/>
          </a:prstGeom>
          <a:noFill/>
        </p:spPr>
        <p:txBody>
          <a:bodyPr wrap="square" rtlCol="0">
            <a:spAutoFit/>
          </a:bodyPr>
          <a:lstStyle/>
          <a:p>
            <a:pPr marL="457200" indent="-457200">
              <a:buFont typeface="Arial"/>
              <a:buChar char="•"/>
            </a:pPr>
            <a:r>
              <a:rPr lang="en-US" sz="2800" dirty="0" smtClean="0"/>
              <a:t>Planets are all (nearly) in a plane to about 1%</a:t>
            </a:r>
          </a:p>
          <a:p>
            <a:pPr marL="457200" indent="-457200">
              <a:buFont typeface="Arial"/>
              <a:buChar char="•"/>
            </a:pPr>
            <a:r>
              <a:rPr lang="en-US" sz="2800" dirty="0" smtClean="0"/>
              <a:t>All orbit in a counterclockwise direction (as viewed from Earth’s N pole) and nearly all rotate in the same direction as well</a:t>
            </a:r>
          </a:p>
          <a:p>
            <a:pPr marL="457200" indent="-457200">
              <a:buFont typeface="Arial"/>
              <a:buChar char="•"/>
            </a:pPr>
            <a:r>
              <a:rPr lang="en-US" sz="2800" dirty="0" smtClean="0"/>
              <a:t>Orbits are nearly circular</a:t>
            </a:r>
          </a:p>
          <a:p>
            <a:pPr marL="457200" indent="-457200">
              <a:buFont typeface="Arial"/>
              <a:buChar char="•"/>
            </a:pPr>
            <a:r>
              <a:rPr lang="en-US" sz="2800" dirty="0" smtClean="0"/>
              <a:t>Planets are relatively isolated – far away from their neighbors</a:t>
            </a:r>
          </a:p>
          <a:p>
            <a:pPr marL="457200" indent="-457200">
              <a:buFont typeface="Arial"/>
              <a:buChar char="•"/>
            </a:pPr>
            <a:r>
              <a:rPr lang="en-US" sz="2800" dirty="0" smtClean="0"/>
              <a:t>Space between the planets is relatively empty</a:t>
            </a:r>
          </a:p>
          <a:p>
            <a:endParaRPr lang="en-US" sz="2800" dirty="0"/>
          </a:p>
        </p:txBody>
      </p:sp>
      <p:pic>
        <p:nvPicPr>
          <p:cNvPr id="5" name="Picture 4"/>
          <p:cNvPicPr>
            <a:picLocks noChangeAspect="1"/>
          </p:cNvPicPr>
          <p:nvPr/>
        </p:nvPicPr>
        <p:blipFill>
          <a:blip r:embed="rId3"/>
          <a:stretch>
            <a:fillRect/>
          </a:stretch>
        </p:blipFill>
        <p:spPr>
          <a:xfrm>
            <a:off x="50800" y="4000500"/>
            <a:ext cx="9093200" cy="2857500"/>
          </a:xfrm>
          <a:prstGeom prst="rect">
            <a:avLst/>
          </a:prstGeom>
        </p:spPr>
      </p:pic>
    </p:spTree>
    <p:extLst>
      <p:ext uri="{BB962C8B-B14F-4D97-AF65-F5344CB8AC3E}">
        <p14:creationId xmlns:p14="http://schemas.microsoft.com/office/powerpoint/2010/main" val="26459564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93005"/>
          </a:xfrm>
          <a:prstGeom prst="rect">
            <a:avLst/>
          </a:prstGeom>
        </p:spPr>
        <p:txBody>
          <a:bodyPr vert="horz" lIns="91440" tIns="45720" rIns="91440" bIns="45720" rtlCol="0">
            <a:noAutofit/>
          </a:bodyPr>
          <a:lstStyle/>
          <a:p>
            <a:r>
              <a:rPr lang="en-US" sz="3200" b="1" dirty="0" smtClean="0"/>
              <a:t>Can we develop a model for the formation of the solar system that explains these properties?</a:t>
            </a:r>
            <a:endParaRPr lang="en-US" sz="1600" b="1" dirty="0" smtClean="0"/>
          </a:p>
        </p:txBody>
      </p:sp>
      <p:sp>
        <p:nvSpPr>
          <p:cNvPr id="3" name="TextBox 2"/>
          <p:cNvSpPr txBox="1"/>
          <p:nvPr/>
        </p:nvSpPr>
        <p:spPr>
          <a:xfrm>
            <a:off x="228600" y="1458693"/>
            <a:ext cx="8712200" cy="4401205"/>
          </a:xfrm>
          <a:prstGeom prst="rect">
            <a:avLst/>
          </a:prstGeom>
          <a:noFill/>
        </p:spPr>
        <p:txBody>
          <a:bodyPr wrap="square" rtlCol="0">
            <a:spAutoFit/>
          </a:bodyPr>
          <a:lstStyle/>
          <a:p>
            <a:r>
              <a:rPr lang="en-US" sz="2800" dirty="0" smtClean="0"/>
              <a:t>The </a:t>
            </a:r>
            <a:r>
              <a:rPr lang="en-US" sz="2800" b="1" dirty="0" smtClean="0"/>
              <a:t>nebular hypothesis </a:t>
            </a:r>
            <a:r>
              <a:rPr lang="en-US" sz="2800" dirty="0" smtClean="0"/>
              <a:t>suggests that the planets formed from a gas cloud which collapsed into a disk.</a:t>
            </a:r>
          </a:p>
          <a:p>
            <a:endParaRPr lang="en-US" sz="2800" dirty="0"/>
          </a:p>
          <a:p>
            <a:r>
              <a:rPr lang="en-US" sz="2800" dirty="0" smtClean="0"/>
              <a:t>This gas cloud has roughly the same composition as the Sun (mostly hydrogen, helium, + a trace of carbon, oxygen, nitrogen, iron </a:t>
            </a:r>
            <a:r>
              <a:rPr lang="en-US" sz="2800" dirty="0" err="1" smtClean="0"/>
              <a:t>etc</a:t>
            </a:r>
            <a:r>
              <a:rPr lang="en-US" sz="2800" dirty="0" smtClean="0"/>
              <a:t>)</a:t>
            </a:r>
          </a:p>
          <a:p>
            <a:endParaRPr lang="en-US" sz="2800" dirty="0"/>
          </a:p>
          <a:p>
            <a:r>
              <a:rPr lang="en-US" sz="2800" dirty="0" smtClean="0"/>
              <a:t>Small bits of dust in the cloud condense into larger objects, becoming planets. Beyond the </a:t>
            </a:r>
            <a:r>
              <a:rPr lang="en-US" sz="2800" b="1" dirty="0" smtClean="0"/>
              <a:t>snow line </a:t>
            </a:r>
            <a:r>
              <a:rPr lang="en-US" sz="2800" dirty="0" smtClean="0"/>
              <a:t>where ice can form, planets can grow larger and become gas giants.</a:t>
            </a:r>
            <a:endParaRPr lang="en-US" sz="2800" dirty="0" smtClean="0"/>
          </a:p>
        </p:txBody>
      </p:sp>
    </p:spTree>
    <p:extLst>
      <p:ext uri="{BB962C8B-B14F-4D97-AF65-F5344CB8AC3E}">
        <p14:creationId xmlns:p14="http://schemas.microsoft.com/office/powerpoint/2010/main" val="10053056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444500" y="977900"/>
            <a:ext cx="8089900" cy="547842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Collapsed remnants of massive stars</a:t>
            </a:r>
            <a:endParaRPr lang="en-US" sz="2800" b="1" dirty="0" smtClean="0"/>
          </a:p>
          <a:p>
            <a:pPr eaLnBrk="1" hangingPunct="1">
              <a:spcBef>
                <a:spcPct val="50000"/>
              </a:spcBef>
              <a:buClr>
                <a:schemeClr val="tx1"/>
              </a:buClr>
              <a:buFont typeface="Times" charset="0"/>
              <a:buChar char="•"/>
            </a:pPr>
            <a:r>
              <a:rPr lang="en-US" sz="2800" b="1" dirty="0" smtClean="0"/>
              <a:t> </a:t>
            </a:r>
            <a:r>
              <a:rPr lang="en-US" sz="2800" b="1" dirty="0" smtClean="0">
                <a:solidFill>
                  <a:schemeClr val="accent2">
                    <a:lumMod val="75000"/>
                    <a:lumOff val="25000"/>
                  </a:schemeClr>
                </a:solidFill>
              </a:rPr>
              <a:t>Mass and size </a:t>
            </a:r>
            <a:r>
              <a:rPr lang="en-US" sz="2800" b="1" dirty="0" smtClean="0"/>
              <a:t>– neutron stars are 10-20 km in radius and have approximately the mass of the sun, so they are </a:t>
            </a:r>
            <a:r>
              <a:rPr lang="en-US" sz="2800" b="1" dirty="0" smtClean="0">
                <a:solidFill>
                  <a:srgbClr val="FF0000"/>
                </a:solidFill>
              </a:rPr>
              <a:t>extremely</a:t>
            </a:r>
            <a:r>
              <a:rPr lang="en-US" sz="2800" b="1" dirty="0" smtClean="0"/>
              <a:t> dense</a:t>
            </a:r>
          </a:p>
          <a:p>
            <a:pPr eaLnBrk="1" hangingPunct="1">
              <a:spcBef>
                <a:spcPct val="50000"/>
              </a:spcBef>
              <a:buClr>
                <a:schemeClr val="tx1"/>
              </a:buClr>
              <a:buFont typeface="Times" charset="0"/>
              <a:buChar char="•"/>
            </a:pPr>
            <a:r>
              <a:rPr lang="en-US" sz="2800" b="1" dirty="0" smtClean="0">
                <a:solidFill>
                  <a:schemeClr val="accent2"/>
                </a:solidFill>
              </a:rPr>
              <a:t> </a:t>
            </a:r>
            <a:r>
              <a:rPr lang="en-US" sz="2800" b="1" dirty="0">
                <a:solidFill>
                  <a:srgbClr val="772399"/>
                </a:solidFill>
              </a:rPr>
              <a:t>Rotation</a:t>
            </a:r>
            <a:r>
              <a:rPr lang="en-US" sz="2800" b="1" dirty="0"/>
              <a:t> – as the parent star collapses, the neutron core spins very rapidly, conserving angular momentum. Typical periods are fractions of a second.</a:t>
            </a:r>
          </a:p>
          <a:p>
            <a:pPr eaLnBrk="1" hangingPunct="1">
              <a:spcBef>
                <a:spcPct val="50000"/>
              </a:spcBef>
              <a:buClr>
                <a:schemeClr val="tx1"/>
              </a:buClr>
              <a:buFont typeface="Times" charset="0"/>
              <a:buChar char="•"/>
            </a:pPr>
            <a:r>
              <a:rPr lang="en-US" sz="2800" b="1" dirty="0">
                <a:solidFill>
                  <a:schemeClr val="accent2"/>
                </a:solidFill>
              </a:rPr>
              <a:t> </a:t>
            </a:r>
            <a:r>
              <a:rPr lang="en-US" sz="2800" b="1" dirty="0">
                <a:solidFill>
                  <a:srgbClr val="772399"/>
                </a:solidFill>
              </a:rPr>
              <a:t>Magnetic field </a:t>
            </a:r>
            <a:r>
              <a:rPr lang="en-US" sz="2800" b="1" dirty="0"/>
              <a:t>– again as a result of the collapse, the neutron star’s magnetic field becomes enormously strong</a:t>
            </a:r>
            <a:r>
              <a:rPr lang="en-US" sz="2800" b="1" dirty="0" smtClean="0"/>
              <a:t>.</a:t>
            </a:r>
          </a:p>
        </p:txBody>
      </p:sp>
      <p:sp>
        <p:nvSpPr>
          <p:cNvPr id="173060" name="Rectangle 4"/>
          <p:cNvSpPr>
            <a:spLocks noGrp="1" noChangeArrowheads="1"/>
          </p:cNvSpPr>
          <p:nvPr>
            <p:ph type="title" idx="4294967295"/>
          </p:nvPr>
        </p:nvSpPr>
        <p:spPr>
          <a:xfrm>
            <a:off x="685800" y="177800"/>
            <a:ext cx="7772400" cy="482600"/>
          </a:xfrm>
        </p:spPr>
        <p:txBody>
          <a:bodyPr>
            <a:normAutofit fontScale="90000"/>
          </a:bodyPr>
          <a:lstStyle/>
          <a:p>
            <a:r>
              <a:rPr lang="en-US" sz="3600" b="1" dirty="0" smtClean="0">
                <a:solidFill>
                  <a:schemeClr val="tx1"/>
                </a:solidFill>
              </a:rPr>
              <a:t>Neutron </a:t>
            </a:r>
            <a:r>
              <a:rPr lang="en-US" sz="3600" b="1" dirty="0">
                <a:solidFill>
                  <a:schemeClr val="tx1"/>
                </a:solidFill>
              </a:rPr>
              <a:t>Stars</a:t>
            </a:r>
            <a:endParaRPr lang="en-US" dirty="0"/>
          </a:p>
        </p:txBody>
      </p:sp>
    </p:spTree>
    <p:extLst>
      <p:ext uri="{BB962C8B-B14F-4D97-AF65-F5344CB8AC3E}">
        <p14:creationId xmlns:p14="http://schemas.microsoft.com/office/powerpoint/2010/main" val="14172645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76200"/>
            <a:ext cx="8940800" cy="693005"/>
          </a:xfrm>
          <a:prstGeom prst="rect">
            <a:avLst/>
          </a:prstGeom>
        </p:spPr>
        <p:txBody>
          <a:bodyPr vert="horz" lIns="91440" tIns="45720" rIns="91440" bIns="45720" rtlCol="0">
            <a:noAutofit/>
          </a:bodyPr>
          <a:lstStyle/>
          <a:p>
            <a:r>
              <a:rPr lang="en-US" sz="3200" b="1" dirty="0" smtClean="0"/>
              <a:t>The Nebular Hypothesis and the Solar </a:t>
            </a:r>
            <a:r>
              <a:rPr lang="en-US" sz="3200" b="1" dirty="0"/>
              <a:t>S</a:t>
            </a:r>
            <a:r>
              <a:rPr lang="en-US" sz="3200" b="1" dirty="0" smtClean="0"/>
              <a:t>ystem</a:t>
            </a:r>
          </a:p>
          <a:p>
            <a:endParaRPr lang="en-US" sz="3200" b="1" dirty="0" smtClean="0"/>
          </a:p>
        </p:txBody>
      </p:sp>
      <p:sp>
        <p:nvSpPr>
          <p:cNvPr id="4" name="TextBox 3"/>
          <p:cNvSpPr txBox="1"/>
          <p:nvPr/>
        </p:nvSpPr>
        <p:spPr>
          <a:xfrm>
            <a:off x="228600" y="638965"/>
            <a:ext cx="8712200" cy="6124754"/>
          </a:xfrm>
          <a:prstGeom prst="rect">
            <a:avLst/>
          </a:prstGeom>
          <a:noFill/>
        </p:spPr>
        <p:txBody>
          <a:bodyPr wrap="square" rtlCol="0">
            <a:spAutoFit/>
          </a:bodyPr>
          <a:lstStyle/>
          <a:p>
            <a:pPr lvl="1" indent="-457200">
              <a:buFont typeface="Arial"/>
              <a:buChar char="•"/>
            </a:pPr>
            <a:r>
              <a:rPr lang="en-US" sz="2800" dirty="0">
                <a:solidFill>
                  <a:srgbClr val="FF0000"/>
                </a:solidFill>
              </a:rPr>
              <a:t>Planets form in a </a:t>
            </a:r>
            <a:r>
              <a:rPr lang="en-US" sz="2800" dirty="0" smtClean="0">
                <a:solidFill>
                  <a:srgbClr val="FF0000"/>
                </a:solidFill>
              </a:rPr>
              <a:t>rotating disk</a:t>
            </a:r>
            <a:endParaRPr lang="en-US" sz="2800" dirty="0">
              <a:solidFill>
                <a:srgbClr val="FF0000"/>
              </a:solidFill>
            </a:endParaRPr>
          </a:p>
          <a:p>
            <a:pPr marL="914400" lvl="1" indent="-457200">
              <a:buFont typeface="Arial"/>
              <a:buChar char="•"/>
            </a:pPr>
            <a:r>
              <a:rPr lang="en-US" sz="2800" dirty="0" smtClean="0"/>
              <a:t>Planets are all (nearly) in a plane to about 1%</a:t>
            </a:r>
          </a:p>
          <a:p>
            <a:pPr marL="914400" lvl="1" indent="-457200">
              <a:buFont typeface="Arial"/>
              <a:buChar char="•"/>
            </a:pPr>
            <a:r>
              <a:rPr lang="en-US" sz="2800" dirty="0" smtClean="0"/>
              <a:t>All orbit in a counterclockwise direction and nearly all rotate in the same direction as well. </a:t>
            </a:r>
          </a:p>
          <a:p>
            <a:pPr marL="914400" lvl="1" indent="-457200">
              <a:buFont typeface="Arial"/>
              <a:buChar char="•"/>
            </a:pPr>
            <a:r>
              <a:rPr lang="en-US" sz="2800" dirty="0" smtClean="0"/>
              <a:t>Orbits are nearly circular</a:t>
            </a:r>
          </a:p>
          <a:p>
            <a:pPr marL="457200" indent="-457200">
              <a:buFont typeface="Arial"/>
              <a:buChar char="•"/>
            </a:pPr>
            <a:r>
              <a:rPr lang="en-US" sz="2800" dirty="0" smtClean="0">
                <a:solidFill>
                  <a:srgbClr val="FF0000"/>
                </a:solidFill>
              </a:rPr>
              <a:t>Planets are relatively isolated – far away from their neighbors</a:t>
            </a:r>
          </a:p>
          <a:p>
            <a:pPr marL="914400" lvl="1" indent="-457200">
              <a:buFont typeface="Arial"/>
              <a:buChar char="•"/>
            </a:pPr>
            <a:r>
              <a:rPr lang="en-US" sz="2800" dirty="0" smtClean="0"/>
              <a:t>Planets accrete all the material in their neighboring orbits</a:t>
            </a:r>
          </a:p>
          <a:p>
            <a:pPr marL="457200" indent="-457200">
              <a:buFont typeface="Arial"/>
              <a:buChar char="•"/>
            </a:pPr>
            <a:r>
              <a:rPr lang="en-US" sz="2800" dirty="0" smtClean="0">
                <a:solidFill>
                  <a:srgbClr val="FF0000"/>
                </a:solidFill>
              </a:rPr>
              <a:t>The composition of the planets differ</a:t>
            </a:r>
          </a:p>
          <a:p>
            <a:pPr marL="914400" lvl="1" indent="-457200">
              <a:buFont typeface="Arial"/>
              <a:buChar char="•"/>
            </a:pPr>
            <a:r>
              <a:rPr lang="en-US" sz="2800" dirty="0" smtClean="0"/>
              <a:t>The presence of the snow line allows different materials to condense onto forming </a:t>
            </a:r>
            <a:r>
              <a:rPr lang="en-US" sz="2800" dirty="0" err="1" smtClean="0"/>
              <a:t>protoplanets</a:t>
            </a:r>
            <a:r>
              <a:rPr lang="en-US" sz="2800" dirty="0" smtClean="0"/>
              <a:t>.</a:t>
            </a:r>
          </a:p>
          <a:p>
            <a:pPr marL="457200" indent="-457200">
              <a:buFont typeface="Arial"/>
              <a:buChar char="•"/>
            </a:pPr>
            <a:r>
              <a:rPr lang="en-US" sz="2800" dirty="0">
                <a:solidFill>
                  <a:srgbClr val="FF0000"/>
                </a:solidFill>
              </a:rPr>
              <a:t>Space between planets is relatively empty </a:t>
            </a:r>
            <a:endParaRPr lang="en-US" sz="2800" dirty="0" smtClean="0">
              <a:solidFill>
                <a:srgbClr val="FF0000"/>
              </a:solidFill>
            </a:endParaRPr>
          </a:p>
          <a:p>
            <a:pPr marL="914400" lvl="1" indent="-457200">
              <a:buFont typeface="Arial"/>
              <a:buChar char="•"/>
            </a:pPr>
            <a:r>
              <a:rPr lang="en-US" sz="2800" dirty="0" smtClean="0"/>
              <a:t>Planets scatter small bodies</a:t>
            </a:r>
          </a:p>
        </p:txBody>
      </p:sp>
    </p:spTree>
    <p:extLst>
      <p:ext uri="{BB962C8B-B14F-4D97-AF65-F5344CB8AC3E}">
        <p14:creationId xmlns:p14="http://schemas.microsoft.com/office/powerpoint/2010/main" val="11940017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Earth</a:t>
            </a:r>
            <a:endParaRPr lang="en-US" sz="3600" b="1" dirty="0"/>
          </a:p>
        </p:txBody>
      </p:sp>
      <p:pic>
        <p:nvPicPr>
          <p:cNvPr id="4" name="Picture 3"/>
          <p:cNvPicPr>
            <a:picLocks noChangeAspect="1"/>
          </p:cNvPicPr>
          <p:nvPr/>
        </p:nvPicPr>
        <p:blipFill>
          <a:blip r:embed="rId3"/>
          <a:stretch>
            <a:fillRect/>
          </a:stretch>
        </p:blipFill>
        <p:spPr>
          <a:xfrm>
            <a:off x="4149996" y="1210148"/>
            <a:ext cx="4938439" cy="4641783"/>
          </a:xfrm>
          <a:prstGeom prst="rect">
            <a:avLst/>
          </a:prstGeom>
        </p:spPr>
      </p:pic>
      <p:sp>
        <p:nvSpPr>
          <p:cNvPr id="5" name="TextBox 4"/>
          <p:cNvSpPr txBox="1"/>
          <p:nvPr/>
        </p:nvSpPr>
        <p:spPr>
          <a:xfrm>
            <a:off x="257457" y="1028714"/>
            <a:ext cx="3724538" cy="5693867"/>
          </a:xfrm>
          <a:prstGeom prst="rect">
            <a:avLst/>
          </a:prstGeom>
          <a:noFill/>
        </p:spPr>
        <p:txBody>
          <a:bodyPr wrap="square" rtlCol="0">
            <a:spAutoFit/>
          </a:bodyPr>
          <a:lstStyle/>
          <a:p>
            <a:r>
              <a:rPr lang="en-US" sz="2800" dirty="0" smtClean="0"/>
              <a:t>Radius ~ 6400 km</a:t>
            </a:r>
          </a:p>
          <a:p>
            <a:endParaRPr lang="en-US" sz="2800" dirty="0" smtClean="0"/>
          </a:p>
          <a:p>
            <a:r>
              <a:rPr lang="en-US" sz="2800" b="1" dirty="0" smtClean="0"/>
              <a:t>Density </a:t>
            </a:r>
            <a:r>
              <a:rPr lang="en-US" sz="2800" dirty="0" smtClean="0"/>
              <a:t>~ 5000 kg/m</a:t>
            </a:r>
            <a:r>
              <a:rPr lang="en-US" sz="2800" baseline="30000" dirty="0" smtClean="0"/>
              <a:t>3</a:t>
            </a:r>
            <a:r>
              <a:rPr lang="en-US" sz="2800" dirty="0" smtClean="0"/>
              <a:t> – five times density of water</a:t>
            </a:r>
          </a:p>
          <a:p>
            <a:endParaRPr lang="en-US" sz="2800" dirty="0"/>
          </a:p>
          <a:p>
            <a:r>
              <a:rPr lang="en-US" sz="2800" dirty="0" smtClean="0"/>
              <a:t>Has a thick </a:t>
            </a:r>
            <a:r>
              <a:rPr lang="en-US" sz="2800" b="1" dirty="0" smtClean="0"/>
              <a:t>atmosphere </a:t>
            </a:r>
            <a:r>
              <a:rPr lang="en-US" sz="2800" dirty="0" smtClean="0"/>
              <a:t>of mostly nitrogen and oxygen</a:t>
            </a:r>
          </a:p>
          <a:p>
            <a:endParaRPr lang="en-US" sz="2800" dirty="0"/>
          </a:p>
          <a:p>
            <a:r>
              <a:rPr lang="en-US" sz="2800" dirty="0" smtClean="0"/>
              <a:t>Has active </a:t>
            </a:r>
            <a:r>
              <a:rPr lang="en-US" sz="2800" b="1" dirty="0" smtClean="0"/>
              <a:t>volcanoes</a:t>
            </a:r>
          </a:p>
          <a:p>
            <a:endParaRPr lang="en-US" sz="2800" dirty="0"/>
          </a:p>
          <a:p>
            <a:r>
              <a:rPr lang="en-US" sz="2800" dirty="0" smtClean="0"/>
              <a:t>Has a </a:t>
            </a:r>
            <a:r>
              <a:rPr lang="en-US" sz="2800" b="1" dirty="0" smtClean="0"/>
              <a:t>magnetic field</a:t>
            </a:r>
            <a:endParaRPr lang="en-US" sz="2800" b="1" dirty="0"/>
          </a:p>
        </p:txBody>
      </p:sp>
    </p:spTree>
    <p:extLst>
      <p:ext uri="{BB962C8B-B14F-4D97-AF65-F5344CB8AC3E}">
        <p14:creationId xmlns:p14="http://schemas.microsoft.com/office/powerpoint/2010/main" val="376496933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Structure of the Earth</a:t>
            </a:r>
            <a:endParaRPr lang="en-US" sz="3600" b="1" dirty="0"/>
          </a:p>
        </p:txBody>
      </p:sp>
      <p:sp>
        <p:nvSpPr>
          <p:cNvPr id="5" name="TextBox 4"/>
          <p:cNvSpPr txBox="1"/>
          <p:nvPr/>
        </p:nvSpPr>
        <p:spPr>
          <a:xfrm>
            <a:off x="257457" y="1210148"/>
            <a:ext cx="3724538" cy="4832093"/>
          </a:xfrm>
          <a:prstGeom prst="rect">
            <a:avLst/>
          </a:prstGeom>
          <a:noFill/>
        </p:spPr>
        <p:txBody>
          <a:bodyPr wrap="square" rtlCol="0">
            <a:spAutoFit/>
          </a:bodyPr>
          <a:lstStyle/>
          <a:p>
            <a:r>
              <a:rPr lang="en-US" sz="2800" dirty="0" smtClean="0"/>
              <a:t>Inner core is solid iron</a:t>
            </a:r>
          </a:p>
          <a:p>
            <a:endParaRPr lang="en-US" sz="2800" dirty="0"/>
          </a:p>
          <a:p>
            <a:r>
              <a:rPr lang="en-US" sz="2800" dirty="0" smtClean="0"/>
              <a:t>Outer core is liquid iron and nickel.</a:t>
            </a:r>
          </a:p>
          <a:p>
            <a:endParaRPr lang="en-US" sz="2800" dirty="0"/>
          </a:p>
          <a:p>
            <a:r>
              <a:rPr lang="en-US" sz="2800" dirty="0" smtClean="0"/>
              <a:t>Mantle is mostly molten rock (silicon and oxygen)</a:t>
            </a:r>
          </a:p>
          <a:p>
            <a:endParaRPr lang="en-US" sz="2800" dirty="0"/>
          </a:p>
          <a:p>
            <a:r>
              <a:rPr lang="en-US" sz="2800" dirty="0" smtClean="0"/>
              <a:t>Crust (30 km thick) is solid rock.</a:t>
            </a:r>
          </a:p>
        </p:txBody>
      </p:sp>
      <p:pic>
        <p:nvPicPr>
          <p:cNvPr id="2" name="Picture 1"/>
          <p:cNvPicPr>
            <a:picLocks noChangeAspect="1"/>
          </p:cNvPicPr>
          <p:nvPr/>
        </p:nvPicPr>
        <p:blipFill>
          <a:blip r:embed="rId3"/>
          <a:stretch>
            <a:fillRect/>
          </a:stretch>
        </p:blipFill>
        <p:spPr>
          <a:xfrm>
            <a:off x="4190088" y="1210148"/>
            <a:ext cx="4953912" cy="4890284"/>
          </a:xfrm>
          <a:prstGeom prst="rect">
            <a:avLst/>
          </a:prstGeom>
        </p:spPr>
      </p:pic>
      <p:sp>
        <p:nvSpPr>
          <p:cNvPr id="6" name="TextBox 5"/>
          <p:cNvSpPr txBox="1"/>
          <p:nvPr/>
        </p:nvSpPr>
        <p:spPr>
          <a:xfrm>
            <a:off x="257457" y="6246636"/>
            <a:ext cx="8886543" cy="523220"/>
          </a:xfrm>
          <a:prstGeom prst="rect">
            <a:avLst/>
          </a:prstGeom>
          <a:noFill/>
        </p:spPr>
        <p:txBody>
          <a:bodyPr wrap="square" rtlCol="0">
            <a:spAutoFit/>
          </a:bodyPr>
          <a:lstStyle/>
          <a:p>
            <a:r>
              <a:rPr lang="en-US" sz="2800" dirty="0" smtClean="0"/>
              <a:t>Know this structure from looking at </a:t>
            </a:r>
            <a:r>
              <a:rPr lang="en-US" sz="2800" b="1" dirty="0" smtClean="0"/>
              <a:t>earthquake waves</a:t>
            </a:r>
            <a:r>
              <a:rPr lang="en-US" sz="2800" dirty="0" smtClean="0"/>
              <a:t>.</a:t>
            </a:r>
            <a:endParaRPr lang="en-US" sz="2800" dirty="0"/>
          </a:p>
        </p:txBody>
      </p:sp>
    </p:spTree>
    <p:extLst>
      <p:ext uri="{BB962C8B-B14F-4D97-AF65-F5344CB8AC3E}">
        <p14:creationId xmlns:p14="http://schemas.microsoft.com/office/powerpoint/2010/main" val="220881597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Mercury</a:t>
            </a:r>
            <a:endParaRPr lang="en-US" sz="3600" b="1" dirty="0"/>
          </a:p>
        </p:txBody>
      </p:sp>
      <p:sp>
        <p:nvSpPr>
          <p:cNvPr id="5" name="TextBox 4"/>
          <p:cNvSpPr txBox="1"/>
          <p:nvPr/>
        </p:nvSpPr>
        <p:spPr>
          <a:xfrm>
            <a:off x="257457" y="1022567"/>
            <a:ext cx="3204816" cy="5693867"/>
          </a:xfrm>
          <a:prstGeom prst="rect">
            <a:avLst/>
          </a:prstGeom>
          <a:noFill/>
        </p:spPr>
        <p:txBody>
          <a:bodyPr wrap="square" rtlCol="0">
            <a:spAutoFit/>
          </a:bodyPr>
          <a:lstStyle/>
          <a:p>
            <a:r>
              <a:rPr lang="en-US" sz="2800" dirty="0" smtClean="0"/>
              <a:t>Radius ~ 2400 km</a:t>
            </a:r>
          </a:p>
          <a:p>
            <a:endParaRPr lang="en-US" sz="2800" dirty="0" smtClean="0"/>
          </a:p>
          <a:p>
            <a:r>
              <a:rPr lang="en-US" sz="2800" dirty="0" smtClean="0"/>
              <a:t>Mass ~ 5% of Earth</a:t>
            </a:r>
          </a:p>
          <a:p>
            <a:endParaRPr lang="en-US" sz="2800" dirty="0" smtClean="0"/>
          </a:p>
          <a:p>
            <a:r>
              <a:rPr lang="en-US" sz="2800" dirty="0" smtClean="0"/>
              <a:t>Density 5400 kg/m</a:t>
            </a:r>
            <a:r>
              <a:rPr lang="en-US" sz="2800" baseline="30000" dirty="0" smtClean="0"/>
              <a:t>3</a:t>
            </a:r>
            <a:r>
              <a:rPr lang="en-US" sz="2800" dirty="0" smtClean="0"/>
              <a:t> – about the same as Earth</a:t>
            </a:r>
          </a:p>
          <a:p>
            <a:endParaRPr lang="en-US" sz="2800" dirty="0"/>
          </a:p>
          <a:p>
            <a:r>
              <a:rPr lang="en-US" sz="2800" dirty="0" smtClean="0"/>
              <a:t>No atmosphere</a:t>
            </a:r>
          </a:p>
          <a:p>
            <a:endParaRPr lang="en-US" sz="2800" dirty="0"/>
          </a:p>
          <a:p>
            <a:r>
              <a:rPr lang="en-US" sz="2800" dirty="0" smtClean="0"/>
              <a:t>No volcanoes</a:t>
            </a:r>
          </a:p>
          <a:p>
            <a:endParaRPr lang="en-US" sz="2800" dirty="0"/>
          </a:p>
          <a:p>
            <a:r>
              <a:rPr lang="en-US" sz="2800" dirty="0" smtClean="0"/>
              <a:t>Has a magnetic field</a:t>
            </a:r>
            <a:endParaRPr lang="en-US" sz="2800" dirty="0"/>
          </a:p>
        </p:txBody>
      </p:sp>
      <p:pic>
        <p:nvPicPr>
          <p:cNvPr id="2" name="Picture 1"/>
          <p:cNvPicPr>
            <a:picLocks noChangeAspect="1"/>
          </p:cNvPicPr>
          <p:nvPr/>
        </p:nvPicPr>
        <p:blipFill>
          <a:blip r:embed="rId3"/>
          <a:stretch>
            <a:fillRect/>
          </a:stretch>
        </p:blipFill>
        <p:spPr>
          <a:xfrm>
            <a:off x="3462273" y="1210148"/>
            <a:ext cx="5660630" cy="5007480"/>
          </a:xfrm>
          <a:prstGeom prst="rect">
            <a:avLst/>
          </a:prstGeom>
        </p:spPr>
      </p:pic>
    </p:spTree>
    <p:extLst>
      <p:ext uri="{BB962C8B-B14F-4D97-AF65-F5344CB8AC3E}">
        <p14:creationId xmlns:p14="http://schemas.microsoft.com/office/powerpoint/2010/main" val="390430412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Mercury</a:t>
            </a:r>
            <a:endParaRPr lang="en-US" sz="3600" b="1" dirty="0"/>
          </a:p>
        </p:txBody>
      </p:sp>
      <p:sp>
        <p:nvSpPr>
          <p:cNvPr id="5" name="TextBox 4"/>
          <p:cNvSpPr txBox="1"/>
          <p:nvPr/>
        </p:nvSpPr>
        <p:spPr>
          <a:xfrm>
            <a:off x="257457" y="1210148"/>
            <a:ext cx="8633377" cy="4832093"/>
          </a:xfrm>
          <a:prstGeom prst="rect">
            <a:avLst/>
          </a:prstGeom>
          <a:noFill/>
        </p:spPr>
        <p:txBody>
          <a:bodyPr wrap="square" rtlCol="0">
            <a:spAutoFit/>
          </a:bodyPr>
          <a:lstStyle/>
          <a:p>
            <a:pPr marL="457200" indent="-457200">
              <a:buFont typeface="Arial"/>
              <a:buChar char="•"/>
            </a:pPr>
            <a:r>
              <a:rPr lang="en-US" sz="2800" dirty="0" smtClean="0"/>
              <a:t>Temperature on Mercury varies drastically! On the day side it is hot, 700K, but on the night side it is cold, 100 K (-200 F)</a:t>
            </a:r>
          </a:p>
          <a:p>
            <a:pPr marL="457200" indent="-457200">
              <a:buFont typeface="Arial"/>
              <a:buChar char="•"/>
            </a:pPr>
            <a:endParaRPr lang="en-US" sz="2800" dirty="0" smtClean="0"/>
          </a:p>
          <a:p>
            <a:pPr marL="457200" indent="-457200">
              <a:buFont typeface="Arial"/>
              <a:buChar char="•"/>
            </a:pPr>
            <a:r>
              <a:rPr lang="en-US" sz="2800" dirty="0" smtClean="0"/>
              <a:t>Wide variation in temperature because there is no atmosphere to trap heat and moderate temperatures</a:t>
            </a:r>
          </a:p>
          <a:p>
            <a:pPr marL="457200" indent="-457200">
              <a:buFont typeface="Arial"/>
              <a:buChar char="•"/>
            </a:pPr>
            <a:endParaRPr lang="en-US" sz="2800" dirty="0"/>
          </a:p>
          <a:p>
            <a:pPr marL="457200" indent="-457200">
              <a:buFont typeface="Arial"/>
              <a:buChar char="•"/>
            </a:pPr>
            <a:r>
              <a:rPr lang="en-US" sz="2800" dirty="0" smtClean="0"/>
              <a:t>Because Mercury has no atmosphere and no water, there is no erosion, so the surface is heavily cratered</a:t>
            </a:r>
            <a:r>
              <a:rPr lang="en-US" sz="2800" dirty="0"/>
              <a:t> </a:t>
            </a:r>
            <a:r>
              <a:rPr lang="en-US" sz="2800" dirty="0" smtClean="0"/>
              <a:t>like the Moon</a:t>
            </a:r>
          </a:p>
          <a:p>
            <a:endParaRPr lang="en-US" sz="2800" dirty="0"/>
          </a:p>
        </p:txBody>
      </p:sp>
    </p:spTree>
    <p:extLst>
      <p:ext uri="{BB962C8B-B14F-4D97-AF65-F5344CB8AC3E}">
        <p14:creationId xmlns:p14="http://schemas.microsoft.com/office/powerpoint/2010/main" val="53576788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Venus</a:t>
            </a:r>
            <a:endParaRPr lang="en-US" sz="3600" b="1" dirty="0"/>
          </a:p>
        </p:txBody>
      </p:sp>
      <p:sp>
        <p:nvSpPr>
          <p:cNvPr id="5" name="TextBox 4"/>
          <p:cNvSpPr txBox="1"/>
          <p:nvPr/>
        </p:nvSpPr>
        <p:spPr>
          <a:xfrm>
            <a:off x="257457" y="593545"/>
            <a:ext cx="3724538" cy="6124754"/>
          </a:xfrm>
          <a:prstGeom prst="rect">
            <a:avLst/>
          </a:prstGeom>
          <a:noFill/>
        </p:spPr>
        <p:txBody>
          <a:bodyPr wrap="square" rtlCol="0">
            <a:spAutoFit/>
          </a:bodyPr>
          <a:lstStyle/>
          <a:p>
            <a:r>
              <a:rPr lang="en-US" sz="2800" dirty="0" smtClean="0"/>
              <a:t>Radius ~ 6100 km</a:t>
            </a:r>
          </a:p>
          <a:p>
            <a:endParaRPr lang="en-US" sz="2800" dirty="0" smtClean="0"/>
          </a:p>
          <a:p>
            <a:r>
              <a:rPr lang="en-US" sz="2800" dirty="0" smtClean="0"/>
              <a:t>Mass ~ 82% of Earth</a:t>
            </a:r>
          </a:p>
          <a:p>
            <a:endParaRPr lang="en-US" sz="2800" dirty="0" smtClean="0"/>
          </a:p>
          <a:p>
            <a:r>
              <a:rPr lang="en-US" sz="2800" dirty="0" smtClean="0"/>
              <a:t>Density ~ 5300 kg/m</a:t>
            </a:r>
            <a:r>
              <a:rPr lang="en-US" sz="2800" baseline="30000" dirty="0" smtClean="0"/>
              <a:t>3</a:t>
            </a:r>
            <a:r>
              <a:rPr lang="en-US" sz="2800" dirty="0" smtClean="0"/>
              <a:t> – about the same as Earth</a:t>
            </a:r>
          </a:p>
          <a:p>
            <a:endParaRPr lang="en-US" sz="2800" dirty="0"/>
          </a:p>
          <a:p>
            <a:r>
              <a:rPr lang="en-US" sz="2800" dirty="0" smtClean="0"/>
              <a:t>Very thick atmosphere</a:t>
            </a:r>
          </a:p>
          <a:p>
            <a:endParaRPr lang="en-US" sz="2800" dirty="0" smtClean="0"/>
          </a:p>
          <a:p>
            <a:r>
              <a:rPr lang="en-US" sz="2800" dirty="0" smtClean="0"/>
              <a:t>Volcanic features, indirect evidence of current volcanic activity</a:t>
            </a:r>
          </a:p>
          <a:p>
            <a:endParaRPr lang="en-US" sz="2800" dirty="0" smtClean="0"/>
          </a:p>
          <a:p>
            <a:r>
              <a:rPr lang="en-US" sz="2800" dirty="0" smtClean="0"/>
              <a:t>No magnetic field</a:t>
            </a:r>
            <a:endParaRPr lang="en-US" sz="2800" dirty="0"/>
          </a:p>
        </p:txBody>
      </p:sp>
      <p:pic>
        <p:nvPicPr>
          <p:cNvPr id="2" name="Picture 1"/>
          <p:cNvPicPr>
            <a:picLocks noChangeAspect="1"/>
          </p:cNvPicPr>
          <p:nvPr/>
        </p:nvPicPr>
        <p:blipFill>
          <a:blip r:embed="rId3"/>
          <a:stretch>
            <a:fillRect/>
          </a:stretch>
        </p:blipFill>
        <p:spPr>
          <a:xfrm>
            <a:off x="3981994" y="1203824"/>
            <a:ext cx="4908839" cy="5514475"/>
          </a:xfrm>
          <a:prstGeom prst="rect">
            <a:avLst/>
          </a:prstGeom>
        </p:spPr>
      </p:pic>
    </p:spTree>
    <p:extLst>
      <p:ext uri="{BB962C8B-B14F-4D97-AF65-F5344CB8AC3E}">
        <p14:creationId xmlns:p14="http://schemas.microsoft.com/office/powerpoint/2010/main" val="34934282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Venus</a:t>
            </a:r>
            <a:endParaRPr lang="en-US" sz="3600" b="1" dirty="0"/>
          </a:p>
        </p:txBody>
      </p:sp>
      <p:pic>
        <p:nvPicPr>
          <p:cNvPr id="2" name="Picture 1"/>
          <p:cNvPicPr>
            <a:picLocks noChangeAspect="1"/>
          </p:cNvPicPr>
          <p:nvPr/>
        </p:nvPicPr>
        <p:blipFill>
          <a:blip r:embed="rId3"/>
          <a:stretch>
            <a:fillRect/>
          </a:stretch>
        </p:blipFill>
        <p:spPr>
          <a:xfrm>
            <a:off x="3516386" y="886585"/>
            <a:ext cx="5374448" cy="5768903"/>
          </a:xfrm>
          <a:prstGeom prst="rect">
            <a:avLst/>
          </a:prstGeom>
        </p:spPr>
      </p:pic>
      <p:sp>
        <p:nvSpPr>
          <p:cNvPr id="4" name="TextBox 3"/>
          <p:cNvSpPr txBox="1"/>
          <p:nvPr/>
        </p:nvSpPr>
        <p:spPr>
          <a:xfrm>
            <a:off x="257458" y="886586"/>
            <a:ext cx="3099122" cy="5693867"/>
          </a:xfrm>
          <a:prstGeom prst="rect">
            <a:avLst/>
          </a:prstGeom>
          <a:noFill/>
        </p:spPr>
        <p:txBody>
          <a:bodyPr wrap="square" rtlCol="0">
            <a:spAutoFit/>
          </a:bodyPr>
          <a:lstStyle/>
          <a:p>
            <a:r>
              <a:rPr lang="en-US" sz="2800" dirty="0" smtClean="0"/>
              <a:t>Venus has a large, thick atmosphere which covers the entire surface with clouds of sulfuric acid.</a:t>
            </a:r>
          </a:p>
          <a:p>
            <a:endParaRPr lang="en-US" sz="2800" dirty="0"/>
          </a:p>
          <a:p>
            <a:r>
              <a:rPr lang="en-US" sz="2800" dirty="0" smtClean="0"/>
              <a:t>Its atmosphere is 90x thicker than the Earth’s: pressure on the surface is 90 times higher than on Earth</a:t>
            </a:r>
            <a:endParaRPr lang="en-US" sz="2800" dirty="0"/>
          </a:p>
        </p:txBody>
      </p:sp>
    </p:spTree>
    <p:extLst>
      <p:ext uri="{BB962C8B-B14F-4D97-AF65-F5344CB8AC3E}">
        <p14:creationId xmlns:p14="http://schemas.microsoft.com/office/powerpoint/2010/main" val="85400173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99127"/>
            <a:ext cx="8633377" cy="646331"/>
          </a:xfrm>
          <a:prstGeom prst="rect">
            <a:avLst/>
          </a:prstGeom>
          <a:noFill/>
        </p:spPr>
        <p:txBody>
          <a:bodyPr wrap="square" rtlCol="0">
            <a:spAutoFit/>
          </a:bodyPr>
          <a:lstStyle/>
          <a:p>
            <a:pPr algn="ctr"/>
            <a:r>
              <a:rPr lang="en-US" sz="3600" b="1" dirty="0" smtClean="0"/>
              <a:t>Venus</a:t>
            </a:r>
            <a:endParaRPr lang="en-US" sz="3600" b="1" dirty="0"/>
          </a:p>
        </p:txBody>
      </p:sp>
      <p:sp>
        <p:nvSpPr>
          <p:cNvPr id="5" name="TextBox 4"/>
          <p:cNvSpPr txBox="1"/>
          <p:nvPr/>
        </p:nvSpPr>
        <p:spPr>
          <a:xfrm>
            <a:off x="257457" y="663277"/>
            <a:ext cx="8633377" cy="1384995"/>
          </a:xfrm>
          <a:prstGeom prst="rect">
            <a:avLst/>
          </a:prstGeom>
          <a:noFill/>
        </p:spPr>
        <p:txBody>
          <a:bodyPr wrap="square" rtlCol="0">
            <a:spAutoFit/>
          </a:bodyPr>
          <a:lstStyle/>
          <a:p>
            <a:pPr marL="457200" indent="-457200">
              <a:buFont typeface="Arial"/>
              <a:buChar char="•"/>
            </a:pPr>
            <a:r>
              <a:rPr lang="en-US" sz="2800" dirty="0" smtClean="0"/>
              <a:t>Venus is HOT! Its average temperature is 730 K – hotter than Mercury</a:t>
            </a:r>
            <a:r>
              <a:rPr lang="en-US" sz="2800" dirty="0"/>
              <a:t> </a:t>
            </a:r>
            <a:r>
              <a:rPr lang="en-US" sz="2800" dirty="0" smtClean="0"/>
              <a:t>and hot enough to melt lead</a:t>
            </a:r>
          </a:p>
          <a:p>
            <a:endParaRPr lang="en-US" sz="2800" dirty="0"/>
          </a:p>
        </p:txBody>
      </p:sp>
      <p:sp>
        <p:nvSpPr>
          <p:cNvPr id="9" name="TextBox 8"/>
          <p:cNvSpPr txBox="1"/>
          <p:nvPr/>
        </p:nvSpPr>
        <p:spPr>
          <a:xfrm>
            <a:off x="257457" y="1578556"/>
            <a:ext cx="4413163" cy="5693867"/>
          </a:xfrm>
          <a:prstGeom prst="rect">
            <a:avLst/>
          </a:prstGeom>
          <a:noFill/>
        </p:spPr>
        <p:txBody>
          <a:bodyPr wrap="square" rtlCol="0">
            <a:spAutoFit/>
          </a:bodyPr>
          <a:lstStyle/>
          <a:p>
            <a:pPr marL="457200" indent="-457200">
              <a:buFont typeface="Arial"/>
              <a:buChar char="•"/>
            </a:pPr>
            <a:r>
              <a:rPr lang="en-US" sz="2800" dirty="0" smtClean="0"/>
              <a:t>This is because the atmosphere traps heat via the greenhouse effect</a:t>
            </a:r>
            <a:endParaRPr lang="en-US" sz="2800" dirty="0"/>
          </a:p>
          <a:p>
            <a:pPr marL="457200" indent="-457200">
              <a:buFont typeface="Arial"/>
              <a:buChar char="•"/>
            </a:pPr>
            <a:r>
              <a:rPr lang="en-US" sz="2800" dirty="0" smtClean="0"/>
              <a:t>Sunlight strikes surface and is converted to heat, which is absorbed and re-radiated by carbon dioxide in the atmosphere instead of radiating out into space</a:t>
            </a:r>
          </a:p>
          <a:p>
            <a:pPr marL="457200" indent="-457200">
              <a:buFont typeface="Arial"/>
              <a:buChar char="•"/>
            </a:pPr>
            <a:r>
              <a:rPr lang="en-US" sz="2800" dirty="0" smtClean="0"/>
              <a:t>Also operates on Earth</a:t>
            </a:r>
          </a:p>
          <a:p>
            <a:endParaRPr lang="en-US" sz="2800" dirty="0" smtClean="0"/>
          </a:p>
          <a:p>
            <a:endParaRPr lang="en-US" sz="2800" dirty="0"/>
          </a:p>
        </p:txBody>
      </p:sp>
      <p:pic>
        <p:nvPicPr>
          <p:cNvPr id="6" name="Picture 5" descr="06_34Figure"/>
          <p:cNvPicPr>
            <a:picLocks noChangeAspect="1" noChangeArrowheads="1"/>
          </p:cNvPicPr>
          <p:nvPr/>
        </p:nvPicPr>
        <p:blipFill>
          <a:blip r:embed="rId3">
            <a:extLst>
              <a:ext uri="{28A0092B-C50C-407E-A947-70E740481C1C}">
                <a14:useLocalDpi xmlns:a14="http://schemas.microsoft.com/office/drawing/2010/main" val="0"/>
              </a:ext>
            </a:extLst>
          </a:blip>
          <a:srcRect t="48671" b="2722"/>
          <a:stretch>
            <a:fillRect/>
          </a:stretch>
        </p:blipFill>
        <p:spPr bwMode="auto">
          <a:xfrm>
            <a:off x="4894263" y="1613838"/>
            <a:ext cx="3868737" cy="519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6963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pic>
        <p:nvPicPr>
          <p:cNvPr id="2" name="Picture 1"/>
          <p:cNvPicPr>
            <a:picLocks noChangeAspect="1"/>
          </p:cNvPicPr>
          <p:nvPr/>
        </p:nvPicPr>
        <p:blipFill>
          <a:blip r:embed="rId3"/>
          <a:stretch>
            <a:fillRect/>
          </a:stretch>
        </p:blipFill>
        <p:spPr>
          <a:xfrm>
            <a:off x="4342315" y="1351462"/>
            <a:ext cx="4801685" cy="4838621"/>
          </a:xfrm>
          <a:prstGeom prst="rect">
            <a:avLst/>
          </a:prstGeom>
        </p:spPr>
      </p:pic>
      <p:sp>
        <p:nvSpPr>
          <p:cNvPr id="8" name="TextBox 7"/>
          <p:cNvSpPr txBox="1"/>
          <p:nvPr/>
        </p:nvSpPr>
        <p:spPr>
          <a:xfrm>
            <a:off x="257457" y="733246"/>
            <a:ext cx="3724538" cy="6124754"/>
          </a:xfrm>
          <a:prstGeom prst="rect">
            <a:avLst/>
          </a:prstGeom>
          <a:noFill/>
        </p:spPr>
        <p:txBody>
          <a:bodyPr wrap="square" rtlCol="0">
            <a:spAutoFit/>
          </a:bodyPr>
          <a:lstStyle/>
          <a:p>
            <a:r>
              <a:rPr lang="en-US" sz="2800" dirty="0" smtClean="0"/>
              <a:t>Radius ~ 3400 km – ½ radius of earth</a:t>
            </a:r>
          </a:p>
          <a:p>
            <a:endParaRPr lang="en-US" sz="2800" dirty="0" smtClean="0"/>
          </a:p>
          <a:p>
            <a:r>
              <a:rPr lang="en-US" sz="2800" dirty="0" smtClean="0"/>
              <a:t>Mass ~ 10% of Earth</a:t>
            </a:r>
          </a:p>
          <a:p>
            <a:endParaRPr lang="en-US" sz="2800" dirty="0" smtClean="0"/>
          </a:p>
          <a:p>
            <a:r>
              <a:rPr lang="en-US" sz="2800" dirty="0" smtClean="0"/>
              <a:t>Density ~ 3900 kg/m</a:t>
            </a:r>
            <a:r>
              <a:rPr lang="en-US" sz="2800" baseline="30000" dirty="0" smtClean="0"/>
              <a:t>3</a:t>
            </a:r>
            <a:r>
              <a:rPr lang="en-US" sz="2800" dirty="0" smtClean="0"/>
              <a:t> – smaller than Earth – density of rock.</a:t>
            </a:r>
          </a:p>
          <a:p>
            <a:endParaRPr lang="en-US" sz="2800" dirty="0"/>
          </a:p>
          <a:p>
            <a:r>
              <a:rPr lang="en-US" sz="2800" dirty="0" smtClean="0"/>
              <a:t>Thin atmosphere</a:t>
            </a:r>
          </a:p>
          <a:p>
            <a:endParaRPr lang="en-US" sz="2800" dirty="0"/>
          </a:p>
          <a:p>
            <a:r>
              <a:rPr lang="en-US" sz="2800" dirty="0" smtClean="0"/>
              <a:t>Extinct volcanoes</a:t>
            </a:r>
          </a:p>
          <a:p>
            <a:endParaRPr lang="en-US" sz="2800" dirty="0" smtClean="0"/>
          </a:p>
          <a:p>
            <a:r>
              <a:rPr lang="en-US" sz="2800" dirty="0" smtClean="0"/>
              <a:t>No magnetic field</a:t>
            </a:r>
            <a:endParaRPr lang="en-US" sz="2800" dirty="0"/>
          </a:p>
        </p:txBody>
      </p:sp>
    </p:spTree>
    <p:extLst>
      <p:ext uri="{BB962C8B-B14F-4D97-AF65-F5344CB8AC3E}">
        <p14:creationId xmlns:p14="http://schemas.microsoft.com/office/powerpoint/2010/main" val="334042463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Seasons on </a:t>
            </a:r>
            <a:r>
              <a:rPr lang="en-US" sz="3600" b="1" dirty="0" smtClean="0"/>
              <a:t>Mars: Changing CO2 ice caps</a:t>
            </a:r>
            <a:endParaRPr lang="en-US" sz="3600" b="1" dirty="0"/>
          </a:p>
        </p:txBody>
      </p:sp>
      <p:pic>
        <p:nvPicPr>
          <p:cNvPr id="2" name="Picture 1"/>
          <p:cNvPicPr>
            <a:picLocks noChangeAspect="1"/>
          </p:cNvPicPr>
          <p:nvPr/>
        </p:nvPicPr>
        <p:blipFill>
          <a:blip r:embed="rId3"/>
          <a:stretch>
            <a:fillRect/>
          </a:stretch>
        </p:blipFill>
        <p:spPr>
          <a:xfrm>
            <a:off x="804547" y="886585"/>
            <a:ext cx="7549747" cy="5593759"/>
          </a:xfrm>
          <a:prstGeom prst="rect">
            <a:avLst/>
          </a:prstGeom>
        </p:spPr>
      </p:pic>
    </p:spTree>
    <p:extLst>
      <p:ext uri="{BB962C8B-B14F-4D97-AF65-F5344CB8AC3E}">
        <p14:creationId xmlns:p14="http://schemas.microsoft.com/office/powerpoint/2010/main" val="342778512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ext Box 3"/>
          <p:cNvSpPr txBox="1">
            <a:spLocks noChangeArrowheads="1"/>
          </p:cNvSpPr>
          <p:nvPr/>
        </p:nvSpPr>
        <p:spPr bwMode="auto">
          <a:xfrm>
            <a:off x="457200" y="987425"/>
            <a:ext cx="8305800" cy="24415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first pulsar was discovered in 1967. It emitted extraordinarily regular pulses; nothing like it had ever been seen before.</a:t>
            </a:r>
          </a:p>
          <a:p>
            <a:pPr eaLnBrk="1" hangingPunct="1">
              <a:spcBef>
                <a:spcPct val="50000"/>
              </a:spcBef>
            </a:pPr>
            <a:r>
              <a:rPr lang="en-US" sz="2800" b="1"/>
              <a:t>After some initial confusion, it was realized that this was a neutron star, spinning very rapidly.</a:t>
            </a:r>
          </a:p>
        </p:txBody>
      </p:sp>
      <p:pic>
        <p:nvPicPr>
          <p:cNvPr id="175109" name="Picture 5" descr="13_02Figure"/>
          <p:cNvPicPr>
            <a:picLocks noChangeAspect="1" noChangeArrowheads="1"/>
          </p:cNvPicPr>
          <p:nvPr/>
        </p:nvPicPr>
        <p:blipFill>
          <a:blip r:embed="rId3"/>
          <a:srcRect b="8784"/>
          <a:stretch>
            <a:fillRect/>
          </a:stretch>
        </p:blipFill>
        <p:spPr bwMode="auto">
          <a:xfrm>
            <a:off x="296863" y="3919538"/>
            <a:ext cx="8548687" cy="1846262"/>
          </a:xfrm>
          <a:prstGeom prst="rect">
            <a:avLst/>
          </a:prstGeom>
          <a:noFill/>
        </p:spPr>
      </p:pic>
      <p:sp>
        <p:nvSpPr>
          <p:cNvPr id="175110" name="Rectangle 6"/>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Pulsars</a:t>
            </a:r>
            <a:endParaRPr lang="en-US" dirty="0"/>
          </a:p>
        </p:txBody>
      </p:sp>
    </p:spTree>
    <p:extLst>
      <p:ext uri="{BB962C8B-B14F-4D97-AF65-F5344CB8AC3E}">
        <p14:creationId xmlns:p14="http://schemas.microsoft.com/office/powerpoint/2010/main" val="40230726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228"/>
            <a:ext cx="8229600" cy="848572"/>
          </a:xfrm>
        </p:spPr>
        <p:txBody>
          <a:bodyPr/>
          <a:lstStyle/>
          <a:p>
            <a:r>
              <a:rPr lang="en-US" b="1" dirty="0" smtClean="0"/>
              <a:t>Evidence for water on Mars</a:t>
            </a:r>
            <a:endParaRPr lang="en-US" b="1" dirty="0"/>
          </a:p>
        </p:txBody>
      </p:sp>
      <p:sp>
        <p:nvSpPr>
          <p:cNvPr id="3" name="Content Placeholder 2"/>
          <p:cNvSpPr>
            <a:spLocks noGrp="1"/>
          </p:cNvSpPr>
          <p:nvPr>
            <p:ph idx="1"/>
          </p:nvPr>
        </p:nvSpPr>
        <p:spPr>
          <a:xfrm>
            <a:off x="457199" y="5345271"/>
            <a:ext cx="8415589" cy="1292486"/>
          </a:xfrm>
        </p:spPr>
        <p:txBody>
          <a:bodyPr>
            <a:normAutofit fontScale="92500" lnSpcReduction="20000"/>
          </a:bodyPr>
          <a:lstStyle/>
          <a:p>
            <a:pPr marL="0" indent="0">
              <a:buNone/>
            </a:pPr>
            <a:r>
              <a:rPr lang="en-US" dirty="0" smtClean="0"/>
              <a:t>September 2012: Curiosity rover finds ancient streambed, pebbles moved and smoothed by water, present for thousands to millions of years</a:t>
            </a:r>
            <a:endParaRPr lang="en-US" dirty="0"/>
          </a:p>
        </p:txBody>
      </p:sp>
      <p:pic>
        <p:nvPicPr>
          <p:cNvPr id="4" name="Picture 3" descr="stream-bed-found-on-mars-water-curiosity_59678_600x4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946800"/>
            <a:ext cx="5610871" cy="4198801"/>
          </a:xfrm>
          <a:prstGeom prst="rect">
            <a:avLst/>
          </a:prstGeom>
        </p:spPr>
      </p:pic>
      <p:sp>
        <p:nvSpPr>
          <p:cNvPr id="5" name="TextBox 4"/>
          <p:cNvSpPr txBox="1"/>
          <p:nvPr/>
        </p:nvSpPr>
        <p:spPr>
          <a:xfrm>
            <a:off x="2399007" y="938750"/>
            <a:ext cx="1005466" cy="461665"/>
          </a:xfrm>
          <a:prstGeom prst="rect">
            <a:avLst/>
          </a:prstGeom>
          <a:noFill/>
        </p:spPr>
        <p:txBody>
          <a:bodyPr wrap="square" rtlCol="0">
            <a:spAutoFit/>
          </a:bodyPr>
          <a:lstStyle/>
          <a:p>
            <a:r>
              <a:rPr lang="en-US" sz="2400" b="1" dirty="0" smtClean="0"/>
              <a:t>Mars</a:t>
            </a:r>
            <a:endParaRPr lang="en-US" sz="2400" b="1" dirty="0"/>
          </a:p>
        </p:txBody>
      </p:sp>
      <p:sp>
        <p:nvSpPr>
          <p:cNvPr id="6" name="TextBox 5"/>
          <p:cNvSpPr txBox="1"/>
          <p:nvPr/>
        </p:nvSpPr>
        <p:spPr>
          <a:xfrm>
            <a:off x="5144448" y="928612"/>
            <a:ext cx="867996" cy="461665"/>
          </a:xfrm>
          <a:prstGeom prst="rect">
            <a:avLst/>
          </a:prstGeom>
          <a:noFill/>
        </p:spPr>
        <p:txBody>
          <a:bodyPr wrap="none" rtlCol="0">
            <a:spAutoFit/>
          </a:bodyPr>
          <a:lstStyle/>
          <a:p>
            <a:r>
              <a:rPr lang="en-US" sz="2400" b="1" dirty="0" smtClean="0"/>
              <a:t>Earth</a:t>
            </a:r>
            <a:endParaRPr lang="en-US" sz="2400" b="1" dirty="0"/>
          </a:p>
        </p:txBody>
      </p:sp>
      <p:pic>
        <p:nvPicPr>
          <p:cNvPr id="7" name="Picture 6"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1746658"/>
            <a:ext cx="28575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3186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Mars</a:t>
            </a:r>
            <a:endParaRPr lang="en-US" sz="3600" b="1" dirty="0"/>
          </a:p>
        </p:txBody>
      </p:sp>
      <p:sp>
        <p:nvSpPr>
          <p:cNvPr id="4" name="TextBox 3"/>
          <p:cNvSpPr txBox="1"/>
          <p:nvPr/>
        </p:nvSpPr>
        <p:spPr>
          <a:xfrm>
            <a:off x="257456" y="886586"/>
            <a:ext cx="8633377" cy="954107"/>
          </a:xfrm>
          <a:prstGeom prst="rect">
            <a:avLst/>
          </a:prstGeom>
          <a:noFill/>
        </p:spPr>
        <p:txBody>
          <a:bodyPr wrap="square" rtlCol="0">
            <a:spAutoFit/>
          </a:bodyPr>
          <a:lstStyle/>
          <a:p>
            <a:pPr marL="457200" indent="-457200">
              <a:buFont typeface="Arial"/>
              <a:buChar char="•"/>
            </a:pPr>
            <a:r>
              <a:rPr lang="en-US" sz="2800" dirty="0" smtClean="0"/>
              <a:t>Has huge volcanoes – now extinct.  Olympus Mons is the largest volcano in the solar system.</a:t>
            </a:r>
            <a:endParaRPr lang="en-US" sz="2800" dirty="0"/>
          </a:p>
        </p:txBody>
      </p:sp>
      <p:pic>
        <p:nvPicPr>
          <p:cNvPr id="5" name="Picture 4"/>
          <p:cNvPicPr>
            <a:picLocks noChangeAspect="1"/>
          </p:cNvPicPr>
          <p:nvPr/>
        </p:nvPicPr>
        <p:blipFill>
          <a:blip r:embed="rId3"/>
          <a:stretch>
            <a:fillRect/>
          </a:stretch>
        </p:blipFill>
        <p:spPr>
          <a:xfrm>
            <a:off x="2697275" y="1840693"/>
            <a:ext cx="6446725" cy="4943411"/>
          </a:xfrm>
          <a:prstGeom prst="rect">
            <a:avLst/>
          </a:prstGeom>
        </p:spPr>
      </p:pic>
      <p:sp>
        <p:nvSpPr>
          <p:cNvPr id="6" name="TextBox 5"/>
          <p:cNvSpPr txBox="1"/>
          <p:nvPr/>
        </p:nvSpPr>
        <p:spPr>
          <a:xfrm>
            <a:off x="-1" y="1882186"/>
            <a:ext cx="2697275" cy="4401205"/>
          </a:xfrm>
          <a:prstGeom prst="rect">
            <a:avLst/>
          </a:prstGeom>
          <a:noFill/>
        </p:spPr>
        <p:txBody>
          <a:bodyPr wrap="square" rtlCol="0">
            <a:spAutoFit/>
          </a:bodyPr>
          <a:lstStyle/>
          <a:p>
            <a:r>
              <a:rPr lang="en-US" sz="2800" dirty="0" smtClean="0"/>
              <a:t>3 x the size of Mount Everest!</a:t>
            </a:r>
          </a:p>
          <a:p>
            <a:endParaRPr lang="en-US" sz="2800" dirty="0"/>
          </a:p>
          <a:p>
            <a:r>
              <a:rPr lang="en-US" sz="2800" dirty="0" smtClean="0"/>
              <a:t>These are also shield volcanoes.  They are much larger than ones on earth and Venus because of lower gravity.</a:t>
            </a:r>
            <a:endParaRPr lang="en-US" sz="2800" dirty="0"/>
          </a:p>
        </p:txBody>
      </p:sp>
    </p:spTree>
    <p:extLst>
      <p:ext uri="{BB962C8B-B14F-4D97-AF65-F5344CB8AC3E}">
        <p14:creationId xmlns:p14="http://schemas.microsoft.com/office/powerpoint/2010/main" val="269823025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Jupiter</a:t>
            </a:r>
            <a:endParaRPr lang="en-US" sz="3600" b="1" dirty="0"/>
          </a:p>
        </p:txBody>
      </p:sp>
      <p:sp>
        <p:nvSpPr>
          <p:cNvPr id="5" name="TextBox 4"/>
          <p:cNvSpPr txBox="1"/>
          <p:nvPr/>
        </p:nvSpPr>
        <p:spPr>
          <a:xfrm>
            <a:off x="257457" y="687284"/>
            <a:ext cx="3724538" cy="6124754"/>
          </a:xfrm>
          <a:prstGeom prst="rect">
            <a:avLst/>
          </a:prstGeom>
          <a:noFill/>
        </p:spPr>
        <p:txBody>
          <a:bodyPr wrap="square" rtlCol="0">
            <a:spAutoFit/>
          </a:bodyPr>
          <a:lstStyle/>
          <a:p>
            <a:r>
              <a:rPr lang="en-US" sz="2800" dirty="0" smtClean="0"/>
              <a:t>Radius ~ 10 x Earth’s</a:t>
            </a:r>
          </a:p>
          <a:p>
            <a:r>
              <a:rPr lang="en-US" sz="2800" dirty="0" smtClean="0"/>
              <a:t>Mass ~ 300 x Earth’s</a:t>
            </a:r>
          </a:p>
          <a:p>
            <a:endParaRPr lang="en-US" sz="2800" dirty="0" smtClean="0"/>
          </a:p>
          <a:p>
            <a:r>
              <a:rPr lang="en-US" sz="2800" dirty="0" smtClean="0"/>
              <a:t>Density ~ 1300 kg/m</a:t>
            </a:r>
            <a:r>
              <a:rPr lang="en-US" sz="2800" baseline="30000" dirty="0" smtClean="0"/>
              <a:t>3</a:t>
            </a:r>
            <a:r>
              <a:rPr lang="en-US" sz="2800" dirty="0" smtClean="0"/>
              <a:t> –about same as water</a:t>
            </a:r>
          </a:p>
          <a:p>
            <a:endParaRPr lang="en-US" sz="2800" dirty="0"/>
          </a:p>
          <a:p>
            <a:r>
              <a:rPr lang="en-US" sz="2800" dirty="0" smtClean="0"/>
              <a:t>Compose of mainly hydrogen and helium</a:t>
            </a:r>
          </a:p>
          <a:p>
            <a:endParaRPr lang="en-US" sz="2800" dirty="0"/>
          </a:p>
          <a:p>
            <a:r>
              <a:rPr lang="en-US" sz="2800" dirty="0" smtClean="0"/>
              <a:t>No surface</a:t>
            </a:r>
          </a:p>
          <a:p>
            <a:endParaRPr lang="en-US" sz="2800" dirty="0"/>
          </a:p>
          <a:p>
            <a:r>
              <a:rPr lang="en-US" sz="2800" dirty="0" smtClean="0"/>
              <a:t>Strong magnetic field</a:t>
            </a:r>
          </a:p>
          <a:p>
            <a:endParaRPr lang="en-US" sz="2800" dirty="0"/>
          </a:p>
          <a:p>
            <a:r>
              <a:rPr lang="en-US" sz="2800" dirty="0" smtClean="0"/>
              <a:t>Rapid rotation ~ 10 </a:t>
            </a:r>
            <a:r>
              <a:rPr lang="en-US" sz="2800" dirty="0" err="1" smtClean="0"/>
              <a:t>hrs</a:t>
            </a:r>
            <a:endParaRPr lang="en-US" sz="2800" dirty="0"/>
          </a:p>
        </p:txBody>
      </p:sp>
      <p:pic>
        <p:nvPicPr>
          <p:cNvPr id="2" name="Picture 1"/>
          <p:cNvPicPr>
            <a:picLocks noChangeAspect="1"/>
          </p:cNvPicPr>
          <p:nvPr/>
        </p:nvPicPr>
        <p:blipFill>
          <a:blip r:embed="rId3"/>
          <a:stretch>
            <a:fillRect/>
          </a:stretch>
        </p:blipFill>
        <p:spPr>
          <a:xfrm>
            <a:off x="3981994" y="1486878"/>
            <a:ext cx="4908839" cy="4634219"/>
          </a:xfrm>
          <a:prstGeom prst="rect">
            <a:avLst/>
          </a:prstGeom>
        </p:spPr>
      </p:pic>
    </p:spTree>
    <p:extLst>
      <p:ext uri="{BB962C8B-B14F-4D97-AF65-F5344CB8AC3E}">
        <p14:creationId xmlns:p14="http://schemas.microsoft.com/office/powerpoint/2010/main" val="186351053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Weather of Jupiter</a:t>
            </a:r>
            <a:endParaRPr lang="en-US" sz="3600" b="1" dirty="0"/>
          </a:p>
        </p:txBody>
      </p:sp>
      <p:pic>
        <p:nvPicPr>
          <p:cNvPr id="2" name="Picture 1"/>
          <p:cNvPicPr>
            <a:picLocks noChangeAspect="1"/>
          </p:cNvPicPr>
          <p:nvPr/>
        </p:nvPicPr>
        <p:blipFill>
          <a:blip r:embed="rId3"/>
          <a:stretch>
            <a:fillRect/>
          </a:stretch>
        </p:blipFill>
        <p:spPr>
          <a:xfrm>
            <a:off x="3820415" y="1091198"/>
            <a:ext cx="5070419" cy="5425140"/>
          </a:xfrm>
          <a:prstGeom prst="rect">
            <a:avLst/>
          </a:prstGeom>
        </p:spPr>
      </p:pic>
      <p:sp>
        <p:nvSpPr>
          <p:cNvPr id="6" name="TextBox 5"/>
          <p:cNvSpPr txBox="1"/>
          <p:nvPr/>
        </p:nvSpPr>
        <p:spPr>
          <a:xfrm>
            <a:off x="95877" y="1210148"/>
            <a:ext cx="3724538" cy="5262980"/>
          </a:xfrm>
          <a:prstGeom prst="rect">
            <a:avLst/>
          </a:prstGeom>
          <a:noFill/>
        </p:spPr>
        <p:txBody>
          <a:bodyPr wrap="square" rtlCol="0">
            <a:spAutoFit/>
          </a:bodyPr>
          <a:lstStyle/>
          <a:p>
            <a:r>
              <a:rPr lang="en-US" sz="2800" dirty="0" smtClean="0"/>
              <a:t>Multicolored bands in atmosphere </a:t>
            </a:r>
          </a:p>
          <a:p>
            <a:endParaRPr lang="en-US" sz="2800" dirty="0"/>
          </a:p>
          <a:p>
            <a:r>
              <a:rPr lang="en-US" sz="2800" dirty="0" smtClean="0"/>
              <a:t>Bands are caused by convective cells that are stretched by rotation</a:t>
            </a:r>
          </a:p>
          <a:p>
            <a:endParaRPr lang="en-US" sz="2800" dirty="0"/>
          </a:p>
          <a:p>
            <a:r>
              <a:rPr lang="en-US" sz="2800" dirty="0" smtClean="0"/>
              <a:t>Most prominent feature is the Great Red Spot – a hurricane that has persisted for at least 300 years</a:t>
            </a:r>
            <a:endParaRPr lang="en-US" sz="2800" dirty="0"/>
          </a:p>
        </p:txBody>
      </p:sp>
    </p:spTree>
    <p:extLst>
      <p:ext uri="{BB962C8B-B14F-4D97-AF65-F5344CB8AC3E}">
        <p14:creationId xmlns:p14="http://schemas.microsoft.com/office/powerpoint/2010/main" val="125390587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089" y="884403"/>
            <a:ext cx="9174089" cy="5982008"/>
          </a:xfrm>
          <a:prstGeom prst="rect">
            <a:avLst/>
          </a:prstGeom>
        </p:spPr>
      </p:pic>
      <p:sp>
        <p:nvSpPr>
          <p:cNvPr id="5" name="TextBox 4"/>
          <p:cNvSpPr txBox="1"/>
          <p:nvPr/>
        </p:nvSpPr>
        <p:spPr>
          <a:xfrm>
            <a:off x="2434236" y="119744"/>
            <a:ext cx="4275529" cy="584776"/>
          </a:xfrm>
          <a:prstGeom prst="rect">
            <a:avLst/>
          </a:prstGeom>
          <a:noFill/>
        </p:spPr>
        <p:txBody>
          <a:bodyPr wrap="none" rtlCol="0">
            <a:spAutoFit/>
          </a:bodyPr>
          <a:lstStyle/>
          <a:p>
            <a:r>
              <a:rPr lang="en-US" sz="3200" b="1" dirty="0" smtClean="0">
                <a:solidFill>
                  <a:srgbClr val="88451F"/>
                </a:solidFill>
              </a:rPr>
              <a:t>Jupiter’s Great Red Spot</a:t>
            </a:r>
            <a:endParaRPr lang="en-US" sz="3200" b="1" dirty="0">
              <a:solidFill>
                <a:srgbClr val="88451F"/>
              </a:solidFill>
            </a:endParaRPr>
          </a:p>
        </p:txBody>
      </p:sp>
    </p:spTree>
    <p:extLst>
      <p:ext uri="{BB962C8B-B14F-4D97-AF65-F5344CB8AC3E}">
        <p14:creationId xmlns:p14="http://schemas.microsoft.com/office/powerpoint/2010/main" val="4293071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16768"/>
            <a:ext cx="8633377" cy="646331"/>
          </a:xfrm>
          <a:prstGeom prst="rect">
            <a:avLst/>
          </a:prstGeom>
          <a:noFill/>
        </p:spPr>
        <p:txBody>
          <a:bodyPr wrap="square" rtlCol="0">
            <a:spAutoFit/>
          </a:bodyPr>
          <a:lstStyle/>
          <a:p>
            <a:pPr algn="ctr"/>
            <a:r>
              <a:rPr lang="en-US" sz="3600" b="1" dirty="0" smtClean="0"/>
              <a:t>Structure of Jupiter</a:t>
            </a:r>
            <a:endParaRPr lang="en-US" sz="3600" b="1" dirty="0"/>
          </a:p>
        </p:txBody>
      </p:sp>
      <p:sp>
        <p:nvSpPr>
          <p:cNvPr id="5" name="TextBox 4"/>
          <p:cNvSpPr txBox="1"/>
          <p:nvPr/>
        </p:nvSpPr>
        <p:spPr>
          <a:xfrm>
            <a:off x="82244" y="949632"/>
            <a:ext cx="4103528" cy="5693867"/>
          </a:xfrm>
          <a:prstGeom prst="rect">
            <a:avLst/>
          </a:prstGeom>
          <a:noFill/>
        </p:spPr>
        <p:txBody>
          <a:bodyPr wrap="square" rtlCol="0">
            <a:spAutoFit/>
          </a:bodyPr>
          <a:lstStyle/>
          <a:p>
            <a:pPr marL="457200" indent="-457200">
              <a:buFont typeface="Arial"/>
              <a:buChar char="•"/>
            </a:pPr>
            <a:r>
              <a:rPr lang="en-US" sz="2600" dirty="0" smtClean="0"/>
              <a:t>Inner core rocky, like Earth</a:t>
            </a:r>
            <a:endParaRPr lang="en-US" sz="2600" dirty="0"/>
          </a:p>
          <a:p>
            <a:pPr marL="457200" indent="-457200">
              <a:buFont typeface="Arial"/>
              <a:buChar char="•"/>
            </a:pPr>
            <a:r>
              <a:rPr lang="en-US" sz="2600" dirty="0" smtClean="0"/>
              <a:t>Mantle is </a:t>
            </a:r>
            <a:r>
              <a:rPr lang="en-US" sz="2600" b="1" dirty="0" smtClean="0"/>
              <a:t>liquid metallic hydrogen</a:t>
            </a:r>
            <a:r>
              <a:rPr lang="en-US" sz="2600" dirty="0" smtClean="0"/>
              <a:t>: under very high pressures, hydrogen becomes liquid and acts like a metal – able to conduct electricity</a:t>
            </a:r>
          </a:p>
          <a:p>
            <a:pPr marL="457200" indent="-457200">
              <a:buFont typeface="Arial"/>
              <a:buChar char="•"/>
            </a:pPr>
            <a:r>
              <a:rPr lang="en-US" sz="2600" dirty="0" smtClean="0"/>
              <a:t>Outer mantle is molecular hydrogen </a:t>
            </a:r>
          </a:p>
          <a:p>
            <a:pPr marL="457200" indent="-457200">
              <a:buFont typeface="Arial"/>
              <a:buChar char="•"/>
            </a:pPr>
            <a:r>
              <a:rPr lang="en-US" sz="2600" dirty="0" smtClean="0"/>
              <a:t>Atmosphere very convective with large, persistent weather features</a:t>
            </a:r>
            <a:endParaRPr lang="en-US" sz="2600" dirty="0"/>
          </a:p>
        </p:txBody>
      </p:sp>
      <p:pic>
        <p:nvPicPr>
          <p:cNvPr id="4" name="Picture 3"/>
          <p:cNvPicPr>
            <a:picLocks noChangeAspect="1"/>
          </p:cNvPicPr>
          <p:nvPr/>
        </p:nvPicPr>
        <p:blipFill>
          <a:blip r:embed="rId3"/>
          <a:stretch>
            <a:fillRect/>
          </a:stretch>
        </p:blipFill>
        <p:spPr>
          <a:xfrm>
            <a:off x="4227006" y="1143089"/>
            <a:ext cx="4916994" cy="5297598"/>
          </a:xfrm>
          <a:prstGeom prst="rect">
            <a:avLst/>
          </a:prstGeom>
        </p:spPr>
      </p:pic>
    </p:spTree>
    <p:extLst>
      <p:ext uri="{BB962C8B-B14F-4D97-AF65-F5344CB8AC3E}">
        <p14:creationId xmlns:p14="http://schemas.microsoft.com/office/powerpoint/2010/main" val="115713272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Internal Heating</a:t>
            </a:r>
            <a:endParaRPr lang="en-US" sz="3600" b="1" dirty="0"/>
          </a:p>
        </p:txBody>
      </p:sp>
      <p:sp>
        <p:nvSpPr>
          <p:cNvPr id="5" name="TextBox 4"/>
          <p:cNvSpPr txBox="1"/>
          <p:nvPr/>
        </p:nvSpPr>
        <p:spPr>
          <a:xfrm>
            <a:off x="107213" y="983656"/>
            <a:ext cx="3874782" cy="5262980"/>
          </a:xfrm>
          <a:prstGeom prst="rect">
            <a:avLst/>
          </a:prstGeom>
          <a:noFill/>
        </p:spPr>
        <p:txBody>
          <a:bodyPr wrap="square" rtlCol="0">
            <a:spAutoFit/>
          </a:bodyPr>
          <a:lstStyle/>
          <a:p>
            <a:pPr marL="448056" indent="-457200">
              <a:buFont typeface="Arial"/>
              <a:buChar char="•"/>
            </a:pPr>
            <a:r>
              <a:rPr lang="en-US" sz="2800" dirty="0" smtClean="0"/>
              <a:t>Jupiter gives off 2 times the heat it receives from the Sun.  </a:t>
            </a:r>
          </a:p>
          <a:p>
            <a:pPr marL="448056" indent="-457200">
              <a:buFont typeface="Arial"/>
              <a:buChar char="•"/>
            </a:pPr>
            <a:r>
              <a:rPr lang="en-US" sz="2800" dirty="0" smtClean="0"/>
              <a:t>This heat is from its formation 4.5 billion years ago – it is still cooling!</a:t>
            </a:r>
          </a:p>
          <a:p>
            <a:pPr marL="448056" indent="-457200">
              <a:buFont typeface="Arial"/>
              <a:buChar char="•"/>
            </a:pPr>
            <a:r>
              <a:rPr lang="en-US" sz="2800" dirty="0" smtClean="0"/>
              <a:t>Transport of this heat drives convection in the metallic hydrogen mantle – produces a strong magnetic field</a:t>
            </a:r>
            <a:endParaRPr lang="en-US" sz="2800" dirty="0"/>
          </a:p>
        </p:txBody>
      </p:sp>
      <p:pic>
        <p:nvPicPr>
          <p:cNvPr id="4" name="Picture 3"/>
          <p:cNvPicPr>
            <a:picLocks noChangeAspect="1"/>
          </p:cNvPicPr>
          <p:nvPr/>
        </p:nvPicPr>
        <p:blipFill>
          <a:blip r:embed="rId3"/>
          <a:stretch>
            <a:fillRect/>
          </a:stretch>
        </p:blipFill>
        <p:spPr>
          <a:xfrm>
            <a:off x="4227006" y="949038"/>
            <a:ext cx="4916994" cy="5297598"/>
          </a:xfrm>
          <a:prstGeom prst="rect">
            <a:avLst/>
          </a:prstGeom>
        </p:spPr>
      </p:pic>
    </p:spTree>
    <p:extLst>
      <p:ext uri="{BB962C8B-B14F-4D97-AF65-F5344CB8AC3E}">
        <p14:creationId xmlns:p14="http://schemas.microsoft.com/office/powerpoint/2010/main" val="26375550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470" y="240255"/>
            <a:ext cx="3618690" cy="646331"/>
          </a:xfrm>
          <a:prstGeom prst="rect">
            <a:avLst/>
          </a:prstGeom>
          <a:noFill/>
        </p:spPr>
        <p:txBody>
          <a:bodyPr wrap="square" rtlCol="0">
            <a:spAutoFit/>
          </a:bodyPr>
          <a:lstStyle/>
          <a:p>
            <a:pPr algn="ctr"/>
            <a:r>
              <a:rPr lang="en-US" sz="3600" b="1" dirty="0" smtClean="0"/>
              <a:t> Moons of Jupiter</a:t>
            </a:r>
            <a:endParaRPr lang="en-US" sz="3600" b="1" dirty="0"/>
          </a:p>
        </p:txBody>
      </p:sp>
      <p:sp>
        <p:nvSpPr>
          <p:cNvPr id="5" name="TextBox 4"/>
          <p:cNvSpPr txBox="1"/>
          <p:nvPr/>
        </p:nvSpPr>
        <p:spPr>
          <a:xfrm>
            <a:off x="257457" y="1171004"/>
            <a:ext cx="3724538" cy="5262980"/>
          </a:xfrm>
          <a:prstGeom prst="rect">
            <a:avLst/>
          </a:prstGeom>
          <a:noFill/>
        </p:spPr>
        <p:txBody>
          <a:bodyPr wrap="square" rtlCol="0">
            <a:spAutoFit/>
          </a:bodyPr>
          <a:lstStyle/>
          <a:p>
            <a:r>
              <a:rPr lang="en-US" sz="2800" dirty="0" smtClean="0"/>
              <a:t>Jupiter has at least 67 moons! </a:t>
            </a:r>
          </a:p>
          <a:p>
            <a:endParaRPr lang="en-US" sz="2800" dirty="0" smtClean="0"/>
          </a:p>
          <a:p>
            <a:r>
              <a:rPr lang="en-US" sz="2800" dirty="0" smtClean="0"/>
              <a:t>The 4 largest are the ones first observed by Galileo – they are called the Galilean satellites. </a:t>
            </a:r>
          </a:p>
          <a:p>
            <a:endParaRPr lang="en-US" sz="2800" dirty="0" smtClean="0"/>
          </a:p>
          <a:p>
            <a:r>
              <a:rPr lang="en-US" sz="2800" dirty="0" smtClean="0"/>
              <a:t>They are from closest to farthest from Jupiter:</a:t>
            </a:r>
          </a:p>
          <a:p>
            <a:r>
              <a:rPr lang="en-US" sz="2800" b="1" dirty="0" smtClean="0"/>
              <a:t>Io, Europa, Ganymede</a:t>
            </a:r>
            <a:r>
              <a:rPr lang="en-US" sz="2800" dirty="0" smtClean="0"/>
              <a:t>, and </a:t>
            </a:r>
            <a:r>
              <a:rPr lang="en-US" sz="2800" b="1" dirty="0" err="1" smtClean="0"/>
              <a:t>Callisto</a:t>
            </a:r>
            <a:endParaRPr lang="en-US" sz="2800" b="1" dirty="0"/>
          </a:p>
        </p:txBody>
      </p:sp>
      <p:pic>
        <p:nvPicPr>
          <p:cNvPr id="2" name="Picture 1"/>
          <p:cNvPicPr>
            <a:picLocks noChangeAspect="1"/>
          </p:cNvPicPr>
          <p:nvPr/>
        </p:nvPicPr>
        <p:blipFill>
          <a:blip r:embed="rId3"/>
          <a:stretch>
            <a:fillRect/>
          </a:stretch>
        </p:blipFill>
        <p:spPr>
          <a:xfrm>
            <a:off x="4565650" y="12700"/>
            <a:ext cx="4508500" cy="6845300"/>
          </a:xfrm>
          <a:prstGeom prst="rect">
            <a:avLst/>
          </a:prstGeom>
        </p:spPr>
      </p:pic>
    </p:spTree>
    <p:extLst>
      <p:ext uri="{BB962C8B-B14F-4D97-AF65-F5344CB8AC3E}">
        <p14:creationId xmlns:p14="http://schemas.microsoft.com/office/powerpoint/2010/main" val="74154900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8" y="75315"/>
            <a:ext cx="4822046" cy="646331"/>
          </a:xfrm>
          <a:prstGeom prst="rect">
            <a:avLst/>
          </a:prstGeom>
          <a:noFill/>
        </p:spPr>
        <p:txBody>
          <a:bodyPr wrap="square" rtlCol="0">
            <a:spAutoFit/>
          </a:bodyPr>
          <a:lstStyle/>
          <a:p>
            <a:pPr algn="ctr"/>
            <a:r>
              <a:rPr lang="en-US" sz="3600" b="1" dirty="0" smtClean="0"/>
              <a:t>Io</a:t>
            </a:r>
            <a:endParaRPr lang="en-US" sz="3600" b="1" dirty="0"/>
          </a:p>
        </p:txBody>
      </p:sp>
      <p:sp>
        <p:nvSpPr>
          <p:cNvPr id="5" name="TextBox 4"/>
          <p:cNvSpPr txBox="1"/>
          <p:nvPr/>
        </p:nvSpPr>
        <p:spPr>
          <a:xfrm>
            <a:off x="257457" y="750046"/>
            <a:ext cx="4678962" cy="6124754"/>
          </a:xfrm>
          <a:prstGeom prst="rect">
            <a:avLst/>
          </a:prstGeom>
          <a:noFill/>
        </p:spPr>
        <p:txBody>
          <a:bodyPr wrap="square" rtlCol="0">
            <a:spAutoFit/>
          </a:bodyPr>
          <a:lstStyle/>
          <a:p>
            <a:r>
              <a:rPr lang="en-US" sz="2800" dirty="0" smtClean="0"/>
              <a:t>Io is the closest of Jupiter’s large moons and is the most volcanically active body in the solar system.</a:t>
            </a:r>
          </a:p>
          <a:p>
            <a:endParaRPr lang="en-US" sz="2800" dirty="0"/>
          </a:p>
          <a:p>
            <a:r>
              <a:rPr lang="en-US" sz="2800" dirty="0" smtClean="0"/>
              <a:t>The volcanoes are powered by  </a:t>
            </a:r>
            <a:r>
              <a:rPr lang="en-US" sz="2800" b="1" dirty="0" smtClean="0"/>
              <a:t>tides </a:t>
            </a:r>
            <a:r>
              <a:rPr lang="en-US" sz="2800" dirty="0" smtClean="0"/>
              <a:t>between Europa and Jupiter that trap Io in a tug-of-war.  The heating melts the interior and drives the </a:t>
            </a:r>
            <a:r>
              <a:rPr lang="en-US" sz="2800" dirty="0" err="1" smtClean="0"/>
              <a:t>vulcanism</a:t>
            </a:r>
            <a:r>
              <a:rPr lang="en-US" sz="2800" dirty="0" smtClean="0"/>
              <a:t>.</a:t>
            </a:r>
          </a:p>
          <a:p>
            <a:endParaRPr lang="en-US" sz="2800" dirty="0"/>
          </a:p>
          <a:p>
            <a:r>
              <a:rPr lang="en-US" sz="2800" dirty="0" smtClean="0"/>
              <a:t>Io’s surface is very new – no craters!</a:t>
            </a:r>
            <a:endParaRPr lang="en-US" sz="2800" dirty="0"/>
          </a:p>
        </p:txBody>
      </p:sp>
      <p:pic>
        <p:nvPicPr>
          <p:cNvPr id="2" name="Picture 1"/>
          <p:cNvPicPr>
            <a:picLocks noChangeAspect="1"/>
          </p:cNvPicPr>
          <p:nvPr/>
        </p:nvPicPr>
        <p:blipFill>
          <a:blip r:embed="rId3"/>
          <a:stretch>
            <a:fillRect/>
          </a:stretch>
        </p:blipFill>
        <p:spPr>
          <a:xfrm>
            <a:off x="5079504" y="457200"/>
            <a:ext cx="3848100" cy="5943600"/>
          </a:xfrm>
          <a:prstGeom prst="rect">
            <a:avLst/>
          </a:prstGeom>
        </p:spPr>
      </p:pic>
    </p:spTree>
    <p:extLst>
      <p:ext uri="{BB962C8B-B14F-4D97-AF65-F5344CB8AC3E}">
        <p14:creationId xmlns:p14="http://schemas.microsoft.com/office/powerpoint/2010/main" val="158822153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8" y="240255"/>
            <a:ext cx="4822046" cy="646331"/>
          </a:xfrm>
          <a:prstGeom prst="rect">
            <a:avLst/>
          </a:prstGeom>
          <a:noFill/>
        </p:spPr>
        <p:txBody>
          <a:bodyPr wrap="square" rtlCol="0">
            <a:spAutoFit/>
          </a:bodyPr>
          <a:lstStyle/>
          <a:p>
            <a:pPr algn="ctr"/>
            <a:r>
              <a:rPr lang="en-US" sz="3600" b="1" dirty="0" smtClean="0"/>
              <a:t>Europa</a:t>
            </a:r>
            <a:endParaRPr lang="en-US" sz="3600" b="1" dirty="0"/>
          </a:p>
        </p:txBody>
      </p:sp>
      <p:sp>
        <p:nvSpPr>
          <p:cNvPr id="5" name="TextBox 4"/>
          <p:cNvSpPr txBox="1"/>
          <p:nvPr/>
        </p:nvSpPr>
        <p:spPr>
          <a:xfrm>
            <a:off x="257457" y="886586"/>
            <a:ext cx="3940499" cy="5262980"/>
          </a:xfrm>
          <a:prstGeom prst="rect">
            <a:avLst/>
          </a:prstGeom>
          <a:noFill/>
        </p:spPr>
        <p:txBody>
          <a:bodyPr wrap="square" rtlCol="0">
            <a:spAutoFit/>
          </a:bodyPr>
          <a:lstStyle/>
          <a:p>
            <a:r>
              <a:rPr lang="en-US" sz="2800" dirty="0" smtClean="0"/>
              <a:t>Europa is the next closest moon.</a:t>
            </a:r>
          </a:p>
          <a:p>
            <a:endParaRPr lang="en-US" sz="2800" dirty="0"/>
          </a:p>
          <a:p>
            <a:r>
              <a:rPr lang="en-US" sz="2800" dirty="0" smtClean="0"/>
              <a:t>It has an icy surface with large cracks and no craters! This means that craters are filled in somehow. </a:t>
            </a:r>
          </a:p>
          <a:p>
            <a:endParaRPr lang="en-US" sz="2800" dirty="0"/>
          </a:p>
          <a:p>
            <a:r>
              <a:rPr lang="en-US" sz="2800" dirty="0" smtClean="0"/>
              <a:t>This suggests liquid (probably water) under the icy surface.</a:t>
            </a:r>
            <a:endParaRPr lang="en-US" sz="2800" dirty="0"/>
          </a:p>
        </p:txBody>
      </p:sp>
      <p:pic>
        <p:nvPicPr>
          <p:cNvPr id="4" name="Picture 3"/>
          <p:cNvPicPr>
            <a:picLocks noChangeAspect="1"/>
          </p:cNvPicPr>
          <p:nvPr/>
        </p:nvPicPr>
        <p:blipFill>
          <a:blip r:embed="rId3"/>
          <a:stretch>
            <a:fillRect/>
          </a:stretch>
        </p:blipFill>
        <p:spPr>
          <a:xfrm>
            <a:off x="4197956" y="1028700"/>
            <a:ext cx="4813300" cy="4800600"/>
          </a:xfrm>
          <a:prstGeom prst="rect">
            <a:avLst/>
          </a:prstGeom>
        </p:spPr>
      </p:pic>
    </p:spTree>
    <p:extLst>
      <p:ext uri="{BB962C8B-B14F-4D97-AF65-F5344CB8AC3E}">
        <p14:creationId xmlns:p14="http://schemas.microsoft.com/office/powerpoint/2010/main" val="234200768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9" name="Picture 7" descr="13_03Figure"/>
          <p:cNvPicPr>
            <a:picLocks noChangeAspect="1" noChangeArrowheads="1"/>
          </p:cNvPicPr>
          <p:nvPr/>
        </p:nvPicPr>
        <p:blipFill>
          <a:blip r:embed="rId3"/>
          <a:srcRect b="3665"/>
          <a:stretch>
            <a:fillRect/>
          </a:stretch>
        </p:blipFill>
        <p:spPr bwMode="auto">
          <a:xfrm>
            <a:off x="4432300" y="2946400"/>
            <a:ext cx="4470400" cy="3365500"/>
          </a:xfrm>
          <a:prstGeom prst="rect">
            <a:avLst/>
          </a:prstGeom>
          <a:noFill/>
        </p:spPr>
      </p:pic>
      <p:sp>
        <p:nvSpPr>
          <p:cNvPr id="177155" name="Text Box 3"/>
          <p:cNvSpPr txBox="1">
            <a:spLocks noChangeArrowheads="1"/>
          </p:cNvSpPr>
          <p:nvPr/>
        </p:nvSpPr>
        <p:spPr bwMode="auto">
          <a:xfrm>
            <a:off x="304800" y="965200"/>
            <a:ext cx="8610600" cy="519113"/>
          </a:xfrm>
          <a:prstGeom prst="rect">
            <a:avLst/>
          </a:prstGeom>
          <a:noFill/>
          <a:ln w="9525">
            <a:noFill/>
            <a:miter lim="800000"/>
            <a:headEnd/>
            <a:tailEnd/>
          </a:ln>
          <a:effectLst/>
        </p:spPr>
        <p:txBody>
          <a:bodyPr>
            <a:prstTxWarp prst="textNoShape">
              <a:avLst/>
            </a:prstTxWarp>
            <a:spAutoFit/>
          </a:bodyPr>
          <a:lstStyle/>
          <a:p>
            <a:pPr eaLnBrk="1" hangingPunct="1">
              <a:spcBef>
                <a:spcPct val="45000"/>
              </a:spcBef>
            </a:pPr>
            <a:r>
              <a:rPr lang="en-US" sz="2800" b="1" dirty="0">
                <a:solidFill>
                  <a:srgbClr val="772399"/>
                </a:solidFill>
              </a:rPr>
              <a:t>But why would a neutron star flash on and off?</a:t>
            </a:r>
          </a:p>
        </p:txBody>
      </p:sp>
      <p:sp>
        <p:nvSpPr>
          <p:cNvPr id="177156" name="Text Box 4"/>
          <p:cNvSpPr txBox="1">
            <a:spLocks noChangeArrowheads="1"/>
          </p:cNvSpPr>
          <p:nvPr/>
        </p:nvSpPr>
        <p:spPr bwMode="auto">
          <a:xfrm>
            <a:off x="304800" y="1422400"/>
            <a:ext cx="8686800" cy="946150"/>
          </a:xfrm>
          <a:prstGeom prst="rect">
            <a:avLst/>
          </a:prstGeom>
          <a:noFill/>
          <a:ln w="9525">
            <a:noFill/>
            <a:miter lim="800000"/>
            <a:headEnd/>
            <a:tailEnd/>
          </a:ln>
          <a:effectLst/>
        </p:spPr>
        <p:txBody>
          <a:bodyPr>
            <a:prstTxWarp prst="textNoShape">
              <a:avLst/>
            </a:prstTxWarp>
            <a:spAutoFit/>
          </a:bodyPr>
          <a:lstStyle/>
          <a:p>
            <a:pPr eaLnBrk="1" hangingPunct="1">
              <a:spcBef>
                <a:spcPct val="45000"/>
              </a:spcBef>
            </a:pPr>
            <a:r>
              <a:rPr lang="en-US" sz="2800" b="1" dirty="0"/>
              <a:t>This figure illustrates the lighthouse effect responsible. </a:t>
            </a:r>
          </a:p>
        </p:txBody>
      </p:sp>
      <p:sp>
        <p:nvSpPr>
          <p:cNvPr id="177157" name="Text Box 5"/>
          <p:cNvSpPr txBox="1">
            <a:spLocks noChangeArrowheads="1"/>
          </p:cNvSpPr>
          <p:nvPr/>
        </p:nvSpPr>
        <p:spPr bwMode="auto">
          <a:xfrm>
            <a:off x="304800" y="2020394"/>
            <a:ext cx="4114800" cy="4493538"/>
          </a:xfrm>
          <a:prstGeom prst="rect">
            <a:avLst/>
          </a:prstGeom>
          <a:noFill/>
          <a:ln w="9525">
            <a:noFill/>
            <a:miter lim="800000"/>
            <a:headEnd/>
            <a:tailEnd/>
          </a:ln>
          <a:effectLst/>
        </p:spPr>
        <p:txBody>
          <a:bodyPr wrap="square">
            <a:prstTxWarp prst="textNoShape">
              <a:avLst/>
            </a:prstTxWarp>
            <a:spAutoFit/>
          </a:bodyPr>
          <a:lstStyle/>
          <a:p>
            <a:pPr eaLnBrk="1" hangingPunct="1">
              <a:spcBef>
                <a:spcPct val="45000"/>
              </a:spcBef>
            </a:pPr>
            <a:r>
              <a:rPr lang="en-US" sz="2600" b="1" dirty="0"/>
              <a:t>Strong jets of matter are emitted at the magnetic   poles, as that is where                                       they can escape. If the                                 rotation axis is not the                                     same as the magnetic                                        axis, the two beams will                                sweep out circular paths.                                        If Earth lies in one of                                        those paths, we will see                                       the star blinking on and off.</a:t>
            </a:r>
          </a:p>
        </p:txBody>
      </p:sp>
      <p:sp>
        <p:nvSpPr>
          <p:cNvPr id="177160" name="Rectangle 8"/>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Pulsars</a:t>
            </a:r>
            <a:endParaRPr lang="en-US" dirty="0"/>
          </a:p>
        </p:txBody>
      </p:sp>
    </p:spTree>
    <p:extLst>
      <p:ext uri="{BB962C8B-B14F-4D97-AF65-F5344CB8AC3E}">
        <p14:creationId xmlns:p14="http://schemas.microsoft.com/office/powerpoint/2010/main" val="22667673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4358" y="190500"/>
            <a:ext cx="5232400" cy="6464300"/>
          </a:xfrm>
          <a:prstGeom prst="rect">
            <a:avLst/>
          </a:prstGeom>
        </p:spPr>
      </p:pic>
      <p:sp>
        <p:nvSpPr>
          <p:cNvPr id="5" name="TextBox 4"/>
          <p:cNvSpPr txBox="1"/>
          <p:nvPr/>
        </p:nvSpPr>
        <p:spPr>
          <a:xfrm>
            <a:off x="257458" y="886586"/>
            <a:ext cx="3641598" cy="4832093"/>
          </a:xfrm>
          <a:prstGeom prst="rect">
            <a:avLst/>
          </a:prstGeom>
          <a:noFill/>
        </p:spPr>
        <p:txBody>
          <a:bodyPr wrap="square" rtlCol="0">
            <a:spAutoFit/>
          </a:bodyPr>
          <a:lstStyle/>
          <a:p>
            <a:r>
              <a:rPr lang="en-US" sz="2800" dirty="0" smtClean="0"/>
              <a:t>For there to be an ocean under the surface,  there must be some heat source – maybe tides from Jupiter.  </a:t>
            </a:r>
          </a:p>
          <a:p>
            <a:endParaRPr lang="en-US" sz="2800" dirty="0"/>
          </a:p>
          <a:p>
            <a:r>
              <a:rPr lang="en-US" sz="2800" dirty="0" smtClean="0"/>
              <a:t>This suggests that Europa could harbor life like that on the ocean’s floor on Earth</a:t>
            </a:r>
            <a:endParaRPr lang="en-US" sz="2800" dirty="0"/>
          </a:p>
        </p:txBody>
      </p:sp>
    </p:spTree>
    <p:extLst>
      <p:ext uri="{BB962C8B-B14F-4D97-AF65-F5344CB8AC3E}">
        <p14:creationId xmlns:p14="http://schemas.microsoft.com/office/powerpoint/2010/main" val="137325153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0"/>
            <a:ext cx="8633377" cy="646331"/>
          </a:xfrm>
          <a:prstGeom prst="rect">
            <a:avLst/>
          </a:prstGeom>
          <a:noFill/>
        </p:spPr>
        <p:txBody>
          <a:bodyPr wrap="square" rtlCol="0">
            <a:spAutoFit/>
          </a:bodyPr>
          <a:lstStyle/>
          <a:p>
            <a:pPr algn="ctr"/>
            <a:r>
              <a:rPr lang="en-US" sz="3600" b="1" dirty="0" smtClean="0"/>
              <a:t>Saturn</a:t>
            </a:r>
            <a:endParaRPr lang="en-US" sz="3600" b="1" dirty="0"/>
          </a:p>
        </p:txBody>
      </p:sp>
      <p:sp>
        <p:nvSpPr>
          <p:cNvPr id="5" name="TextBox 4"/>
          <p:cNvSpPr txBox="1"/>
          <p:nvPr/>
        </p:nvSpPr>
        <p:spPr>
          <a:xfrm>
            <a:off x="257456" y="504842"/>
            <a:ext cx="8633377" cy="2246769"/>
          </a:xfrm>
          <a:prstGeom prst="rect">
            <a:avLst/>
          </a:prstGeom>
          <a:noFill/>
        </p:spPr>
        <p:txBody>
          <a:bodyPr wrap="square" rtlCol="0">
            <a:spAutoFit/>
          </a:bodyPr>
          <a:lstStyle/>
          <a:p>
            <a:r>
              <a:rPr lang="en-US" sz="2800" dirty="0" smtClean="0"/>
              <a:t>Radius ~ 10 times Earth, mass ~ 100 times Earth</a:t>
            </a:r>
          </a:p>
          <a:p>
            <a:r>
              <a:rPr lang="en-US" sz="2800" dirty="0" smtClean="0"/>
              <a:t>Density ~ 700 kg/m</a:t>
            </a:r>
            <a:r>
              <a:rPr lang="en-US" sz="2800" baseline="30000" dirty="0" smtClean="0"/>
              <a:t>3</a:t>
            </a:r>
            <a:r>
              <a:rPr lang="en-US" sz="2800" dirty="0" smtClean="0"/>
              <a:t> – less than water, Saturn would float!</a:t>
            </a:r>
          </a:p>
          <a:p>
            <a:r>
              <a:rPr lang="en-US" sz="2800" dirty="0" smtClean="0"/>
              <a:t>Composed of mainly hydrogen and helium</a:t>
            </a:r>
          </a:p>
          <a:p>
            <a:r>
              <a:rPr lang="en-US" sz="2800" dirty="0" smtClean="0"/>
              <a:t>No surface</a:t>
            </a:r>
          </a:p>
          <a:p>
            <a:r>
              <a:rPr lang="en-US" sz="2800" dirty="0" smtClean="0"/>
              <a:t>Strong magnetic field</a:t>
            </a:r>
            <a:endParaRPr lang="en-US" sz="2800" dirty="0"/>
          </a:p>
        </p:txBody>
      </p:sp>
      <p:pic>
        <p:nvPicPr>
          <p:cNvPr id="6" name="Picture 5"/>
          <p:cNvPicPr>
            <a:picLocks noChangeAspect="1"/>
          </p:cNvPicPr>
          <p:nvPr/>
        </p:nvPicPr>
        <p:blipFill>
          <a:blip r:embed="rId3"/>
          <a:stretch>
            <a:fillRect/>
          </a:stretch>
        </p:blipFill>
        <p:spPr>
          <a:xfrm>
            <a:off x="914400" y="2743200"/>
            <a:ext cx="7315200" cy="4114800"/>
          </a:xfrm>
          <a:prstGeom prst="rect">
            <a:avLst/>
          </a:prstGeom>
        </p:spPr>
      </p:pic>
    </p:spTree>
    <p:extLst>
      <p:ext uri="{BB962C8B-B14F-4D97-AF65-F5344CB8AC3E}">
        <p14:creationId xmlns:p14="http://schemas.microsoft.com/office/powerpoint/2010/main" val="122941102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Saturn’s Rings</a:t>
            </a:r>
            <a:endParaRPr lang="en-US" sz="3600" b="1" dirty="0"/>
          </a:p>
        </p:txBody>
      </p:sp>
      <p:sp>
        <p:nvSpPr>
          <p:cNvPr id="4" name="TextBox 3"/>
          <p:cNvSpPr txBox="1"/>
          <p:nvPr/>
        </p:nvSpPr>
        <p:spPr>
          <a:xfrm>
            <a:off x="257456" y="791864"/>
            <a:ext cx="8633377" cy="1384995"/>
          </a:xfrm>
          <a:prstGeom prst="rect">
            <a:avLst/>
          </a:prstGeom>
          <a:noFill/>
        </p:spPr>
        <p:txBody>
          <a:bodyPr wrap="square" rtlCol="0">
            <a:spAutoFit/>
          </a:bodyPr>
          <a:lstStyle/>
          <a:p>
            <a:pPr marL="457200" indent="-457200">
              <a:buFont typeface="Arial"/>
              <a:buChar char="•"/>
            </a:pPr>
            <a:r>
              <a:rPr lang="en-US" sz="2800" dirty="0" smtClean="0"/>
              <a:t>Made of icy particles from 1 cm to a few meters in size</a:t>
            </a:r>
            <a:endParaRPr lang="en-US" sz="2800" dirty="0"/>
          </a:p>
          <a:p>
            <a:pPr marL="457200" indent="-457200">
              <a:buFont typeface="Arial"/>
              <a:buChar char="•"/>
            </a:pPr>
            <a:r>
              <a:rPr lang="en-US" sz="2800" dirty="0" smtClean="0"/>
              <a:t>The many divisions in the rings are due to tiny moons between the divisions known as </a:t>
            </a:r>
            <a:r>
              <a:rPr lang="en-US" sz="2800" dirty="0" smtClean="0">
                <a:solidFill>
                  <a:srgbClr val="FF0000"/>
                </a:solidFill>
              </a:rPr>
              <a:t>shepherd moons</a:t>
            </a:r>
            <a:endParaRPr lang="en-US" sz="2800" dirty="0"/>
          </a:p>
        </p:txBody>
      </p:sp>
      <p:pic>
        <p:nvPicPr>
          <p:cNvPr id="5" name="Picture 4"/>
          <p:cNvPicPr>
            <a:picLocks noChangeAspect="1"/>
          </p:cNvPicPr>
          <p:nvPr/>
        </p:nvPicPr>
        <p:blipFill>
          <a:blip r:embed="rId3"/>
          <a:stretch>
            <a:fillRect/>
          </a:stretch>
        </p:blipFill>
        <p:spPr>
          <a:xfrm>
            <a:off x="634962" y="2373190"/>
            <a:ext cx="7904850" cy="4179690"/>
          </a:xfrm>
          <a:prstGeom prst="rect">
            <a:avLst/>
          </a:prstGeom>
        </p:spPr>
      </p:pic>
    </p:spTree>
    <p:extLst>
      <p:ext uri="{BB962C8B-B14F-4D97-AF65-F5344CB8AC3E}">
        <p14:creationId xmlns:p14="http://schemas.microsoft.com/office/powerpoint/2010/main" val="404916457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0"/>
            <a:ext cx="8633377" cy="646331"/>
          </a:xfrm>
          <a:prstGeom prst="rect">
            <a:avLst/>
          </a:prstGeom>
          <a:noFill/>
        </p:spPr>
        <p:txBody>
          <a:bodyPr wrap="square" rtlCol="0">
            <a:spAutoFit/>
          </a:bodyPr>
          <a:lstStyle/>
          <a:p>
            <a:pPr algn="ctr"/>
            <a:r>
              <a:rPr lang="en-US" sz="3600" b="1" dirty="0" smtClean="0"/>
              <a:t>Structure of Saturn</a:t>
            </a:r>
            <a:endParaRPr lang="en-US" sz="3600" b="1" dirty="0"/>
          </a:p>
        </p:txBody>
      </p:sp>
      <p:pic>
        <p:nvPicPr>
          <p:cNvPr id="2" name="Picture 1"/>
          <p:cNvPicPr>
            <a:picLocks noChangeAspect="1"/>
          </p:cNvPicPr>
          <p:nvPr/>
        </p:nvPicPr>
        <p:blipFill>
          <a:blip r:embed="rId3"/>
          <a:stretch>
            <a:fillRect/>
          </a:stretch>
        </p:blipFill>
        <p:spPr>
          <a:xfrm>
            <a:off x="2573103" y="2095305"/>
            <a:ext cx="6210386" cy="4656980"/>
          </a:xfrm>
          <a:prstGeom prst="rect">
            <a:avLst/>
          </a:prstGeom>
        </p:spPr>
      </p:pic>
      <p:sp>
        <p:nvSpPr>
          <p:cNvPr id="6" name="TextBox 5"/>
          <p:cNvSpPr txBox="1"/>
          <p:nvPr/>
        </p:nvSpPr>
        <p:spPr>
          <a:xfrm>
            <a:off x="364669" y="667962"/>
            <a:ext cx="8633377" cy="1815882"/>
          </a:xfrm>
          <a:prstGeom prst="rect">
            <a:avLst/>
          </a:prstGeom>
          <a:noFill/>
        </p:spPr>
        <p:txBody>
          <a:bodyPr wrap="square" rtlCol="0">
            <a:spAutoFit/>
          </a:bodyPr>
          <a:lstStyle/>
          <a:p>
            <a:r>
              <a:rPr lang="en-US" sz="2800" dirty="0" smtClean="0"/>
              <a:t>The internal structure of Saturn is similar to Jupiter, but the amount of metallic hydrogen is much smaller.</a:t>
            </a:r>
          </a:p>
          <a:p>
            <a:r>
              <a:rPr lang="en-US" sz="2800" dirty="0" smtClean="0"/>
              <a:t>Because there is less conducting material, Saturn has a weaker magnetic field – 1/20 that of Jupiter.</a:t>
            </a:r>
            <a:endParaRPr lang="en-US" sz="2800" dirty="0"/>
          </a:p>
        </p:txBody>
      </p:sp>
      <p:sp>
        <p:nvSpPr>
          <p:cNvPr id="5" name="TextBox 4"/>
          <p:cNvSpPr txBox="1"/>
          <p:nvPr/>
        </p:nvSpPr>
        <p:spPr>
          <a:xfrm>
            <a:off x="668018" y="5426201"/>
            <a:ext cx="2342184" cy="923330"/>
          </a:xfrm>
          <a:prstGeom prst="rect">
            <a:avLst/>
          </a:prstGeom>
          <a:noFill/>
        </p:spPr>
        <p:txBody>
          <a:bodyPr wrap="square" rtlCol="0">
            <a:spAutoFit/>
          </a:bodyPr>
          <a:lstStyle/>
          <a:p>
            <a:r>
              <a:rPr lang="en-US" dirty="0" smtClean="0"/>
              <a:t>Cross-sections of the Jovian planets, with Earth for comparison </a:t>
            </a:r>
            <a:endParaRPr lang="en-US" dirty="0"/>
          </a:p>
        </p:txBody>
      </p:sp>
    </p:spTree>
    <p:extLst>
      <p:ext uri="{BB962C8B-B14F-4D97-AF65-F5344CB8AC3E}">
        <p14:creationId xmlns:p14="http://schemas.microsoft.com/office/powerpoint/2010/main" val="402637445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0"/>
            <a:ext cx="8633377" cy="646331"/>
          </a:xfrm>
          <a:prstGeom prst="rect">
            <a:avLst/>
          </a:prstGeom>
          <a:noFill/>
        </p:spPr>
        <p:txBody>
          <a:bodyPr wrap="square" rtlCol="0">
            <a:spAutoFit/>
          </a:bodyPr>
          <a:lstStyle/>
          <a:p>
            <a:pPr algn="ctr"/>
            <a:r>
              <a:rPr lang="en-US" sz="3600" b="1" dirty="0" smtClean="0"/>
              <a:t>Internal Heating</a:t>
            </a:r>
            <a:endParaRPr lang="en-US" sz="3600" b="1" dirty="0"/>
          </a:p>
        </p:txBody>
      </p:sp>
      <p:grpSp>
        <p:nvGrpSpPr>
          <p:cNvPr id="7" name="Group 6"/>
          <p:cNvGrpSpPr/>
          <p:nvPr/>
        </p:nvGrpSpPr>
        <p:grpSpPr>
          <a:xfrm>
            <a:off x="4039390" y="1178597"/>
            <a:ext cx="5022138" cy="4864100"/>
            <a:chOff x="3868696" y="1327034"/>
            <a:chExt cx="5022138" cy="4864100"/>
          </a:xfrm>
        </p:grpSpPr>
        <p:pic>
          <p:nvPicPr>
            <p:cNvPr id="2" name="Picture 1"/>
            <p:cNvPicPr>
              <a:picLocks noChangeAspect="1"/>
            </p:cNvPicPr>
            <p:nvPr/>
          </p:nvPicPr>
          <p:blipFill>
            <a:blip r:embed="rId3"/>
            <a:srcRect l="15090" r="16257"/>
            <a:stretch>
              <a:fillRect/>
            </a:stretch>
          </p:blipFill>
          <p:spPr>
            <a:xfrm>
              <a:off x="3868696" y="1327034"/>
              <a:ext cx="5022138" cy="4864100"/>
            </a:xfrm>
            <a:prstGeom prst="rect">
              <a:avLst/>
            </a:prstGeom>
          </p:spPr>
        </p:pic>
        <p:sp>
          <p:nvSpPr>
            <p:cNvPr id="6" name="Rectangle 5"/>
            <p:cNvSpPr/>
            <p:nvPr/>
          </p:nvSpPr>
          <p:spPr>
            <a:xfrm>
              <a:off x="7023709" y="1693296"/>
              <a:ext cx="1726924" cy="376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257456" y="588602"/>
            <a:ext cx="4575359" cy="6186308"/>
          </a:xfrm>
          <a:prstGeom prst="rect">
            <a:avLst/>
          </a:prstGeom>
          <a:noFill/>
        </p:spPr>
        <p:txBody>
          <a:bodyPr wrap="square" rtlCol="0">
            <a:spAutoFit/>
          </a:bodyPr>
          <a:lstStyle/>
          <a:p>
            <a:r>
              <a:rPr lang="en-US" sz="2200" dirty="0" smtClean="0"/>
              <a:t>Saturn gives off 3x more heat than it receives from the Sun – more than Jupiter  </a:t>
            </a:r>
          </a:p>
          <a:p>
            <a:endParaRPr lang="en-US" sz="2200" dirty="0" smtClean="0"/>
          </a:p>
          <a:p>
            <a:r>
              <a:rPr lang="en-US" sz="2200" dirty="0" smtClean="0"/>
              <a:t>Can’t be explained by leftover heat from formation – Saturn is smaller than Jupiter, cooled quickly</a:t>
            </a:r>
          </a:p>
          <a:p>
            <a:endParaRPr lang="en-US" sz="2200" dirty="0"/>
          </a:p>
          <a:p>
            <a:r>
              <a:rPr lang="en-US" sz="2200" dirty="0" smtClean="0"/>
              <a:t>It is thought that Saturn has </a:t>
            </a:r>
            <a:r>
              <a:rPr lang="en-US" sz="2200" b="1" dirty="0" smtClean="0"/>
              <a:t>helium rain</a:t>
            </a:r>
            <a:r>
              <a:rPr lang="en-US" sz="2200" dirty="0" smtClean="0"/>
              <a:t>: helium condenses into droplets at the temperature and pressure of Saturn’s upper atmosphere, and falls as rain – upper atmosphere is depleted in helium</a:t>
            </a:r>
          </a:p>
          <a:p>
            <a:endParaRPr lang="en-US" sz="2200" dirty="0" smtClean="0"/>
          </a:p>
          <a:p>
            <a:r>
              <a:rPr lang="en-US" sz="2200" dirty="0" smtClean="0"/>
              <a:t>Helium is compressed and heated as it falls, providing Saturn’s internal heat source</a:t>
            </a:r>
          </a:p>
        </p:txBody>
      </p:sp>
    </p:spTree>
    <p:extLst>
      <p:ext uri="{BB962C8B-B14F-4D97-AF65-F5344CB8AC3E}">
        <p14:creationId xmlns:p14="http://schemas.microsoft.com/office/powerpoint/2010/main" val="198458975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240255"/>
            <a:ext cx="8633377" cy="646331"/>
          </a:xfrm>
          <a:prstGeom prst="rect">
            <a:avLst/>
          </a:prstGeom>
          <a:noFill/>
        </p:spPr>
        <p:txBody>
          <a:bodyPr wrap="square" rtlCol="0">
            <a:spAutoFit/>
          </a:bodyPr>
          <a:lstStyle/>
          <a:p>
            <a:pPr algn="ctr"/>
            <a:r>
              <a:rPr lang="en-US" sz="3600" b="1" dirty="0" smtClean="0"/>
              <a:t>Titan</a:t>
            </a:r>
            <a:endParaRPr lang="en-US" sz="3600" b="1" dirty="0"/>
          </a:p>
        </p:txBody>
      </p:sp>
      <p:sp>
        <p:nvSpPr>
          <p:cNvPr id="2" name="TextBox 1"/>
          <p:cNvSpPr txBox="1"/>
          <p:nvPr/>
        </p:nvSpPr>
        <p:spPr>
          <a:xfrm>
            <a:off x="131954" y="1115819"/>
            <a:ext cx="4440045" cy="5262980"/>
          </a:xfrm>
          <a:prstGeom prst="rect">
            <a:avLst/>
          </a:prstGeom>
          <a:noFill/>
        </p:spPr>
        <p:txBody>
          <a:bodyPr wrap="square" rtlCol="0">
            <a:spAutoFit/>
          </a:bodyPr>
          <a:lstStyle/>
          <a:p>
            <a:pPr marL="457200" indent="-457200">
              <a:buFont typeface="Arial"/>
              <a:buChar char="•"/>
            </a:pPr>
            <a:r>
              <a:rPr lang="en-US" sz="2800" dirty="0" smtClean="0"/>
              <a:t>Saturn’s largest moon – 2</a:t>
            </a:r>
            <a:r>
              <a:rPr lang="en-US" sz="2800" baseline="30000" dirty="0" smtClean="0"/>
              <a:t>nd</a:t>
            </a:r>
            <a:r>
              <a:rPr lang="en-US" sz="2800" dirty="0" smtClean="0"/>
              <a:t> largest in solar system (Jupiter’s Ganymede is largest)</a:t>
            </a:r>
          </a:p>
          <a:p>
            <a:pPr marL="457200" indent="-457200">
              <a:buFont typeface="Arial"/>
              <a:buChar char="•"/>
            </a:pPr>
            <a:r>
              <a:rPr lang="en-US" sz="2800" dirty="0" smtClean="0"/>
              <a:t>Only other body in solar system with </a:t>
            </a:r>
            <a:r>
              <a:rPr lang="en-US" sz="2800" b="1" dirty="0" smtClean="0"/>
              <a:t>stable surface liquid</a:t>
            </a:r>
            <a:r>
              <a:rPr lang="en-US" sz="2800" dirty="0" smtClean="0"/>
              <a:t>: seas and lakes of methane</a:t>
            </a:r>
          </a:p>
          <a:p>
            <a:pPr marL="457200" indent="-457200">
              <a:buFont typeface="Arial"/>
              <a:buChar char="•"/>
            </a:pPr>
            <a:r>
              <a:rPr lang="en-US" sz="2800" dirty="0" smtClean="0"/>
              <a:t>Nitrogen-rich (98%)atmosphere, thicker and denser than Earth’s</a:t>
            </a:r>
          </a:p>
          <a:p>
            <a:pPr marL="457200" indent="-457200">
              <a:buFont typeface="Arial"/>
              <a:buChar char="•"/>
            </a:pPr>
            <a:r>
              <a:rPr lang="en-US" sz="2800" dirty="0" smtClean="0"/>
              <a:t>Evidence for methane rain</a:t>
            </a:r>
            <a:endParaRPr lang="en-US" sz="2800" dirty="0"/>
          </a:p>
        </p:txBody>
      </p:sp>
      <p:pic>
        <p:nvPicPr>
          <p:cNvPr id="5" name="Picture 4"/>
          <p:cNvPicPr>
            <a:picLocks noChangeAspect="1"/>
          </p:cNvPicPr>
          <p:nvPr/>
        </p:nvPicPr>
        <p:blipFill>
          <a:blip r:embed="rId3"/>
          <a:stretch>
            <a:fillRect/>
          </a:stretch>
        </p:blipFill>
        <p:spPr>
          <a:xfrm>
            <a:off x="4619661" y="1327687"/>
            <a:ext cx="4271173" cy="4323080"/>
          </a:xfrm>
          <a:prstGeom prst="rect">
            <a:avLst/>
          </a:prstGeom>
        </p:spPr>
      </p:pic>
      <p:sp>
        <p:nvSpPr>
          <p:cNvPr id="6" name="TextBox 5"/>
          <p:cNvSpPr txBox="1"/>
          <p:nvPr/>
        </p:nvSpPr>
        <p:spPr>
          <a:xfrm>
            <a:off x="5558562" y="5650767"/>
            <a:ext cx="2568056" cy="369332"/>
          </a:xfrm>
          <a:prstGeom prst="rect">
            <a:avLst/>
          </a:prstGeom>
          <a:noFill/>
        </p:spPr>
        <p:txBody>
          <a:bodyPr wrap="none" rtlCol="0">
            <a:spAutoFit/>
          </a:bodyPr>
          <a:lstStyle/>
          <a:p>
            <a:r>
              <a:rPr lang="en-US" dirty="0" smtClean="0"/>
              <a:t>False color image of Titan</a:t>
            </a:r>
            <a:endParaRPr lang="en-US" dirty="0"/>
          </a:p>
        </p:txBody>
      </p:sp>
    </p:spTree>
    <p:extLst>
      <p:ext uri="{BB962C8B-B14F-4D97-AF65-F5344CB8AC3E}">
        <p14:creationId xmlns:p14="http://schemas.microsoft.com/office/powerpoint/2010/main" val="28722007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7586"/>
            <a:ext cx="8633377" cy="646331"/>
          </a:xfrm>
          <a:prstGeom prst="rect">
            <a:avLst/>
          </a:prstGeom>
          <a:noFill/>
        </p:spPr>
        <p:txBody>
          <a:bodyPr wrap="square" rtlCol="0">
            <a:spAutoFit/>
          </a:bodyPr>
          <a:lstStyle/>
          <a:p>
            <a:pPr algn="ctr"/>
            <a:r>
              <a:rPr lang="en-US" sz="3600" b="1" dirty="0" smtClean="0"/>
              <a:t>The Lakes of Titan</a:t>
            </a:r>
            <a:endParaRPr lang="en-US" sz="3600" b="1" dirty="0"/>
          </a:p>
        </p:txBody>
      </p:sp>
      <p:sp>
        <p:nvSpPr>
          <p:cNvPr id="5" name="TextBox 4"/>
          <p:cNvSpPr txBox="1"/>
          <p:nvPr/>
        </p:nvSpPr>
        <p:spPr>
          <a:xfrm>
            <a:off x="7049956" y="688658"/>
            <a:ext cx="1698907" cy="923330"/>
          </a:xfrm>
          <a:prstGeom prst="rect">
            <a:avLst/>
          </a:prstGeom>
          <a:noFill/>
        </p:spPr>
        <p:txBody>
          <a:bodyPr wrap="square" rtlCol="0">
            <a:spAutoFit/>
          </a:bodyPr>
          <a:lstStyle/>
          <a:p>
            <a:r>
              <a:rPr lang="en-US" dirty="0" smtClean="0"/>
              <a:t>Titan is cold – methane becomes liquid</a:t>
            </a:r>
            <a:endParaRPr lang="en-US" dirty="0"/>
          </a:p>
        </p:txBody>
      </p:sp>
      <p:grpSp>
        <p:nvGrpSpPr>
          <p:cNvPr id="11" name="Group 10"/>
          <p:cNvGrpSpPr/>
          <p:nvPr/>
        </p:nvGrpSpPr>
        <p:grpSpPr>
          <a:xfrm>
            <a:off x="640462" y="688658"/>
            <a:ext cx="6394549" cy="5726978"/>
            <a:chOff x="257457" y="688658"/>
            <a:chExt cx="6394549" cy="5726978"/>
          </a:xfrm>
        </p:grpSpPr>
        <p:pic>
          <p:nvPicPr>
            <p:cNvPr id="4" name="Picture 3"/>
            <p:cNvPicPr>
              <a:picLocks noChangeAspect="1"/>
            </p:cNvPicPr>
            <p:nvPr/>
          </p:nvPicPr>
          <p:blipFill>
            <a:blip r:embed="rId3"/>
            <a:stretch>
              <a:fillRect/>
            </a:stretch>
          </p:blipFill>
          <p:spPr>
            <a:xfrm>
              <a:off x="640462" y="688658"/>
              <a:ext cx="6011544" cy="4745956"/>
            </a:xfrm>
            <a:prstGeom prst="rect">
              <a:avLst/>
            </a:prstGeom>
          </p:spPr>
        </p:pic>
        <p:sp>
          <p:nvSpPr>
            <p:cNvPr id="7" name="TextBox 6"/>
            <p:cNvSpPr txBox="1"/>
            <p:nvPr/>
          </p:nvSpPr>
          <p:spPr>
            <a:xfrm>
              <a:off x="257457" y="5953971"/>
              <a:ext cx="1817181" cy="461665"/>
            </a:xfrm>
            <a:prstGeom prst="rect">
              <a:avLst/>
            </a:prstGeom>
            <a:noFill/>
          </p:spPr>
          <p:txBody>
            <a:bodyPr wrap="square" rtlCol="0">
              <a:spAutoFit/>
            </a:bodyPr>
            <a:lstStyle/>
            <a:p>
              <a:r>
                <a:rPr lang="en-US" sz="2400" dirty="0" smtClean="0"/>
                <a:t>Kraken Mare</a:t>
              </a:r>
              <a:endParaRPr lang="en-US" sz="2400" dirty="0"/>
            </a:p>
          </p:txBody>
        </p:sp>
        <p:cxnSp>
          <p:nvCxnSpPr>
            <p:cNvPr id="9" name="Straight Arrow Connector 8"/>
            <p:cNvCxnSpPr/>
            <p:nvPr/>
          </p:nvCxnSpPr>
          <p:spPr>
            <a:xfrm rot="5400000" flipH="1" flipV="1">
              <a:off x="677589" y="4922316"/>
              <a:ext cx="1533404" cy="7113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2903421" y="5568228"/>
            <a:ext cx="5987413" cy="1200328"/>
          </a:xfrm>
          <a:prstGeom prst="rect">
            <a:avLst/>
          </a:prstGeom>
          <a:noFill/>
        </p:spPr>
        <p:txBody>
          <a:bodyPr wrap="square" rtlCol="0">
            <a:spAutoFit/>
          </a:bodyPr>
          <a:lstStyle/>
          <a:p>
            <a:r>
              <a:rPr lang="en-US" sz="2400" dirty="0" smtClean="0"/>
              <a:t>Radar mosaic of Titan’s north polar region.  Blue coloring shows areas of low reflectivity caused by lakes of liquid ethane and methane.</a:t>
            </a:r>
            <a:endParaRPr lang="en-US" sz="2400" dirty="0"/>
          </a:p>
        </p:txBody>
      </p:sp>
    </p:spTree>
    <p:extLst>
      <p:ext uri="{BB962C8B-B14F-4D97-AF65-F5344CB8AC3E}">
        <p14:creationId xmlns:p14="http://schemas.microsoft.com/office/powerpoint/2010/main" val="249524107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16550"/>
            <a:ext cx="8633377" cy="646331"/>
          </a:xfrm>
          <a:prstGeom prst="rect">
            <a:avLst/>
          </a:prstGeom>
          <a:noFill/>
        </p:spPr>
        <p:txBody>
          <a:bodyPr wrap="square" rtlCol="0">
            <a:spAutoFit/>
          </a:bodyPr>
          <a:lstStyle/>
          <a:p>
            <a:pPr algn="ctr"/>
            <a:r>
              <a:rPr lang="en-US" sz="3600" b="1" dirty="0" smtClean="0"/>
              <a:t>Uranus</a:t>
            </a:r>
            <a:endParaRPr lang="en-US" sz="3600" b="1" dirty="0"/>
          </a:p>
        </p:txBody>
      </p:sp>
      <p:sp>
        <p:nvSpPr>
          <p:cNvPr id="5" name="TextBox 4"/>
          <p:cNvSpPr txBox="1"/>
          <p:nvPr/>
        </p:nvSpPr>
        <p:spPr>
          <a:xfrm>
            <a:off x="0" y="687284"/>
            <a:ext cx="3724538" cy="5693867"/>
          </a:xfrm>
          <a:prstGeom prst="rect">
            <a:avLst/>
          </a:prstGeom>
          <a:noFill/>
        </p:spPr>
        <p:txBody>
          <a:bodyPr wrap="square" rtlCol="0">
            <a:spAutoFit/>
          </a:bodyPr>
          <a:lstStyle/>
          <a:p>
            <a:r>
              <a:rPr lang="en-US" sz="2800" dirty="0" smtClean="0"/>
              <a:t>Radius ~ 4 times Earth</a:t>
            </a:r>
          </a:p>
          <a:p>
            <a:endParaRPr lang="en-US" sz="2800" dirty="0"/>
          </a:p>
          <a:p>
            <a:r>
              <a:rPr lang="en-US" sz="2800" dirty="0" smtClean="0"/>
              <a:t>Mass ~ 15 times Earth</a:t>
            </a:r>
          </a:p>
          <a:p>
            <a:endParaRPr lang="en-US" sz="2800" dirty="0"/>
          </a:p>
          <a:p>
            <a:r>
              <a:rPr lang="en-US" sz="2800" dirty="0" smtClean="0"/>
              <a:t>Nearly featureless – image at right is a false color image.</a:t>
            </a:r>
          </a:p>
          <a:p>
            <a:endParaRPr lang="en-US" sz="2800" dirty="0"/>
          </a:p>
          <a:p>
            <a:r>
              <a:rPr lang="en-US" sz="2800" dirty="0" smtClean="0"/>
              <a:t>Rotation axis is tilted 98 degrees!  </a:t>
            </a:r>
          </a:p>
          <a:p>
            <a:endParaRPr lang="en-US" sz="2800" dirty="0"/>
          </a:p>
          <a:p>
            <a:r>
              <a:rPr lang="en-US" sz="2800" dirty="0" smtClean="0"/>
              <a:t>The tilt may be result of a giant impact (?)</a:t>
            </a:r>
            <a:endParaRPr lang="en-US" sz="2800" dirty="0"/>
          </a:p>
        </p:txBody>
      </p:sp>
      <p:pic>
        <p:nvPicPr>
          <p:cNvPr id="4" name="Picture 3"/>
          <p:cNvPicPr>
            <a:picLocks noChangeAspect="1"/>
          </p:cNvPicPr>
          <p:nvPr/>
        </p:nvPicPr>
        <p:blipFill>
          <a:blip r:embed="rId3"/>
          <a:stretch>
            <a:fillRect/>
          </a:stretch>
        </p:blipFill>
        <p:spPr>
          <a:xfrm>
            <a:off x="3578793" y="886586"/>
            <a:ext cx="5565207" cy="5442772"/>
          </a:xfrm>
          <a:prstGeom prst="rect">
            <a:avLst/>
          </a:prstGeom>
        </p:spPr>
      </p:pic>
    </p:spTree>
    <p:extLst>
      <p:ext uri="{BB962C8B-B14F-4D97-AF65-F5344CB8AC3E}">
        <p14:creationId xmlns:p14="http://schemas.microsoft.com/office/powerpoint/2010/main" val="101406364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16550"/>
            <a:ext cx="8633377" cy="646331"/>
          </a:xfrm>
          <a:prstGeom prst="rect">
            <a:avLst/>
          </a:prstGeom>
          <a:noFill/>
        </p:spPr>
        <p:txBody>
          <a:bodyPr wrap="square" rtlCol="0">
            <a:spAutoFit/>
          </a:bodyPr>
          <a:lstStyle/>
          <a:p>
            <a:pPr algn="ctr"/>
            <a:r>
              <a:rPr lang="en-US" sz="3600" b="1" dirty="0" smtClean="0"/>
              <a:t>Neptune</a:t>
            </a:r>
            <a:endParaRPr lang="en-US" sz="3600" b="1" dirty="0"/>
          </a:p>
        </p:txBody>
      </p:sp>
      <p:sp>
        <p:nvSpPr>
          <p:cNvPr id="5" name="TextBox 4"/>
          <p:cNvSpPr txBox="1"/>
          <p:nvPr/>
        </p:nvSpPr>
        <p:spPr>
          <a:xfrm>
            <a:off x="0" y="687284"/>
            <a:ext cx="3724538" cy="4832093"/>
          </a:xfrm>
          <a:prstGeom prst="rect">
            <a:avLst/>
          </a:prstGeom>
          <a:noFill/>
        </p:spPr>
        <p:txBody>
          <a:bodyPr wrap="square" rtlCol="0">
            <a:spAutoFit/>
          </a:bodyPr>
          <a:lstStyle/>
          <a:p>
            <a:r>
              <a:rPr lang="en-US" sz="2800" dirty="0" smtClean="0"/>
              <a:t>Radius ~ 4x bigger than Earth.</a:t>
            </a:r>
          </a:p>
          <a:p>
            <a:endParaRPr lang="en-US" sz="2800" dirty="0"/>
          </a:p>
          <a:p>
            <a:r>
              <a:rPr lang="en-US" sz="2800" dirty="0" smtClean="0"/>
              <a:t>Mass ~ 17x Earth</a:t>
            </a:r>
          </a:p>
          <a:p>
            <a:endParaRPr lang="en-US" sz="2800" dirty="0"/>
          </a:p>
          <a:p>
            <a:r>
              <a:rPr lang="en-US" sz="2800" dirty="0" smtClean="0"/>
              <a:t>Has bands of clouds unlike Uranus</a:t>
            </a:r>
          </a:p>
          <a:p>
            <a:endParaRPr lang="en-US" sz="2800" dirty="0" smtClean="0"/>
          </a:p>
          <a:p>
            <a:r>
              <a:rPr lang="en-US" sz="2800" dirty="0" smtClean="0"/>
              <a:t>Has a large storm on it called the Great Dark Spot.</a:t>
            </a:r>
            <a:endParaRPr lang="en-US" sz="2800" dirty="0"/>
          </a:p>
        </p:txBody>
      </p:sp>
      <p:pic>
        <p:nvPicPr>
          <p:cNvPr id="2" name="Picture 1"/>
          <p:cNvPicPr>
            <a:picLocks noChangeAspect="1"/>
          </p:cNvPicPr>
          <p:nvPr/>
        </p:nvPicPr>
        <p:blipFill>
          <a:blip r:embed="rId3"/>
          <a:stretch>
            <a:fillRect/>
          </a:stretch>
        </p:blipFill>
        <p:spPr>
          <a:xfrm>
            <a:off x="3724538" y="886586"/>
            <a:ext cx="5429601" cy="5349361"/>
          </a:xfrm>
          <a:prstGeom prst="rect">
            <a:avLst/>
          </a:prstGeom>
        </p:spPr>
      </p:pic>
      <p:cxnSp>
        <p:nvCxnSpPr>
          <p:cNvPr id="7" name="Straight Arrow Connector 6"/>
          <p:cNvCxnSpPr/>
          <p:nvPr/>
        </p:nvCxnSpPr>
        <p:spPr>
          <a:xfrm flipV="1">
            <a:off x="919600" y="3305852"/>
            <a:ext cx="3897353" cy="188280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7202218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37525"/>
            <a:ext cx="8633377" cy="646331"/>
          </a:xfrm>
          <a:prstGeom prst="rect">
            <a:avLst/>
          </a:prstGeom>
          <a:noFill/>
        </p:spPr>
        <p:txBody>
          <a:bodyPr wrap="square" rtlCol="0">
            <a:spAutoFit/>
          </a:bodyPr>
          <a:lstStyle/>
          <a:p>
            <a:pPr algn="ctr"/>
            <a:r>
              <a:rPr lang="en-US" sz="3600" b="1" dirty="0" smtClean="0"/>
              <a:t>Pluto and the Kuiper Belt</a:t>
            </a:r>
            <a:endParaRPr lang="en-US" sz="3600" b="1" dirty="0"/>
          </a:p>
        </p:txBody>
      </p:sp>
      <p:sp>
        <p:nvSpPr>
          <p:cNvPr id="6" name="TextBox 5"/>
          <p:cNvSpPr txBox="1"/>
          <p:nvPr/>
        </p:nvSpPr>
        <p:spPr>
          <a:xfrm>
            <a:off x="5967586" y="1168993"/>
            <a:ext cx="2923248" cy="4401205"/>
          </a:xfrm>
          <a:prstGeom prst="rect">
            <a:avLst/>
          </a:prstGeom>
          <a:noFill/>
        </p:spPr>
        <p:txBody>
          <a:bodyPr wrap="square" rtlCol="0">
            <a:spAutoFit/>
          </a:bodyPr>
          <a:lstStyle/>
          <a:p>
            <a:r>
              <a:rPr lang="en-US" sz="2800" dirty="0" smtClean="0"/>
              <a:t>Recall: </a:t>
            </a:r>
            <a:r>
              <a:rPr lang="en-US" sz="2800" dirty="0" err="1" smtClean="0"/>
              <a:t>Kuiper</a:t>
            </a:r>
            <a:r>
              <a:rPr lang="en-US" sz="2800" dirty="0" smtClean="0"/>
              <a:t> belt extends from orbit of Neptune (20 AU) to 50 AU from Sun</a:t>
            </a:r>
          </a:p>
          <a:p>
            <a:endParaRPr lang="en-US" sz="2800" dirty="0" smtClean="0"/>
          </a:p>
          <a:p>
            <a:r>
              <a:rPr lang="en-US" sz="2800" dirty="0" smtClean="0"/>
              <a:t>Contains many small, icy bodies</a:t>
            </a:r>
          </a:p>
          <a:p>
            <a:endParaRPr lang="en-US" sz="2800" dirty="0" smtClean="0"/>
          </a:p>
          <a:p>
            <a:endParaRPr lang="en-US" sz="2800" dirty="0"/>
          </a:p>
        </p:txBody>
      </p:sp>
      <p:pic>
        <p:nvPicPr>
          <p:cNvPr id="5" name="Picture 4"/>
          <p:cNvPicPr>
            <a:picLocks noChangeAspect="1"/>
          </p:cNvPicPr>
          <p:nvPr/>
        </p:nvPicPr>
        <p:blipFill>
          <a:blip r:embed="rId3"/>
          <a:stretch>
            <a:fillRect/>
          </a:stretch>
        </p:blipFill>
        <p:spPr>
          <a:xfrm>
            <a:off x="0" y="783856"/>
            <a:ext cx="5831086" cy="5716563"/>
          </a:xfrm>
          <a:prstGeom prst="rect">
            <a:avLst/>
          </a:prstGeom>
        </p:spPr>
      </p:pic>
      <p:sp>
        <p:nvSpPr>
          <p:cNvPr id="7" name="TextBox 6"/>
          <p:cNvSpPr txBox="1"/>
          <p:nvPr/>
        </p:nvSpPr>
        <p:spPr>
          <a:xfrm>
            <a:off x="3471975" y="5570198"/>
            <a:ext cx="2136070" cy="646331"/>
          </a:xfrm>
          <a:prstGeom prst="rect">
            <a:avLst/>
          </a:prstGeom>
          <a:noFill/>
        </p:spPr>
        <p:txBody>
          <a:bodyPr wrap="square" rtlCol="0">
            <a:spAutoFit/>
          </a:bodyPr>
          <a:lstStyle/>
          <a:p>
            <a:r>
              <a:rPr lang="en-US" dirty="0" smtClean="0">
                <a:solidFill>
                  <a:srgbClr val="FFFFFF"/>
                </a:solidFill>
              </a:rPr>
              <a:t>Confirmed </a:t>
            </a:r>
            <a:r>
              <a:rPr lang="en-US" dirty="0" err="1" smtClean="0">
                <a:solidFill>
                  <a:srgbClr val="FFFFFF"/>
                </a:solidFill>
              </a:rPr>
              <a:t>Kuiper</a:t>
            </a:r>
            <a:r>
              <a:rPr lang="en-US" dirty="0" smtClean="0">
                <a:solidFill>
                  <a:srgbClr val="FFFFFF"/>
                </a:solidFill>
              </a:rPr>
              <a:t> belt objects in </a:t>
            </a:r>
            <a:r>
              <a:rPr lang="en-US" dirty="0" smtClean="0">
                <a:solidFill>
                  <a:srgbClr val="33FF12"/>
                </a:solidFill>
              </a:rPr>
              <a:t>green</a:t>
            </a:r>
            <a:endParaRPr lang="en-US" dirty="0">
              <a:solidFill>
                <a:srgbClr val="33FF12"/>
              </a:solidFill>
            </a:endParaRPr>
          </a:p>
        </p:txBody>
      </p:sp>
    </p:spTree>
    <p:extLst>
      <p:ext uri="{BB962C8B-B14F-4D97-AF65-F5344CB8AC3E}">
        <p14:creationId xmlns:p14="http://schemas.microsoft.com/office/powerpoint/2010/main" val="254307027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ightnew-146.mov">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TextBox 9"/>
          <p:cNvSpPr txBox="1"/>
          <p:nvPr/>
        </p:nvSpPr>
        <p:spPr>
          <a:xfrm>
            <a:off x="2332295" y="62975"/>
            <a:ext cx="4479411" cy="646331"/>
          </a:xfrm>
          <a:prstGeom prst="rect">
            <a:avLst/>
          </a:prstGeom>
          <a:noFill/>
        </p:spPr>
        <p:txBody>
          <a:bodyPr wrap="none" rtlCol="0">
            <a:spAutoFit/>
          </a:bodyPr>
          <a:lstStyle/>
          <a:p>
            <a:r>
              <a:rPr lang="en-US" sz="3600" dirty="0" smtClean="0">
                <a:solidFill>
                  <a:schemeClr val="accent2">
                    <a:lumMod val="50000"/>
                    <a:lumOff val="50000"/>
                  </a:schemeClr>
                </a:solidFill>
              </a:rPr>
              <a:t>Neutron Star Fun Facts</a:t>
            </a:r>
            <a:endParaRPr lang="en-US" sz="3600" dirty="0">
              <a:solidFill>
                <a:schemeClr val="accent2">
                  <a:lumMod val="50000"/>
                  <a:lumOff val="50000"/>
                </a:schemeClr>
              </a:solidFill>
            </a:endParaRPr>
          </a:p>
        </p:txBody>
      </p:sp>
      <p:sp>
        <p:nvSpPr>
          <p:cNvPr id="11" name="TextBox 10"/>
          <p:cNvSpPr txBox="1"/>
          <p:nvPr/>
        </p:nvSpPr>
        <p:spPr>
          <a:xfrm>
            <a:off x="263908" y="708609"/>
            <a:ext cx="8609999" cy="1569660"/>
          </a:xfrm>
          <a:prstGeom prst="rect">
            <a:avLst/>
          </a:prstGeom>
          <a:noFill/>
        </p:spPr>
        <p:txBody>
          <a:bodyPr wrap="square" rtlCol="0">
            <a:spAutoFit/>
          </a:bodyPr>
          <a:lstStyle/>
          <a:p>
            <a:pPr marL="285750" indent="-285750">
              <a:buFont typeface="Arial"/>
              <a:buChar char="•"/>
            </a:pPr>
            <a:r>
              <a:rPr lang="en-US" sz="2400" dirty="0">
                <a:solidFill>
                  <a:schemeClr val="accent6">
                    <a:lumMod val="60000"/>
                    <a:lumOff val="40000"/>
                  </a:schemeClr>
                </a:solidFill>
              </a:rPr>
              <a:t>R≈15 km and M≈1.5 </a:t>
            </a:r>
            <a:r>
              <a:rPr lang="en-US" sz="2400" dirty="0" err="1">
                <a:solidFill>
                  <a:schemeClr val="accent6">
                    <a:lumMod val="60000"/>
                    <a:lumOff val="40000"/>
                  </a:schemeClr>
                </a:solidFill>
              </a:rPr>
              <a:t>M</a:t>
            </a:r>
            <a:r>
              <a:rPr lang="en-US" sz="2400" baseline="-25000" dirty="0" err="1">
                <a:solidFill>
                  <a:schemeClr val="accent6">
                    <a:lumMod val="60000"/>
                    <a:lumOff val="40000"/>
                  </a:schemeClr>
                </a:solidFill>
              </a:rPr>
              <a:t>Sun</a:t>
            </a:r>
            <a:endParaRPr lang="en-US" sz="2400" baseline="-25000" dirty="0">
              <a:solidFill>
                <a:schemeClr val="accent6">
                  <a:lumMod val="60000"/>
                  <a:lumOff val="40000"/>
                </a:schemeClr>
              </a:solidFill>
            </a:endParaRPr>
          </a:p>
          <a:p>
            <a:pPr marL="285750" indent="-285750">
              <a:buFont typeface="Arial"/>
              <a:buChar char="•"/>
            </a:pPr>
            <a:r>
              <a:rPr lang="en-US" sz="2400" dirty="0">
                <a:solidFill>
                  <a:schemeClr val="accent6">
                    <a:lumMod val="60000"/>
                    <a:lumOff val="40000"/>
                  </a:schemeClr>
                </a:solidFill>
              </a:rPr>
              <a:t>Central density 2-</a:t>
            </a:r>
            <a:r>
              <a:rPr lang="en-US" sz="2400" dirty="0" smtClean="0">
                <a:solidFill>
                  <a:schemeClr val="accent6">
                    <a:lumMod val="60000"/>
                    <a:lumOff val="40000"/>
                  </a:schemeClr>
                </a:solidFill>
              </a:rPr>
              <a:t>10 times </a:t>
            </a:r>
            <a:r>
              <a:rPr lang="en-US" sz="2400" dirty="0">
                <a:solidFill>
                  <a:schemeClr val="accent6">
                    <a:lumMod val="60000"/>
                    <a:lumOff val="40000"/>
                  </a:schemeClr>
                </a:solidFill>
              </a:rPr>
              <a:t>that of atomic nucleus</a:t>
            </a:r>
          </a:p>
          <a:p>
            <a:pPr marL="742950" lvl="1" indent="-285750">
              <a:buFont typeface="Arial"/>
              <a:buChar char="•"/>
            </a:pPr>
            <a:r>
              <a:rPr lang="en-US" sz="2400" dirty="0">
                <a:solidFill>
                  <a:schemeClr val="accent6">
                    <a:lumMod val="60000"/>
                    <a:lumOff val="40000"/>
                  </a:schemeClr>
                </a:solidFill>
              </a:rPr>
              <a:t>1 teaspoon is about 10</a:t>
            </a:r>
            <a:r>
              <a:rPr lang="en-US" sz="2400" baseline="30000" dirty="0">
                <a:solidFill>
                  <a:schemeClr val="accent6">
                    <a:lumMod val="60000"/>
                    <a:lumOff val="40000"/>
                  </a:schemeClr>
                </a:solidFill>
              </a:rPr>
              <a:t>12</a:t>
            </a:r>
            <a:r>
              <a:rPr lang="en-US" sz="2400" dirty="0">
                <a:solidFill>
                  <a:schemeClr val="accent6">
                    <a:lumMod val="60000"/>
                    <a:lumOff val="40000"/>
                  </a:schemeClr>
                </a:solidFill>
              </a:rPr>
              <a:t> kg</a:t>
            </a:r>
          </a:p>
          <a:p>
            <a:pPr marL="742950" lvl="1" indent="-285750">
              <a:buFont typeface="Arial"/>
              <a:buChar char="•"/>
            </a:pPr>
            <a:r>
              <a:rPr lang="en-US" sz="2400" dirty="0">
                <a:solidFill>
                  <a:schemeClr val="accent6">
                    <a:lumMod val="60000"/>
                    <a:lumOff val="40000"/>
                  </a:schemeClr>
                </a:solidFill>
              </a:rPr>
              <a:t>a cube 300 meters on a side has the same mass as the Earth</a:t>
            </a:r>
          </a:p>
        </p:txBody>
      </p:sp>
      <p:sp>
        <p:nvSpPr>
          <p:cNvPr id="13" name="Rectangle 12"/>
          <p:cNvSpPr/>
          <p:nvPr/>
        </p:nvSpPr>
        <p:spPr>
          <a:xfrm>
            <a:off x="0" y="5065023"/>
            <a:ext cx="9144000" cy="34549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119412" y="5399861"/>
            <a:ext cx="2107312" cy="34549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extBox 11"/>
          <p:cNvSpPr txBox="1"/>
          <p:nvPr/>
        </p:nvSpPr>
        <p:spPr>
          <a:xfrm>
            <a:off x="329879" y="3879686"/>
            <a:ext cx="9286263" cy="1569660"/>
          </a:xfrm>
          <a:prstGeom prst="rect">
            <a:avLst/>
          </a:prstGeom>
          <a:noFill/>
        </p:spPr>
        <p:txBody>
          <a:bodyPr wrap="square" rtlCol="0">
            <a:spAutoFit/>
          </a:bodyPr>
          <a:lstStyle/>
          <a:p>
            <a:pPr marL="285750" indent="-285750">
              <a:buFont typeface="Arial"/>
              <a:buChar char="•"/>
            </a:pPr>
            <a:r>
              <a:rPr lang="en-US" sz="2400" dirty="0" smtClean="0">
                <a:solidFill>
                  <a:schemeClr val="accent6">
                    <a:lumMod val="60000"/>
                    <a:lumOff val="40000"/>
                  </a:schemeClr>
                </a:solidFill>
              </a:rPr>
              <a:t>Magnetic </a:t>
            </a:r>
            <a:r>
              <a:rPr lang="en-US" sz="2400" dirty="0">
                <a:solidFill>
                  <a:schemeClr val="accent6">
                    <a:lumMod val="60000"/>
                    <a:lumOff val="40000"/>
                  </a:schemeClr>
                </a:solidFill>
              </a:rPr>
              <a:t>field &gt;10</a:t>
            </a:r>
            <a:r>
              <a:rPr lang="en-US" sz="2400" baseline="30000" dirty="0">
                <a:solidFill>
                  <a:schemeClr val="accent6">
                    <a:lumMod val="60000"/>
                    <a:lumOff val="40000"/>
                  </a:schemeClr>
                </a:solidFill>
              </a:rPr>
              <a:t>12</a:t>
            </a:r>
            <a:r>
              <a:rPr lang="en-US" sz="2400" dirty="0">
                <a:solidFill>
                  <a:schemeClr val="accent6">
                    <a:lumMod val="60000"/>
                    <a:lumOff val="40000"/>
                  </a:schemeClr>
                </a:solidFill>
              </a:rPr>
              <a:t> times that on Earth</a:t>
            </a:r>
          </a:p>
          <a:p>
            <a:pPr marL="742950" lvl="1" indent="-285750">
              <a:buFont typeface="Arial"/>
              <a:buChar char="•"/>
            </a:pPr>
            <a:r>
              <a:rPr lang="en-US" sz="2400" dirty="0">
                <a:solidFill>
                  <a:schemeClr val="accent6">
                    <a:lumMod val="60000"/>
                    <a:lumOff val="40000"/>
                  </a:schemeClr>
                </a:solidFill>
              </a:rPr>
              <a:t>erase credit cards from 30,000 km &amp; kill from 200 </a:t>
            </a:r>
            <a:r>
              <a:rPr lang="en-US" sz="2400" dirty="0" smtClean="0">
                <a:solidFill>
                  <a:schemeClr val="accent6">
                    <a:lumMod val="60000"/>
                    <a:lumOff val="40000"/>
                  </a:schemeClr>
                </a:solidFill>
              </a:rPr>
              <a:t>km</a:t>
            </a:r>
            <a:endParaRPr lang="en-US" sz="2400" dirty="0">
              <a:solidFill>
                <a:schemeClr val="accent6">
                  <a:lumMod val="60000"/>
                  <a:lumOff val="40000"/>
                </a:schemeClr>
              </a:solidFill>
            </a:endParaRPr>
          </a:p>
          <a:p>
            <a:pPr marL="285750" indent="-285750">
              <a:buFont typeface="Arial"/>
              <a:buChar char="•"/>
            </a:pPr>
            <a:r>
              <a:rPr lang="en-US" sz="2400" dirty="0">
                <a:solidFill>
                  <a:schemeClr val="accent6">
                    <a:lumMod val="60000"/>
                    <a:lumOff val="40000"/>
                  </a:schemeClr>
                </a:solidFill>
              </a:rPr>
              <a:t>Spin frequencies from 0.1 Hz to 716 Hz → </a:t>
            </a:r>
            <a:r>
              <a:rPr lang="en-US" sz="2400" b="1" dirty="0">
                <a:solidFill>
                  <a:schemeClr val="accent6">
                    <a:lumMod val="60000"/>
                    <a:lumOff val="40000"/>
                  </a:schemeClr>
                </a:solidFill>
              </a:rPr>
              <a:t>pulsars</a:t>
            </a:r>
          </a:p>
          <a:p>
            <a:pPr marL="742950" lvl="1" indent="-285750">
              <a:buFont typeface="Arial"/>
              <a:buChar char="•"/>
            </a:pPr>
            <a:r>
              <a:rPr lang="en-US" sz="2400" dirty="0">
                <a:solidFill>
                  <a:schemeClr val="accent6">
                    <a:lumMod val="60000"/>
                    <a:lumOff val="40000"/>
                  </a:schemeClr>
                </a:solidFill>
              </a:rPr>
              <a:t>faster than a kitchen blender!</a:t>
            </a:r>
          </a:p>
        </p:txBody>
      </p:sp>
    </p:spTree>
    <p:extLst>
      <p:ext uri="{BB962C8B-B14F-4D97-AF65-F5344CB8AC3E}">
        <p14:creationId xmlns:p14="http://schemas.microsoft.com/office/powerpoint/2010/main" val="1191408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37525"/>
            <a:ext cx="8633377" cy="646331"/>
          </a:xfrm>
          <a:prstGeom prst="rect">
            <a:avLst/>
          </a:prstGeom>
          <a:noFill/>
        </p:spPr>
        <p:txBody>
          <a:bodyPr wrap="square" rtlCol="0">
            <a:spAutoFit/>
          </a:bodyPr>
          <a:lstStyle/>
          <a:p>
            <a:pPr algn="ctr"/>
            <a:r>
              <a:rPr lang="en-US" sz="3600" b="1" dirty="0" smtClean="0"/>
              <a:t>Pluto and the Kuiper Belt</a:t>
            </a:r>
            <a:endParaRPr lang="en-US" sz="3600" b="1" dirty="0"/>
          </a:p>
        </p:txBody>
      </p:sp>
      <p:sp>
        <p:nvSpPr>
          <p:cNvPr id="6" name="TextBox 5"/>
          <p:cNvSpPr txBox="1"/>
          <p:nvPr/>
        </p:nvSpPr>
        <p:spPr>
          <a:xfrm>
            <a:off x="257457" y="783856"/>
            <a:ext cx="8633377" cy="2246769"/>
          </a:xfrm>
          <a:prstGeom prst="rect">
            <a:avLst/>
          </a:prstGeom>
          <a:noFill/>
        </p:spPr>
        <p:txBody>
          <a:bodyPr wrap="square" rtlCol="0">
            <a:spAutoFit/>
          </a:bodyPr>
          <a:lstStyle/>
          <a:p>
            <a:pPr marL="457200" indent="-457200">
              <a:buFont typeface="Arial"/>
              <a:buChar char="•"/>
            </a:pPr>
            <a:r>
              <a:rPr lang="en-US" sz="2800" dirty="0" smtClean="0"/>
              <a:t>Pluto is just one member of the Kuiper Belt </a:t>
            </a:r>
          </a:p>
          <a:p>
            <a:pPr marL="457200" indent="-457200">
              <a:buFont typeface="Arial"/>
              <a:buChar char="•"/>
            </a:pPr>
            <a:r>
              <a:rPr lang="en-US" sz="2800" dirty="0" smtClean="0"/>
              <a:t>Consists of a large number of icy bodies that are not in a plane – more like a thick disk.</a:t>
            </a:r>
          </a:p>
          <a:p>
            <a:pPr marL="457200" indent="-457200">
              <a:buFont typeface="Arial"/>
              <a:buChar char="•"/>
            </a:pPr>
            <a:r>
              <a:rPr lang="en-US" sz="2800" dirty="0" smtClean="0"/>
              <a:t>Contrast this with the 8 planets which are in a plane to an accuracy of 1%  </a:t>
            </a:r>
            <a:endParaRPr lang="en-US" sz="2800" dirty="0"/>
          </a:p>
        </p:txBody>
      </p:sp>
      <p:pic>
        <p:nvPicPr>
          <p:cNvPr id="2" name="Picture 1"/>
          <p:cNvPicPr>
            <a:picLocks noChangeAspect="1"/>
          </p:cNvPicPr>
          <p:nvPr/>
        </p:nvPicPr>
        <p:blipFill>
          <a:blip r:embed="rId3"/>
          <a:stretch>
            <a:fillRect/>
          </a:stretch>
        </p:blipFill>
        <p:spPr>
          <a:xfrm>
            <a:off x="889000" y="3172037"/>
            <a:ext cx="7366000" cy="3479800"/>
          </a:xfrm>
          <a:prstGeom prst="rect">
            <a:avLst/>
          </a:prstGeom>
        </p:spPr>
      </p:pic>
    </p:spTree>
    <p:extLst>
      <p:ext uri="{BB962C8B-B14F-4D97-AF65-F5344CB8AC3E}">
        <p14:creationId xmlns:p14="http://schemas.microsoft.com/office/powerpoint/2010/main" val="106561518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457" y="137525"/>
            <a:ext cx="8633377" cy="646331"/>
          </a:xfrm>
          <a:prstGeom prst="rect">
            <a:avLst/>
          </a:prstGeom>
          <a:noFill/>
        </p:spPr>
        <p:txBody>
          <a:bodyPr wrap="square" rtlCol="0">
            <a:spAutoFit/>
          </a:bodyPr>
          <a:lstStyle/>
          <a:p>
            <a:pPr algn="ctr"/>
            <a:r>
              <a:rPr lang="en-US" sz="3600" b="1" dirty="0" smtClean="0"/>
              <a:t>Pluto and the Kuiper Belt</a:t>
            </a:r>
            <a:endParaRPr lang="en-US" sz="3600" b="1" dirty="0"/>
          </a:p>
        </p:txBody>
      </p:sp>
      <p:pic>
        <p:nvPicPr>
          <p:cNvPr id="4" name="Picture 3"/>
          <p:cNvPicPr>
            <a:picLocks noChangeAspect="1"/>
          </p:cNvPicPr>
          <p:nvPr/>
        </p:nvPicPr>
        <p:blipFill>
          <a:blip r:embed="rId3"/>
          <a:stretch>
            <a:fillRect/>
          </a:stretch>
        </p:blipFill>
        <p:spPr>
          <a:xfrm>
            <a:off x="1206500" y="783856"/>
            <a:ext cx="6731000" cy="4883034"/>
          </a:xfrm>
          <a:prstGeom prst="rect">
            <a:avLst/>
          </a:prstGeom>
        </p:spPr>
      </p:pic>
      <p:sp>
        <p:nvSpPr>
          <p:cNvPr id="6" name="TextBox 5"/>
          <p:cNvSpPr txBox="1"/>
          <p:nvPr/>
        </p:nvSpPr>
        <p:spPr>
          <a:xfrm>
            <a:off x="892486" y="5666890"/>
            <a:ext cx="7680043" cy="954107"/>
          </a:xfrm>
          <a:prstGeom prst="rect">
            <a:avLst/>
          </a:prstGeom>
          <a:noFill/>
        </p:spPr>
        <p:txBody>
          <a:bodyPr wrap="square" rtlCol="0">
            <a:spAutoFit/>
          </a:bodyPr>
          <a:lstStyle/>
          <a:p>
            <a:r>
              <a:rPr lang="en-US" sz="2800" dirty="0" smtClean="0"/>
              <a:t>Pluto is only the second largest of the Kuiper Belt objects – the largest is Eris</a:t>
            </a:r>
            <a:endParaRPr lang="en-US" sz="2800" dirty="0"/>
          </a:p>
        </p:txBody>
      </p:sp>
    </p:spTree>
    <p:extLst>
      <p:ext uri="{BB962C8B-B14F-4D97-AF65-F5344CB8AC3E}">
        <p14:creationId xmlns:p14="http://schemas.microsoft.com/office/powerpoint/2010/main" val="31556956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3422" y="-25417"/>
            <a:ext cx="8221447" cy="1077218"/>
          </a:xfrm>
          <a:prstGeom prst="rect">
            <a:avLst/>
          </a:prstGeom>
          <a:noFill/>
        </p:spPr>
        <p:txBody>
          <a:bodyPr wrap="square" rtlCol="0">
            <a:spAutoFit/>
          </a:bodyPr>
          <a:lstStyle/>
          <a:p>
            <a:pPr algn="ctr"/>
            <a:r>
              <a:rPr lang="en-US" sz="3200" b="1" dirty="0" smtClean="0"/>
              <a:t>Finding </a:t>
            </a:r>
            <a:r>
              <a:rPr lang="en-US" sz="3200" b="1" dirty="0" err="1" smtClean="0"/>
              <a:t>Extrasolar</a:t>
            </a:r>
            <a:r>
              <a:rPr lang="en-US" sz="3200" b="1" dirty="0" smtClean="0"/>
              <a:t> Planets</a:t>
            </a:r>
          </a:p>
          <a:p>
            <a:pPr algn="ctr"/>
            <a:r>
              <a:rPr lang="en-US" sz="3200" b="1" dirty="0" smtClean="0"/>
              <a:t>Technique </a:t>
            </a:r>
            <a:r>
              <a:rPr lang="en-US" sz="3200" b="1" dirty="0" smtClean="0"/>
              <a:t>1: Radial Velocity</a:t>
            </a:r>
            <a:endParaRPr lang="en-US" sz="3200" b="1" dirty="0"/>
          </a:p>
        </p:txBody>
      </p:sp>
      <p:sp>
        <p:nvSpPr>
          <p:cNvPr id="5" name="TextBox 4"/>
          <p:cNvSpPr txBox="1"/>
          <p:nvPr/>
        </p:nvSpPr>
        <p:spPr>
          <a:xfrm>
            <a:off x="659173" y="5737748"/>
            <a:ext cx="7749288" cy="954107"/>
          </a:xfrm>
          <a:prstGeom prst="rect">
            <a:avLst/>
          </a:prstGeom>
          <a:noFill/>
        </p:spPr>
        <p:txBody>
          <a:bodyPr wrap="square" rtlCol="0">
            <a:spAutoFit/>
          </a:bodyPr>
          <a:lstStyle/>
          <a:p>
            <a:r>
              <a:rPr lang="en-US" sz="2800" dirty="0" smtClean="0"/>
              <a:t>Spectral lines of stars with planets have a Doppler shift due to planet tugging on star</a:t>
            </a:r>
            <a:endParaRPr lang="en-US" sz="2800" dirty="0" smtClean="0"/>
          </a:p>
        </p:txBody>
      </p:sp>
      <p:pic>
        <p:nvPicPr>
          <p:cNvPr id="2" name="Radial Velocity Method For Finding Exoplanets [720p] [SaveYouTube.com].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463422" y="1089834"/>
            <a:ext cx="8084195" cy="4547361"/>
          </a:xfrm>
          <a:prstGeom prst="rect">
            <a:avLst/>
          </a:prstGeom>
        </p:spPr>
      </p:pic>
    </p:spTree>
    <p:extLst>
      <p:ext uri="{BB962C8B-B14F-4D97-AF65-F5344CB8AC3E}">
        <p14:creationId xmlns:p14="http://schemas.microsoft.com/office/powerpoint/2010/main" val="409709088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3422" y="-41492"/>
            <a:ext cx="8221447" cy="1077218"/>
          </a:xfrm>
          <a:prstGeom prst="rect">
            <a:avLst/>
          </a:prstGeom>
          <a:noFill/>
        </p:spPr>
        <p:txBody>
          <a:bodyPr wrap="square" rtlCol="0">
            <a:spAutoFit/>
          </a:bodyPr>
          <a:lstStyle/>
          <a:p>
            <a:pPr algn="ctr"/>
            <a:r>
              <a:rPr lang="en-US" sz="3200" b="1" dirty="0" smtClean="0"/>
              <a:t>Finding </a:t>
            </a:r>
            <a:r>
              <a:rPr lang="en-US" sz="3200" b="1" dirty="0" err="1" smtClean="0"/>
              <a:t>Extrasolar</a:t>
            </a:r>
            <a:r>
              <a:rPr lang="en-US" sz="3200" b="1" dirty="0" smtClean="0"/>
              <a:t> Planets</a:t>
            </a:r>
          </a:p>
          <a:p>
            <a:pPr algn="ctr"/>
            <a:r>
              <a:rPr lang="en-US" sz="3200" b="1" dirty="0" smtClean="0"/>
              <a:t>Technique </a:t>
            </a:r>
            <a:r>
              <a:rPr lang="en-US" sz="3200" b="1" dirty="0" smtClean="0"/>
              <a:t>2: Transits</a:t>
            </a:r>
            <a:endParaRPr lang="en-US" sz="3200" b="1" dirty="0"/>
          </a:p>
        </p:txBody>
      </p:sp>
      <p:pic>
        <p:nvPicPr>
          <p:cNvPr id="2" name="Transit of extrasolar planet HD189733 [SaveYouTube.com].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4112869" y="1385966"/>
            <a:ext cx="4572000" cy="4572000"/>
          </a:xfrm>
          <a:prstGeom prst="rect">
            <a:avLst/>
          </a:prstGeom>
        </p:spPr>
      </p:pic>
      <p:sp>
        <p:nvSpPr>
          <p:cNvPr id="5" name="TextBox 4"/>
          <p:cNvSpPr txBox="1"/>
          <p:nvPr/>
        </p:nvSpPr>
        <p:spPr>
          <a:xfrm>
            <a:off x="0" y="945159"/>
            <a:ext cx="4138269" cy="5693867"/>
          </a:xfrm>
          <a:prstGeom prst="rect">
            <a:avLst/>
          </a:prstGeom>
          <a:noFill/>
        </p:spPr>
        <p:txBody>
          <a:bodyPr wrap="square" rtlCol="0">
            <a:spAutoFit/>
          </a:bodyPr>
          <a:lstStyle/>
          <a:p>
            <a:pPr marL="457200" indent="-457200">
              <a:buFont typeface="Arial"/>
              <a:buChar char="•"/>
            </a:pPr>
            <a:r>
              <a:rPr lang="en-US" sz="2800" dirty="0" smtClean="0"/>
              <a:t>Another way to find  planets is to watch for eclipses, when planets pass in front of their parent star</a:t>
            </a:r>
          </a:p>
          <a:p>
            <a:pPr marL="457200" indent="-457200">
              <a:buFont typeface="Arial"/>
              <a:buChar char="•"/>
            </a:pPr>
            <a:r>
              <a:rPr lang="en-US" sz="2800" dirty="0" smtClean="0"/>
              <a:t>Look for a very small drop in the amount of light received </a:t>
            </a:r>
          </a:p>
          <a:p>
            <a:pPr marL="457200" indent="-457200">
              <a:buFont typeface="Arial"/>
              <a:buChar char="•"/>
            </a:pPr>
            <a:r>
              <a:rPr lang="en-US" sz="2800" dirty="0" smtClean="0"/>
              <a:t>This can tell us the radius of the planet, since we know how much of the light of the star is blocked</a:t>
            </a:r>
          </a:p>
        </p:txBody>
      </p:sp>
    </p:spTree>
    <p:extLst>
      <p:ext uri="{BB962C8B-B14F-4D97-AF65-F5344CB8AC3E}">
        <p14:creationId xmlns:p14="http://schemas.microsoft.com/office/powerpoint/2010/main" val="196239082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oplanets_masshist.pdf"/>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3650030" y="1000892"/>
            <a:ext cx="1883887" cy="646331"/>
          </a:xfrm>
          <a:prstGeom prst="rect">
            <a:avLst/>
          </a:prstGeom>
          <a:noFill/>
        </p:spPr>
        <p:txBody>
          <a:bodyPr wrap="square" rtlCol="0">
            <a:spAutoFit/>
          </a:bodyPr>
          <a:lstStyle/>
          <a:p>
            <a:r>
              <a:rPr lang="en-US" dirty="0" smtClean="0"/>
              <a:t>Low mass planets from </a:t>
            </a:r>
            <a:r>
              <a:rPr lang="en-US" dirty="0" err="1" smtClean="0"/>
              <a:t>Kepler</a:t>
            </a:r>
            <a:endParaRPr lang="en-US" dirty="0"/>
          </a:p>
        </p:txBody>
      </p:sp>
      <p:sp>
        <p:nvSpPr>
          <p:cNvPr id="5" name="TextBox 4"/>
          <p:cNvSpPr txBox="1"/>
          <p:nvPr/>
        </p:nvSpPr>
        <p:spPr>
          <a:xfrm>
            <a:off x="7048772" y="3212946"/>
            <a:ext cx="1883887" cy="923330"/>
          </a:xfrm>
          <a:prstGeom prst="rect">
            <a:avLst/>
          </a:prstGeom>
          <a:noFill/>
        </p:spPr>
        <p:txBody>
          <a:bodyPr wrap="square" rtlCol="0">
            <a:spAutoFit/>
          </a:bodyPr>
          <a:lstStyle/>
          <a:p>
            <a:r>
              <a:rPr lang="en-US" dirty="0" smtClean="0"/>
              <a:t>Massive planets from radial velocity surveys</a:t>
            </a:r>
            <a:endParaRPr lang="en-US" dirty="0"/>
          </a:p>
        </p:txBody>
      </p:sp>
    </p:spTree>
    <p:extLst>
      <p:ext uri="{BB962C8B-B14F-4D97-AF65-F5344CB8AC3E}">
        <p14:creationId xmlns:p14="http://schemas.microsoft.com/office/powerpoint/2010/main" val="970904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76200"/>
            <a:ext cx="9144000" cy="6108700"/>
          </a:xfrm>
          <a:prstGeom prst="rect">
            <a:avLst/>
          </a:prstGeom>
        </p:spPr>
        <p:txBody>
          <a:bodyPr vert="horz" lIns="91440" tIns="45720" rIns="91440" bIns="45720" rtlCol="0">
            <a:normAutofit/>
          </a:bodyPr>
          <a:lstStyle/>
          <a:p>
            <a:endParaRPr lang="en-US" sz="3200" dirty="0" smtClean="0"/>
          </a:p>
        </p:txBody>
      </p:sp>
      <p:sp>
        <p:nvSpPr>
          <p:cNvPr id="2" name="TextBox 1"/>
          <p:cNvSpPr txBox="1"/>
          <p:nvPr/>
        </p:nvSpPr>
        <p:spPr>
          <a:xfrm>
            <a:off x="382514" y="76200"/>
            <a:ext cx="8400010" cy="3323987"/>
          </a:xfrm>
          <a:prstGeom prst="rect">
            <a:avLst/>
          </a:prstGeom>
          <a:noFill/>
        </p:spPr>
        <p:txBody>
          <a:bodyPr wrap="square" rtlCol="0">
            <a:spAutoFit/>
          </a:bodyPr>
          <a:lstStyle/>
          <a:p>
            <a:r>
              <a:rPr lang="en-US" sz="3000" dirty="0" smtClean="0"/>
              <a:t>A galaxy is a huge collection of stars that is isolated in space and held together by gravity.</a:t>
            </a:r>
          </a:p>
          <a:p>
            <a:endParaRPr lang="en-US" sz="3000" dirty="0"/>
          </a:p>
          <a:p>
            <a:r>
              <a:rPr lang="en-US" sz="3000" dirty="0" smtClean="0"/>
              <a:t>We happen to live in one called the Milky Way Galaxy or just the Galaxy (with a capital ``G’’)</a:t>
            </a:r>
          </a:p>
          <a:p>
            <a:endParaRPr lang="en-US" sz="3000" dirty="0"/>
          </a:p>
          <a:p>
            <a:r>
              <a:rPr lang="en-US" sz="3000" dirty="0" smtClean="0"/>
              <a:t>The structure of the Galaxy looks like this:</a:t>
            </a:r>
            <a:endParaRPr lang="en-US" sz="3000" dirty="0"/>
          </a:p>
        </p:txBody>
      </p:sp>
      <p:pic>
        <p:nvPicPr>
          <p:cNvPr id="5" name="Picture 4"/>
          <p:cNvPicPr>
            <a:picLocks noChangeAspect="1"/>
          </p:cNvPicPr>
          <p:nvPr/>
        </p:nvPicPr>
        <p:blipFill>
          <a:blip r:embed="rId2"/>
          <a:stretch>
            <a:fillRect/>
          </a:stretch>
        </p:blipFill>
        <p:spPr>
          <a:xfrm>
            <a:off x="2260550" y="3381189"/>
            <a:ext cx="4999336" cy="3476811"/>
          </a:xfrm>
          <a:prstGeom prst="rect">
            <a:avLst/>
          </a:prstGeom>
        </p:spPr>
      </p:pic>
      <p:sp>
        <p:nvSpPr>
          <p:cNvPr id="7" name="TextBox 6"/>
          <p:cNvSpPr txBox="1"/>
          <p:nvPr/>
        </p:nvSpPr>
        <p:spPr>
          <a:xfrm>
            <a:off x="535520" y="3610682"/>
            <a:ext cx="1422952" cy="461665"/>
          </a:xfrm>
          <a:prstGeom prst="rect">
            <a:avLst/>
          </a:prstGeom>
          <a:noFill/>
        </p:spPr>
        <p:txBody>
          <a:bodyPr wrap="square" rtlCol="0">
            <a:spAutoFit/>
          </a:bodyPr>
          <a:lstStyle/>
          <a:p>
            <a:r>
              <a:rPr lang="en-US" sz="2400" dirty="0" smtClean="0"/>
              <a:t>Disk</a:t>
            </a:r>
            <a:endParaRPr lang="en-US" sz="2400" dirty="0"/>
          </a:p>
        </p:txBody>
      </p:sp>
      <p:sp>
        <p:nvSpPr>
          <p:cNvPr id="8" name="TextBox 7"/>
          <p:cNvSpPr txBox="1"/>
          <p:nvPr/>
        </p:nvSpPr>
        <p:spPr>
          <a:xfrm>
            <a:off x="229508" y="5723235"/>
            <a:ext cx="1728964" cy="461665"/>
          </a:xfrm>
          <a:prstGeom prst="rect">
            <a:avLst/>
          </a:prstGeom>
          <a:noFill/>
        </p:spPr>
        <p:txBody>
          <a:bodyPr wrap="square" rtlCol="0">
            <a:spAutoFit/>
          </a:bodyPr>
          <a:lstStyle/>
          <a:p>
            <a:r>
              <a:rPr lang="en-US" sz="2400" dirty="0" smtClean="0"/>
              <a:t>Spiral Arms</a:t>
            </a:r>
            <a:endParaRPr lang="en-US" sz="2400" dirty="0"/>
          </a:p>
        </p:txBody>
      </p:sp>
      <p:sp>
        <p:nvSpPr>
          <p:cNvPr id="9" name="TextBox 8"/>
          <p:cNvSpPr txBox="1"/>
          <p:nvPr/>
        </p:nvSpPr>
        <p:spPr>
          <a:xfrm>
            <a:off x="7415036" y="4697691"/>
            <a:ext cx="1728964" cy="461665"/>
          </a:xfrm>
          <a:prstGeom prst="rect">
            <a:avLst/>
          </a:prstGeom>
          <a:noFill/>
        </p:spPr>
        <p:txBody>
          <a:bodyPr wrap="square" rtlCol="0">
            <a:spAutoFit/>
          </a:bodyPr>
          <a:lstStyle/>
          <a:p>
            <a:r>
              <a:rPr lang="en-US" sz="2400" dirty="0" smtClean="0"/>
              <a:t>Bulge</a:t>
            </a:r>
            <a:endParaRPr lang="en-US" sz="2400" dirty="0"/>
          </a:p>
        </p:txBody>
      </p:sp>
      <p:cxnSp>
        <p:nvCxnSpPr>
          <p:cNvPr id="11" name="Straight Arrow Connector 10"/>
          <p:cNvCxnSpPr/>
          <p:nvPr/>
        </p:nvCxnSpPr>
        <p:spPr>
          <a:xfrm flipV="1">
            <a:off x="1774866" y="5599616"/>
            <a:ext cx="1285247" cy="35188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a:off x="1284642" y="3812680"/>
            <a:ext cx="2142685" cy="7006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4" name="Straight Arrow Connector 13"/>
          <p:cNvCxnSpPr>
            <a:stCxn id="9" idx="1"/>
          </p:cNvCxnSpPr>
          <p:nvPr/>
        </p:nvCxnSpPr>
        <p:spPr>
          <a:xfrm flipH="1">
            <a:off x="4131455" y="4928524"/>
            <a:ext cx="3283581" cy="119503"/>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3" name="TextBox 12"/>
          <p:cNvSpPr txBox="1"/>
          <p:nvPr/>
        </p:nvSpPr>
        <p:spPr>
          <a:xfrm>
            <a:off x="7259886" y="5673753"/>
            <a:ext cx="1728964" cy="1200329"/>
          </a:xfrm>
          <a:prstGeom prst="rect">
            <a:avLst/>
          </a:prstGeom>
          <a:noFill/>
        </p:spPr>
        <p:txBody>
          <a:bodyPr wrap="square" rtlCol="0">
            <a:spAutoFit/>
          </a:bodyPr>
          <a:lstStyle/>
          <a:p>
            <a:r>
              <a:rPr lang="en-US" dirty="0" smtClean="0"/>
              <a:t>This is a picture of the Whirlpool galaxy – not the Milky Way</a:t>
            </a:r>
            <a:endParaRPr lang="en-US" dirty="0"/>
          </a:p>
        </p:txBody>
      </p:sp>
    </p:spTree>
    <p:extLst>
      <p:ext uri="{BB962C8B-B14F-4D97-AF65-F5344CB8AC3E}">
        <p14:creationId xmlns:p14="http://schemas.microsoft.com/office/powerpoint/2010/main" val="1475785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4" name="Picture 6" descr="14_02Figure"/>
          <p:cNvPicPr>
            <a:picLocks noChangeAspect="1" noChangeArrowheads="1"/>
          </p:cNvPicPr>
          <p:nvPr/>
        </p:nvPicPr>
        <p:blipFill>
          <a:blip r:embed="rId3"/>
          <a:srcRect b="3172"/>
          <a:stretch>
            <a:fillRect/>
          </a:stretch>
        </p:blipFill>
        <p:spPr bwMode="auto">
          <a:xfrm>
            <a:off x="508000" y="1228725"/>
            <a:ext cx="8150225" cy="5172075"/>
          </a:xfrm>
          <a:prstGeom prst="rect">
            <a:avLst/>
          </a:prstGeom>
          <a:noFill/>
        </p:spPr>
      </p:pic>
      <p:sp>
        <p:nvSpPr>
          <p:cNvPr id="171011" name="Text Box 3"/>
          <p:cNvSpPr txBox="1">
            <a:spLocks noChangeArrowheads="1"/>
          </p:cNvSpPr>
          <p:nvPr/>
        </p:nvSpPr>
        <p:spPr bwMode="auto">
          <a:xfrm>
            <a:off x="444500" y="4921250"/>
            <a:ext cx="4356100" cy="137318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Our Galaxy is a spiral galaxy. Here are three similar galaxies.</a:t>
            </a:r>
          </a:p>
        </p:txBody>
      </p:sp>
      <p:sp>
        <p:nvSpPr>
          <p:cNvPr id="171013" name="Rectangle 5"/>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The Milky Way</a:t>
            </a:r>
            <a:endParaRPr lang="en-US" dirty="0"/>
          </a:p>
        </p:txBody>
      </p:sp>
    </p:spTree>
    <p:extLst>
      <p:ext uri="{BB962C8B-B14F-4D97-AF65-F5344CB8AC3E}">
        <p14:creationId xmlns:p14="http://schemas.microsoft.com/office/powerpoint/2010/main" val="16922587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4_04Figure"/>
          <p:cNvPicPr>
            <a:picLocks noChangeAspect="1" noChangeArrowheads="1"/>
          </p:cNvPicPr>
          <p:nvPr/>
        </p:nvPicPr>
        <p:blipFill rotWithShape="1">
          <a:blip r:embed="rId2"/>
          <a:srcRect t="28204"/>
          <a:stretch/>
        </p:blipFill>
        <p:spPr bwMode="auto">
          <a:xfrm>
            <a:off x="585788" y="1272527"/>
            <a:ext cx="3948242" cy="5447362"/>
          </a:xfrm>
          <a:prstGeom prst="rect">
            <a:avLst/>
          </a:prstGeom>
          <a:noFill/>
        </p:spPr>
      </p:pic>
      <p:sp>
        <p:nvSpPr>
          <p:cNvPr id="5" name="TextBox 4"/>
          <p:cNvSpPr txBox="1"/>
          <p:nvPr/>
        </p:nvSpPr>
        <p:spPr>
          <a:xfrm>
            <a:off x="999309" y="318419"/>
            <a:ext cx="7425229" cy="954107"/>
          </a:xfrm>
          <a:prstGeom prst="rect">
            <a:avLst/>
          </a:prstGeom>
          <a:noFill/>
        </p:spPr>
        <p:txBody>
          <a:bodyPr wrap="square" rtlCol="0">
            <a:spAutoFit/>
          </a:bodyPr>
          <a:lstStyle/>
          <a:p>
            <a:r>
              <a:rPr lang="en-US" sz="2800" b="1" dirty="0" smtClean="0"/>
              <a:t>Cepheid variables</a:t>
            </a:r>
            <a:r>
              <a:rPr lang="en-US" sz="2800" dirty="0" smtClean="0"/>
              <a:t>: pulsating stars with period proportional to luminosity: distance indicator!</a:t>
            </a:r>
            <a:endParaRPr lang="en-US" sz="2800" dirty="0"/>
          </a:p>
        </p:txBody>
      </p:sp>
      <p:sp>
        <p:nvSpPr>
          <p:cNvPr id="6" name="TextBox 5"/>
          <p:cNvSpPr txBox="1"/>
          <p:nvPr/>
        </p:nvSpPr>
        <p:spPr>
          <a:xfrm>
            <a:off x="4900563" y="2226270"/>
            <a:ext cx="2592176" cy="461665"/>
          </a:xfrm>
          <a:prstGeom prst="rect">
            <a:avLst/>
          </a:prstGeom>
          <a:noFill/>
        </p:spPr>
        <p:txBody>
          <a:bodyPr wrap="none" rtlCol="0">
            <a:spAutoFit/>
          </a:bodyPr>
          <a:lstStyle/>
          <a:p>
            <a:r>
              <a:rPr lang="en-US" sz="2400" dirty="0" smtClean="0"/>
              <a:t>Cepheid light curve</a:t>
            </a:r>
            <a:endParaRPr lang="en-US" sz="2400" dirty="0"/>
          </a:p>
        </p:txBody>
      </p:sp>
      <p:sp>
        <p:nvSpPr>
          <p:cNvPr id="7" name="TextBox 6"/>
          <p:cNvSpPr txBox="1"/>
          <p:nvPr/>
        </p:nvSpPr>
        <p:spPr>
          <a:xfrm>
            <a:off x="4757225" y="4385101"/>
            <a:ext cx="4208003" cy="830997"/>
          </a:xfrm>
          <a:prstGeom prst="rect">
            <a:avLst/>
          </a:prstGeom>
          <a:noFill/>
        </p:spPr>
        <p:txBody>
          <a:bodyPr wrap="none" rtlCol="0">
            <a:spAutoFit/>
          </a:bodyPr>
          <a:lstStyle/>
          <a:p>
            <a:r>
              <a:rPr lang="en-US" sz="2400" dirty="0" smtClean="0"/>
              <a:t>Cepheid—two displaced images </a:t>
            </a:r>
          </a:p>
          <a:p>
            <a:r>
              <a:rPr lang="en-US" sz="2400" dirty="0" smtClean="0"/>
              <a:t>taken at different times </a:t>
            </a:r>
            <a:endParaRPr lang="en-US" sz="2400" dirty="0"/>
          </a:p>
        </p:txBody>
      </p:sp>
    </p:spTree>
    <p:extLst>
      <p:ext uri="{BB962C8B-B14F-4D97-AF65-F5344CB8AC3E}">
        <p14:creationId xmlns:p14="http://schemas.microsoft.com/office/powerpoint/2010/main" val="4077889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027"/>
          <p:cNvSpPr txBox="1">
            <a:spLocks noChangeArrowheads="1"/>
          </p:cNvSpPr>
          <p:nvPr/>
        </p:nvSpPr>
        <p:spPr bwMode="auto">
          <a:xfrm>
            <a:off x="838200" y="0"/>
            <a:ext cx="7543800" cy="119062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600" dirty="0">
                <a:solidFill>
                  <a:schemeClr val="accent2"/>
                </a:solidFill>
              </a:rPr>
              <a:t>Leavitt’s Period-Luminosity Relation for </a:t>
            </a:r>
            <a:r>
              <a:rPr lang="en-US" sz="3600" dirty="0" smtClean="0">
                <a:solidFill>
                  <a:schemeClr val="accent2"/>
                </a:solidFill>
              </a:rPr>
              <a:t>Cepheid Variable Stars</a:t>
            </a:r>
            <a:endParaRPr lang="en-US" sz="3600" dirty="0">
              <a:solidFill>
                <a:schemeClr val="accent2"/>
              </a:solidFill>
            </a:endParaRPr>
          </a:p>
        </p:txBody>
      </p:sp>
      <p:pic>
        <p:nvPicPr>
          <p:cNvPr id="15363" name="Picture 1" descr="D:\Chapter_14\A_Images\A_Figures\14_06Figure.jpg"/>
          <p:cNvPicPr>
            <a:picLocks noChangeAspect="1" noChangeArrowheads="1"/>
          </p:cNvPicPr>
          <p:nvPr/>
        </p:nvPicPr>
        <p:blipFill>
          <a:blip r:embed="rId2"/>
          <a:srcRect/>
          <a:stretch>
            <a:fillRect/>
          </a:stretch>
        </p:blipFill>
        <p:spPr bwMode="auto">
          <a:xfrm>
            <a:off x="609600" y="1219200"/>
            <a:ext cx="7885113" cy="5467350"/>
          </a:xfrm>
          <a:prstGeom prst="rect">
            <a:avLst/>
          </a:prstGeom>
          <a:noFill/>
          <a:ln w="9525">
            <a:noFill/>
            <a:miter lim="800000"/>
            <a:headEnd/>
            <a:tailEnd/>
          </a:ln>
        </p:spPr>
      </p:pic>
      <p:sp>
        <p:nvSpPr>
          <p:cNvPr id="4" name="TextBox 3"/>
          <p:cNvSpPr txBox="1"/>
          <p:nvPr/>
        </p:nvSpPr>
        <p:spPr>
          <a:xfrm>
            <a:off x="3150402" y="4144749"/>
            <a:ext cx="4188617" cy="369332"/>
          </a:xfrm>
          <a:prstGeom prst="rect">
            <a:avLst/>
          </a:prstGeom>
          <a:noFill/>
        </p:spPr>
        <p:txBody>
          <a:bodyPr wrap="none" rtlCol="0">
            <a:spAutoFit/>
          </a:bodyPr>
          <a:lstStyle/>
          <a:p>
            <a:r>
              <a:rPr lang="en-US" dirty="0" smtClean="0">
                <a:solidFill>
                  <a:srgbClr val="FF0000"/>
                </a:solidFill>
              </a:rPr>
              <a:t>RR </a:t>
            </a:r>
            <a:r>
              <a:rPr lang="en-US" dirty="0" err="1" smtClean="0">
                <a:solidFill>
                  <a:srgbClr val="FF0000"/>
                </a:solidFill>
              </a:rPr>
              <a:t>Lyrae</a:t>
            </a:r>
            <a:r>
              <a:rPr lang="en-US" dirty="0" smtClean="0">
                <a:solidFill>
                  <a:srgbClr val="FF0000"/>
                </a:solidFill>
              </a:rPr>
              <a:t> stars all have the same luminosity</a:t>
            </a:r>
            <a:endParaRPr lang="en-US" dirty="0">
              <a:solidFill>
                <a:srgbClr val="FF0000"/>
              </a:solidFill>
            </a:endParaRPr>
          </a:p>
        </p:txBody>
      </p:sp>
      <p:sp>
        <p:nvSpPr>
          <p:cNvPr id="5" name="TextBox 4"/>
          <p:cNvSpPr txBox="1"/>
          <p:nvPr/>
        </p:nvSpPr>
        <p:spPr>
          <a:xfrm>
            <a:off x="6626394" y="1942907"/>
            <a:ext cx="2322070" cy="646331"/>
          </a:xfrm>
          <a:prstGeom prst="rect">
            <a:avLst/>
          </a:prstGeom>
          <a:noFill/>
        </p:spPr>
        <p:txBody>
          <a:bodyPr wrap="square" rtlCol="0">
            <a:spAutoFit/>
          </a:bodyPr>
          <a:lstStyle/>
          <a:p>
            <a:r>
              <a:rPr lang="en-US" dirty="0" err="1" smtClean="0">
                <a:solidFill>
                  <a:srgbClr val="FF0000"/>
                </a:solidFill>
              </a:rPr>
              <a:t>Cepheids</a:t>
            </a:r>
            <a:r>
              <a:rPr lang="en-US" dirty="0" smtClean="0">
                <a:solidFill>
                  <a:srgbClr val="FF0000"/>
                </a:solidFill>
              </a:rPr>
              <a:t>: measure period, get luminosity</a:t>
            </a:r>
            <a:endParaRPr lang="en-US" dirty="0">
              <a:solidFill>
                <a:srgbClr val="FF0000"/>
              </a:solidFill>
            </a:endParaRPr>
          </a:p>
        </p:txBody>
      </p:sp>
    </p:spTree>
    <p:extLst>
      <p:ext uri="{BB962C8B-B14F-4D97-AF65-F5344CB8AC3E}">
        <p14:creationId xmlns:p14="http://schemas.microsoft.com/office/powerpoint/2010/main" val="433864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0" y="76200"/>
            <a:ext cx="9144000" cy="6781800"/>
          </a:xfrm>
        </p:spPr>
        <p:txBody>
          <a:bodyPr/>
          <a:lstStyle/>
          <a:p>
            <a:pPr>
              <a:buClr>
                <a:srgbClr val="A50021"/>
              </a:buClr>
              <a:buFontTx/>
              <a:buNone/>
            </a:pPr>
            <a:r>
              <a:rPr lang="en-US">
                <a:solidFill>
                  <a:srgbClr val="A50021"/>
                </a:solidFill>
              </a:rPr>
              <a:t>                      </a:t>
            </a:r>
            <a:r>
              <a:rPr lang="en-US"/>
              <a:t>As a result:</a:t>
            </a:r>
          </a:p>
          <a:p>
            <a:pPr>
              <a:buClr>
                <a:srgbClr val="A50021"/>
              </a:buClr>
              <a:buFontTx/>
              <a:buChar char=""/>
            </a:pPr>
            <a:r>
              <a:rPr lang="en-US"/>
              <a:t> </a:t>
            </a:r>
            <a:r>
              <a:rPr lang="en-US">
                <a:solidFill>
                  <a:srgbClr val="A50021"/>
                </a:solidFill>
              </a:rPr>
              <a:t>A</a:t>
            </a:r>
            <a:r>
              <a:rPr lang="en-US"/>
              <a:t> </a:t>
            </a:r>
            <a:r>
              <a:rPr lang="en-US">
                <a:solidFill>
                  <a:srgbClr val="A50021"/>
                </a:solidFill>
              </a:rPr>
              <a:t>Cepheid variable can be used as a standard candle</a:t>
            </a:r>
            <a:r>
              <a:rPr lang="en-US"/>
              <a:t>: </a:t>
            </a:r>
            <a:br>
              <a:rPr lang="en-US"/>
            </a:br>
            <a:r>
              <a:rPr lang="en-US"/>
              <a:t>1) Find its luminosity by measuring its period</a:t>
            </a:r>
            <a:br>
              <a:rPr lang="en-US"/>
            </a:br>
            <a:r>
              <a:rPr lang="en-US"/>
              <a:t>2) Measure its apparent brightness and deduce its distance from the 1/r</a:t>
            </a:r>
            <a:r>
              <a:rPr lang="en-US" baseline="30000"/>
              <a:t>2</a:t>
            </a:r>
            <a:r>
              <a:rPr lang="en-US"/>
              <a:t> formula</a:t>
            </a:r>
            <a:br>
              <a:rPr lang="en-US"/>
            </a:br>
            <a:endParaRPr lang="en-US"/>
          </a:p>
        </p:txBody>
      </p:sp>
      <p:graphicFrame>
        <p:nvGraphicFramePr>
          <p:cNvPr id="2050" name="Object 1"/>
          <p:cNvGraphicFramePr>
            <a:graphicFrameLocks noChangeAspect="1"/>
          </p:cNvGraphicFramePr>
          <p:nvPr/>
        </p:nvGraphicFramePr>
        <p:xfrm>
          <a:off x="1676400" y="3429000"/>
          <a:ext cx="5522913" cy="1371600"/>
        </p:xfrm>
        <a:graphic>
          <a:graphicData uri="http://schemas.openxmlformats.org/presentationml/2006/ole">
            <mc:AlternateContent xmlns:mc="http://schemas.openxmlformats.org/markup-compatibility/2006">
              <mc:Choice xmlns:v="urn:schemas-microsoft-com:vml" Requires="v">
                <p:oleObj spid="_x0000_s1037" name="Equation" r:id="rId3" imgW="1892160" imgH="469800" progId="">
                  <p:embed/>
                </p:oleObj>
              </mc:Choice>
              <mc:Fallback>
                <p:oleObj name="Equation" r:id="rId3" imgW="1892160" imgH="4698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29000"/>
                        <a:ext cx="5522913"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95736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p:cNvSpPr txBox="1">
            <a:spLocks noChangeArrowheads="1"/>
          </p:cNvSpPr>
          <p:nvPr/>
        </p:nvSpPr>
        <p:spPr bwMode="auto">
          <a:xfrm>
            <a:off x="444500" y="979488"/>
            <a:ext cx="8242300" cy="5262979"/>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Pulsars radiate their energy away quite rapidly; the radiation weakens and stops in a few tens of millions of years, making the neutron star virtually undetectable.</a:t>
            </a:r>
          </a:p>
          <a:p>
            <a:pPr eaLnBrk="1" hangingPunct="1">
              <a:spcBef>
                <a:spcPct val="50000"/>
              </a:spcBef>
            </a:pPr>
            <a:r>
              <a:rPr lang="en-US" sz="2800" b="1" dirty="0"/>
              <a:t>Pulsars also will not be visible on Earth if their jets are not pointing our way</a:t>
            </a:r>
            <a:r>
              <a:rPr lang="en-US" sz="2800" b="1" dirty="0" smtClean="0"/>
              <a:t>.</a:t>
            </a:r>
          </a:p>
          <a:p>
            <a:pPr eaLnBrk="1" hangingPunct="1">
              <a:spcBef>
                <a:spcPct val="50000"/>
              </a:spcBef>
            </a:pPr>
            <a:r>
              <a:rPr lang="en-US" sz="2800" b="1" dirty="0" smtClean="0"/>
              <a:t>However, some pulsars – </a:t>
            </a:r>
            <a:r>
              <a:rPr lang="en-US" sz="2800" b="1" dirty="0" smtClean="0">
                <a:solidFill>
                  <a:srgbClr val="772399"/>
                </a:solidFill>
              </a:rPr>
              <a:t>millisecond pulsars </a:t>
            </a:r>
            <a:r>
              <a:rPr lang="en-US" sz="2800" b="1" dirty="0" smtClean="0"/>
              <a:t>– have been </a:t>
            </a:r>
            <a:r>
              <a:rPr lang="en-US" sz="2800" b="1" i="1" dirty="0" smtClean="0"/>
              <a:t>spun up</a:t>
            </a:r>
            <a:r>
              <a:rPr lang="en-US" sz="2800" b="1" dirty="0" smtClean="0"/>
              <a:t>; their rotation rate has increased to nearly 1000 times per second. This is believe to happen because of accretion from a binary companion.</a:t>
            </a:r>
            <a:endParaRPr lang="en-US" sz="2800" b="1" dirty="0"/>
          </a:p>
        </p:txBody>
      </p:sp>
      <p:sp>
        <p:nvSpPr>
          <p:cNvPr id="179204" name="Rectangle 4"/>
          <p:cNvSpPr>
            <a:spLocks noGrp="1" noChangeArrowheads="1"/>
          </p:cNvSpPr>
          <p:nvPr>
            <p:ph type="title" idx="4294967295"/>
          </p:nvPr>
        </p:nvSpPr>
        <p:spPr>
          <a:xfrm>
            <a:off x="685800" y="114300"/>
            <a:ext cx="7772400" cy="609600"/>
          </a:xfrm>
        </p:spPr>
        <p:txBody>
          <a:bodyPr>
            <a:normAutofit fontScale="90000"/>
          </a:bodyPr>
          <a:lstStyle/>
          <a:p>
            <a:r>
              <a:rPr lang="en-US" sz="3600" b="1" dirty="0" smtClean="0">
                <a:solidFill>
                  <a:schemeClr val="tx1"/>
                </a:solidFill>
              </a:rPr>
              <a:t>Pulsars</a:t>
            </a:r>
            <a:endParaRPr lang="en-US" dirty="0"/>
          </a:p>
        </p:txBody>
      </p:sp>
    </p:spTree>
    <p:extLst>
      <p:ext uri="{BB962C8B-B14F-4D97-AF65-F5344CB8AC3E}">
        <p14:creationId xmlns:p14="http://schemas.microsoft.com/office/powerpoint/2010/main" val="401760241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14_07Figure.jpg"/>
          <p:cNvPicPr>
            <a:picLocks noChangeAspect="1" noChangeArrowheads="1"/>
          </p:cNvPicPr>
          <p:nvPr/>
        </p:nvPicPr>
        <p:blipFill>
          <a:blip r:embed="rId2"/>
          <a:srcRect/>
          <a:stretch>
            <a:fillRect/>
          </a:stretch>
        </p:blipFill>
        <p:spPr bwMode="auto">
          <a:xfrm>
            <a:off x="1488693" y="374095"/>
            <a:ext cx="5715000" cy="5791200"/>
          </a:xfrm>
          <a:prstGeom prst="rect">
            <a:avLst/>
          </a:prstGeom>
          <a:noFill/>
          <a:ln w="9525">
            <a:noFill/>
            <a:miter lim="800000"/>
            <a:headEnd/>
            <a:tailEnd/>
          </a:ln>
        </p:spPr>
      </p:pic>
    </p:spTree>
    <p:extLst>
      <p:ext uri="{BB962C8B-B14F-4D97-AF65-F5344CB8AC3E}">
        <p14:creationId xmlns:p14="http://schemas.microsoft.com/office/powerpoint/2010/main" val="61150768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D:\ART\CH25\F25_08.JPG"/>
          <p:cNvPicPr>
            <a:picLocks noChangeAspect="1" noChangeArrowheads="1"/>
          </p:cNvPicPr>
          <p:nvPr/>
        </p:nvPicPr>
        <p:blipFill>
          <a:blip r:embed="rId2"/>
          <a:srcRect/>
          <a:stretch>
            <a:fillRect/>
          </a:stretch>
        </p:blipFill>
        <p:spPr bwMode="auto">
          <a:xfrm>
            <a:off x="1308832" y="709199"/>
            <a:ext cx="6721670" cy="6148801"/>
          </a:xfrm>
          <a:prstGeom prst="rect">
            <a:avLst/>
          </a:prstGeom>
          <a:noFill/>
          <a:ln w="9525">
            <a:noFill/>
            <a:miter lim="800000"/>
            <a:headEnd/>
            <a:tailEnd/>
          </a:ln>
        </p:spPr>
      </p:pic>
      <p:sp>
        <p:nvSpPr>
          <p:cNvPr id="24579" name="Text Box 4"/>
          <p:cNvSpPr txBox="1">
            <a:spLocks noChangeArrowheads="1"/>
          </p:cNvSpPr>
          <p:nvPr/>
        </p:nvSpPr>
        <p:spPr bwMode="auto">
          <a:xfrm>
            <a:off x="3836371" y="1049178"/>
            <a:ext cx="1656212" cy="369332"/>
          </a:xfrm>
          <a:prstGeom prst="rect">
            <a:avLst/>
          </a:prstGeom>
          <a:solidFill>
            <a:schemeClr val="tx1"/>
          </a:solidFill>
          <a:ln w="9525">
            <a:noFill/>
            <a:miter lim="800000"/>
            <a:headEnd/>
            <a:tailEnd/>
          </a:ln>
        </p:spPr>
        <p:txBody>
          <a:bodyPr wrap="square">
            <a:prstTxWarp prst="textNoShape">
              <a:avLst/>
            </a:prstTxWarp>
            <a:spAutoFit/>
          </a:bodyPr>
          <a:lstStyle/>
          <a:p>
            <a:pPr algn="ctr" eaLnBrk="0" hangingPunct="0">
              <a:spcBef>
                <a:spcPct val="50000"/>
              </a:spcBef>
            </a:pPr>
            <a:r>
              <a:rPr lang="en-US">
                <a:solidFill>
                  <a:srgbClr val="FF0000"/>
                </a:solidFill>
              </a:rPr>
              <a:t>100,000 ly</a:t>
            </a:r>
          </a:p>
        </p:txBody>
      </p:sp>
      <p:sp>
        <p:nvSpPr>
          <p:cNvPr id="4" name="TextBox 3"/>
          <p:cNvSpPr txBox="1"/>
          <p:nvPr/>
        </p:nvSpPr>
        <p:spPr>
          <a:xfrm>
            <a:off x="2119511" y="13386"/>
            <a:ext cx="5202341" cy="646331"/>
          </a:xfrm>
          <a:prstGeom prst="rect">
            <a:avLst/>
          </a:prstGeom>
          <a:noFill/>
        </p:spPr>
        <p:txBody>
          <a:bodyPr wrap="none" rtlCol="0">
            <a:spAutoFit/>
          </a:bodyPr>
          <a:lstStyle/>
          <a:p>
            <a:r>
              <a:rPr lang="en-US" sz="3600" dirty="0" smtClean="0"/>
              <a:t>Structure of the Milky Way</a:t>
            </a:r>
            <a:endParaRPr lang="en-US" sz="3600" dirty="0"/>
          </a:p>
        </p:txBody>
      </p:sp>
    </p:spTree>
    <p:extLst>
      <p:ext uri="{BB962C8B-B14F-4D97-AF65-F5344CB8AC3E}">
        <p14:creationId xmlns:p14="http://schemas.microsoft.com/office/powerpoint/2010/main" val="172610687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0" y="40826"/>
            <a:ext cx="9144000" cy="6863418"/>
          </a:xfrm>
          <a:prstGeom prst="rect">
            <a:avLst/>
          </a:prstGeom>
          <a:noFill/>
          <a:ln w="9525">
            <a:noFill/>
            <a:miter lim="800000"/>
            <a:headEnd/>
            <a:tailEnd/>
          </a:ln>
          <a:effectLst/>
        </p:spPr>
        <p:txBody>
          <a:bodyPr anchor="t">
            <a:prstTxWarp prst="textNoShape">
              <a:avLst/>
            </a:prstTxWarp>
            <a:spAutoFit/>
          </a:bodyPr>
          <a:lstStyle/>
          <a:p>
            <a:pPr>
              <a:tabLst>
                <a:tab pos="228600" algn="l"/>
              </a:tabLst>
            </a:pPr>
            <a:r>
              <a:rPr lang="en-US" sz="3200" b="1" u="sng" dirty="0" smtClean="0">
                <a:solidFill>
                  <a:srgbClr val="800000"/>
                </a:solidFill>
                <a:ea typeface="Times New Roman" charset="0"/>
                <a:cs typeface="Times New Roman" charset="0"/>
              </a:rPr>
              <a:t>Structure of the Milky Way</a:t>
            </a:r>
          </a:p>
          <a:p>
            <a:pPr>
              <a:tabLst>
                <a:tab pos="228600" algn="l"/>
              </a:tabLst>
            </a:pPr>
            <a:endParaRPr lang="en-US" sz="1600" dirty="0">
              <a:solidFill>
                <a:schemeClr val="tx1"/>
              </a:solidFill>
            </a:endParaRPr>
          </a:p>
          <a:p>
            <a:pPr marL="457200" indent="-457200" eaLnBrk="0" hangingPunct="0">
              <a:buFont typeface="Arial"/>
              <a:buChar char="•"/>
              <a:tabLst>
                <a:tab pos="228600" algn="l"/>
              </a:tabLst>
            </a:pPr>
            <a:r>
              <a:rPr lang="en-US" sz="2800" dirty="0" smtClean="0">
                <a:latin typeface="Arial" charset="0"/>
              </a:rPr>
              <a:t>The Milky Way Galaxy consists of several parts</a:t>
            </a:r>
          </a:p>
          <a:p>
            <a:pPr marL="914400" lvl="1" indent="-457200" eaLnBrk="0" hangingPunct="0">
              <a:buFont typeface="Arial"/>
              <a:buChar char="•"/>
              <a:tabLst>
                <a:tab pos="228600" algn="l"/>
              </a:tabLst>
            </a:pPr>
            <a:r>
              <a:rPr lang="en-US" sz="2800" dirty="0" smtClean="0">
                <a:latin typeface="Arial" charset="0"/>
              </a:rPr>
              <a:t>The Galactic disk</a:t>
            </a:r>
          </a:p>
          <a:p>
            <a:pPr marL="914400" lvl="1" indent="-457200" eaLnBrk="0" hangingPunct="0">
              <a:buFont typeface="Arial"/>
              <a:buChar char="•"/>
              <a:tabLst>
                <a:tab pos="228600" algn="l"/>
              </a:tabLst>
            </a:pPr>
            <a:r>
              <a:rPr lang="en-US" sz="2800" dirty="0" smtClean="0">
                <a:latin typeface="Arial" charset="0"/>
              </a:rPr>
              <a:t>The Galactic bulge</a:t>
            </a:r>
          </a:p>
          <a:p>
            <a:pPr marL="914400" lvl="1" indent="-457200" eaLnBrk="0" hangingPunct="0">
              <a:buFont typeface="Arial"/>
              <a:buChar char="•"/>
              <a:tabLst>
                <a:tab pos="228600" algn="l"/>
              </a:tabLst>
            </a:pPr>
            <a:r>
              <a:rPr lang="en-US" sz="2800" dirty="0" smtClean="0">
                <a:latin typeface="Arial" charset="0"/>
              </a:rPr>
              <a:t>The Galactic halo</a:t>
            </a:r>
          </a:p>
          <a:p>
            <a:pPr marL="914400" lvl="1" indent="-457200" eaLnBrk="0" hangingPunct="0">
              <a:buFont typeface="Arial"/>
              <a:buChar char="•"/>
              <a:tabLst>
                <a:tab pos="228600" algn="l"/>
              </a:tabLst>
            </a:pPr>
            <a:r>
              <a:rPr lang="en-US" sz="2800" dirty="0" smtClean="0">
                <a:latin typeface="Arial" charset="0"/>
              </a:rPr>
              <a:t>And the Galactic Center</a:t>
            </a:r>
          </a:p>
          <a:p>
            <a:pPr marL="914400" lvl="1" indent="-457200" eaLnBrk="0" hangingPunct="0">
              <a:buFont typeface="Arial"/>
              <a:buChar char="•"/>
              <a:tabLst>
                <a:tab pos="228600" algn="l"/>
              </a:tabLst>
            </a:pPr>
            <a:endParaRPr lang="en-US" sz="2800" dirty="0">
              <a:latin typeface="Arial" charset="0"/>
            </a:endParaRPr>
          </a:p>
          <a:p>
            <a:pPr marL="457200" indent="-457200" eaLnBrk="0" hangingPunct="0">
              <a:buFont typeface="Arial"/>
              <a:buChar char="•"/>
              <a:tabLst>
                <a:tab pos="228600" algn="l"/>
              </a:tabLst>
            </a:pPr>
            <a:r>
              <a:rPr lang="en-US" sz="2800" dirty="0" smtClean="0">
                <a:latin typeface="Arial" charset="0"/>
              </a:rPr>
              <a:t>The Galactic Disk is home to most of the young stars in the Galaxy</a:t>
            </a:r>
          </a:p>
          <a:p>
            <a:pPr marL="457200" indent="-457200" eaLnBrk="0" hangingPunct="0">
              <a:buFont typeface="Arial"/>
              <a:buChar char="•"/>
              <a:tabLst>
                <a:tab pos="228600" algn="l"/>
              </a:tabLst>
            </a:pPr>
            <a:r>
              <a:rPr lang="en-US" sz="2800" dirty="0" smtClean="0">
                <a:latin typeface="Arial" charset="0"/>
              </a:rPr>
              <a:t>The Galactic Bulge contains a mix of old and young stars</a:t>
            </a:r>
          </a:p>
          <a:p>
            <a:pPr marL="457200" indent="-457200" eaLnBrk="0" hangingPunct="0">
              <a:buFont typeface="Arial"/>
              <a:buChar char="•"/>
              <a:tabLst>
                <a:tab pos="228600" algn="l"/>
              </a:tabLst>
            </a:pPr>
            <a:r>
              <a:rPr lang="en-US" sz="2800" dirty="0" smtClean="0">
                <a:latin typeface="Arial" charset="0"/>
              </a:rPr>
              <a:t>The Galactic Halo has mainly old stars and is home to many globular clusters</a:t>
            </a:r>
          </a:p>
          <a:p>
            <a:pPr marL="457200" indent="-457200" eaLnBrk="0" hangingPunct="0">
              <a:buFont typeface="Arial"/>
              <a:buChar char="•"/>
              <a:tabLst>
                <a:tab pos="228600" algn="l"/>
              </a:tabLst>
            </a:pPr>
            <a:r>
              <a:rPr lang="en-US" sz="2800" dirty="0" smtClean="0">
                <a:latin typeface="Arial" charset="0"/>
              </a:rPr>
              <a:t>And the Galactic Center contains a supermassive black hole</a:t>
            </a:r>
          </a:p>
        </p:txBody>
      </p:sp>
    </p:spTree>
    <p:extLst>
      <p:ext uri="{BB962C8B-B14F-4D97-AF65-F5344CB8AC3E}">
        <p14:creationId xmlns:p14="http://schemas.microsoft.com/office/powerpoint/2010/main" val="173419901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0" y="90631"/>
            <a:ext cx="9144000" cy="7245062"/>
          </a:xfrm>
          <a:prstGeom prst="rect">
            <a:avLst/>
          </a:prstGeom>
          <a:noFill/>
          <a:ln w="9525">
            <a:noFill/>
            <a:miter lim="800000"/>
            <a:headEnd/>
            <a:tailEnd/>
          </a:ln>
        </p:spPr>
        <p:txBody>
          <a:bodyPr anchor="ctr">
            <a:prstTxWarp prst="textNoShape">
              <a:avLst/>
            </a:prstTxWarp>
            <a:spAutoFit/>
          </a:bodyPr>
          <a:lstStyle/>
          <a:p>
            <a:pPr eaLnBrk="0" hangingPunct="0">
              <a:lnSpc>
                <a:spcPct val="90000"/>
              </a:lnSpc>
              <a:buClr>
                <a:srgbClr val="A50021"/>
              </a:buClr>
            </a:pPr>
            <a:endParaRPr lang="en-US" sz="2800" dirty="0" smtClean="0">
              <a:solidFill>
                <a:srgbClr val="A50021"/>
              </a:solidFill>
            </a:endParaRPr>
          </a:p>
          <a:p>
            <a:pPr eaLnBrk="0" hangingPunct="0">
              <a:lnSpc>
                <a:spcPct val="90000"/>
              </a:lnSpc>
              <a:buClr>
                <a:srgbClr val="A50021"/>
              </a:buClr>
              <a:buFont typeface="Wingdings" charset="2"/>
              <a:buChar char="q"/>
            </a:pPr>
            <a:r>
              <a:rPr lang="en-US" sz="2800" dirty="0" smtClean="0">
                <a:solidFill>
                  <a:srgbClr val="A50021"/>
                </a:solidFill>
              </a:rPr>
              <a:t> Structure</a:t>
            </a:r>
            <a:r>
              <a:rPr lang="en-US" sz="2800" dirty="0">
                <a:solidFill>
                  <a:srgbClr val="A50021"/>
                </a:solidFill>
              </a:rPr>
              <a:t>: Halo, disk, central bulge</a:t>
            </a:r>
            <a:br>
              <a:rPr lang="en-US" sz="2800" dirty="0">
                <a:solidFill>
                  <a:srgbClr val="A50021"/>
                </a:solidFill>
              </a:rPr>
            </a:br>
            <a:endParaRPr lang="en-US" sz="2800" dirty="0">
              <a:solidFill>
                <a:srgbClr val="A50021"/>
              </a:solidFill>
            </a:endParaRPr>
          </a:p>
          <a:p>
            <a:pPr eaLnBrk="0" hangingPunct="0">
              <a:lnSpc>
                <a:spcPct val="90000"/>
              </a:lnSpc>
              <a:buClr>
                <a:srgbClr val="A50021"/>
              </a:buClr>
              <a:buFont typeface="Wingdings" charset="2"/>
              <a:buChar char="q"/>
            </a:pPr>
            <a:r>
              <a:rPr lang="en-US" sz="2800" dirty="0">
                <a:solidFill>
                  <a:srgbClr val="A50021"/>
                </a:solidFill>
              </a:rPr>
              <a:t> Diameter of disk = 100,000 </a:t>
            </a:r>
            <a:r>
              <a:rPr lang="en-US" sz="2800" dirty="0" err="1">
                <a:solidFill>
                  <a:srgbClr val="A50021"/>
                </a:solidFill>
              </a:rPr>
              <a:t>ly</a:t>
            </a:r>
            <a:r>
              <a:rPr lang="en-US" sz="2800" dirty="0">
                <a:solidFill>
                  <a:srgbClr val="A50021"/>
                </a:solidFill>
              </a:rPr>
              <a:t/>
            </a:r>
            <a:br>
              <a:rPr lang="en-US" sz="2800" dirty="0">
                <a:solidFill>
                  <a:srgbClr val="A50021"/>
                </a:solidFill>
              </a:rPr>
            </a:br>
            <a:endParaRPr lang="en-US" sz="2800" dirty="0">
              <a:solidFill>
                <a:srgbClr val="A50021"/>
              </a:solidFill>
            </a:endParaRPr>
          </a:p>
          <a:p>
            <a:pPr eaLnBrk="0" hangingPunct="0">
              <a:lnSpc>
                <a:spcPct val="90000"/>
              </a:lnSpc>
              <a:buClr>
                <a:srgbClr val="A50021"/>
              </a:buClr>
              <a:buFont typeface="Wingdings" charset="2"/>
              <a:buChar char="q"/>
            </a:pPr>
            <a:r>
              <a:rPr lang="en-US" sz="2800" dirty="0">
                <a:solidFill>
                  <a:srgbClr val="A50021"/>
                </a:solidFill>
                <a:ea typeface="Times New Roman" charset="0"/>
                <a:cs typeface="Times New Roman" charset="0"/>
              </a:rPr>
              <a:t> The spiral arms are in the disk, outside the bulge. </a:t>
            </a:r>
            <a:br>
              <a:rPr lang="en-US" sz="2800" dirty="0">
                <a:solidFill>
                  <a:srgbClr val="A50021"/>
                </a:solidFill>
                <a:ea typeface="Times New Roman" charset="0"/>
                <a:cs typeface="Times New Roman" charset="0"/>
              </a:rPr>
            </a:br>
            <a:endParaRPr lang="en-US" sz="2800" dirty="0">
              <a:solidFill>
                <a:srgbClr val="A50021"/>
              </a:solidFill>
              <a:ea typeface="Times New Roman" charset="0"/>
              <a:cs typeface="Times New Roman" charset="0"/>
            </a:endParaRPr>
          </a:p>
          <a:p>
            <a:pPr eaLnBrk="0" hangingPunct="0">
              <a:buFont typeface="Wingdings" charset="2"/>
              <a:buChar char="q"/>
            </a:pPr>
            <a:r>
              <a:rPr lang="en-US" sz="2800" dirty="0">
                <a:solidFill>
                  <a:srgbClr val="A50021"/>
                </a:solidFill>
                <a:ea typeface="Times New Roman" charset="0"/>
                <a:cs typeface="Times New Roman" charset="0"/>
              </a:rPr>
              <a:t> Nearly all the gas and dust, and new stars are in the disk and bulge</a:t>
            </a:r>
            <a:br>
              <a:rPr lang="en-US" sz="2800" dirty="0">
                <a:solidFill>
                  <a:srgbClr val="A50021"/>
                </a:solidFill>
                <a:ea typeface="Times New Roman" charset="0"/>
                <a:cs typeface="Times New Roman" charset="0"/>
              </a:rPr>
            </a:br>
            <a:endParaRPr lang="en-US" sz="2800" dirty="0">
              <a:solidFill>
                <a:srgbClr val="A50021"/>
              </a:solidFill>
            </a:endParaRPr>
          </a:p>
          <a:p>
            <a:pPr eaLnBrk="0" hangingPunct="0">
              <a:lnSpc>
                <a:spcPct val="90000"/>
              </a:lnSpc>
              <a:buClr>
                <a:srgbClr val="A50021"/>
              </a:buClr>
              <a:buFont typeface="Wingdings" charset="2"/>
              <a:buChar char="q"/>
            </a:pPr>
            <a:r>
              <a:rPr lang="en-US" sz="2800" dirty="0">
                <a:solidFill>
                  <a:srgbClr val="A50021"/>
                </a:solidFill>
              </a:rPr>
              <a:t> The disk rotates about the galaxy’s center,</a:t>
            </a:r>
            <a:r>
              <a:rPr lang="en-US" sz="2800" dirty="0" smtClean="0">
                <a:solidFill>
                  <a:srgbClr val="A50021"/>
                </a:solidFill>
              </a:rPr>
              <a:t> at first with stars </a:t>
            </a:r>
            <a:r>
              <a:rPr lang="en-US" sz="2800" dirty="0">
                <a:solidFill>
                  <a:srgbClr val="A50021"/>
                </a:solidFill>
              </a:rPr>
              <a:t>closer to the central bulge moving faster</a:t>
            </a:r>
            <a:r>
              <a:rPr lang="en-US" sz="2800" dirty="0" smtClean="0">
                <a:solidFill>
                  <a:srgbClr val="A50021"/>
                </a:solidFill>
              </a:rPr>
              <a:t> than </a:t>
            </a:r>
            <a:r>
              <a:rPr lang="en-US" sz="2800" dirty="0">
                <a:solidFill>
                  <a:srgbClr val="A50021"/>
                </a:solidFill>
              </a:rPr>
              <a:t>stars farther </a:t>
            </a:r>
            <a:r>
              <a:rPr lang="en-US" sz="2800" dirty="0" smtClean="0">
                <a:solidFill>
                  <a:srgbClr val="A50021"/>
                </a:solidFill>
              </a:rPr>
              <a:t>away, and with velocity approximately constant at larger radii</a:t>
            </a:r>
            <a:br>
              <a:rPr lang="en-US" sz="2800" dirty="0" smtClean="0">
                <a:solidFill>
                  <a:srgbClr val="A50021"/>
                </a:solidFill>
              </a:rPr>
            </a:br>
            <a:endParaRPr lang="en-US" sz="2800" dirty="0" smtClean="0">
              <a:solidFill>
                <a:srgbClr val="A50021"/>
              </a:solidFill>
            </a:endParaRPr>
          </a:p>
          <a:p>
            <a:pPr eaLnBrk="0" hangingPunct="0">
              <a:lnSpc>
                <a:spcPct val="90000"/>
              </a:lnSpc>
              <a:buClr>
                <a:srgbClr val="A50021"/>
              </a:buClr>
              <a:buFont typeface="Wingdings" charset="2"/>
              <a:buChar char="q"/>
            </a:pPr>
            <a:r>
              <a:rPr lang="en-US" sz="2800" dirty="0" smtClean="0">
                <a:solidFill>
                  <a:srgbClr val="A50021"/>
                </a:solidFill>
              </a:rPr>
              <a:t> The </a:t>
            </a:r>
            <a:r>
              <a:rPr lang="en-US" sz="2800" dirty="0">
                <a:solidFill>
                  <a:srgbClr val="A50021"/>
                </a:solidFill>
              </a:rPr>
              <a:t>Sun </a:t>
            </a:r>
            <a:r>
              <a:rPr lang="en-US" sz="2800" dirty="0" smtClean="0">
                <a:solidFill>
                  <a:srgbClr val="A50021"/>
                </a:solidFill>
              </a:rPr>
              <a:t>sits at 8000 pc from the Galactic Center in the disk and moves </a:t>
            </a:r>
            <a:r>
              <a:rPr lang="en-US" sz="2800" dirty="0">
                <a:solidFill>
                  <a:srgbClr val="A50021"/>
                </a:solidFill>
              </a:rPr>
              <a:t>once around the Galaxy every 225 million </a:t>
            </a:r>
            <a:r>
              <a:rPr lang="en-US" sz="2800" dirty="0" smtClean="0">
                <a:solidFill>
                  <a:srgbClr val="A50021"/>
                </a:solidFill>
              </a:rPr>
              <a:t>years</a:t>
            </a:r>
            <a:r>
              <a:rPr lang="en-US" sz="2800" dirty="0" smtClean="0">
                <a:solidFill>
                  <a:schemeClr val="tx1"/>
                </a:solidFill>
                <a:latin typeface="Arial" charset="0"/>
                <a:ea typeface="Times New Roman" charset="0"/>
                <a:cs typeface="Times New Roman" charset="0"/>
              </a:rPr>
              <a:t/>
            </a:r>
            <a:br>
              <a:rPr lang="en-US" sz="2800" dirty="0" smtClean="0">
                <a:solidFill>
                  <a:schemeClr val="tx1"/>
                </a:solidFill>
                <a:latin typeface="Arial" charset="0"/>
                <a:ea typeface="Times New Roman" charset="0"/>
                <a:cs typeface="Times New Roman" charset="0"/>
              </a:rPr>
            </a:br>
            <a:endParaRPr lang="en-US" sz="2800" dirty="0">
              <a:solidFill>
                <a:schemeClr val="tx1"/>
              </a:solidFill>
              <a:latin typeface="Arial" charset="0"/>
            </a:endParaRPr>
          </a:p>
          <a:p>
            <a:pPr eaLnBrk="0" hangingPunct="0"/>
            <a:endParaRPr lang="en-US" sz="2800" dirty="0">
              <a:solidFill>
                <a:schemeClr val="tx1"/>
              </a:solidFill>
              <a:latin typeface="Arial" charset="0"/>
            </a:endParaRPr>
          </a:p>
        </p:txBody>
      </p:sp>
    </p:spTree>
    <p:extLst>
      <p:ext uri="{BB962C8B-B14F-4D97-AF65-F5344CB8AC3E}">
        <p14:creationId xmlns:p14="http://schemas.microsoft.com/office/powerpoint/2010/main" val="102158312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304800" y="685800"/>
            <a:ext cx="8229600" cy="5191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endParaRPr lang="en-US" sz="2800" b="1"/>
          </a:p>
        </p:txBody>
      </p:sp>
      <p:sp>
        <p:nvSpPr>
          <p:cNvPr id="191492" name="Text Box 4"/>
          <p:cNvSpPr txBox="1">
            <a:spLocks noChangeArrowheads="1"/>
          </p:cNvSpPr>
          <p:nvPr/>
        </p:nvSpPr>
        <p:spPr bwMode="auto">
          <a:xfrm>
            <a:off x="457200" y="979488"/>
            <a:ext cx="8077200" cy="521811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galactic halo and globular clusters formed very early; the halo is essentially spherical. All the stars in the halo are very old, and there is no gas and dust.</a:t>
            </a:r>
          </a:p>
          <a:p>
            <a:pPr eaLnBrk="1" hangingPunct="1">
              <a:spcBef>
                <a:spcPct val="50000"/>
              </a:spcBef>
            </a:pPr>
            <a:r>
              <a:rPr lang="en-US" sz="2800" b="1"/>
              <a:t>The galactic disk is where the youngest stars are, as well as star formation regions – emission nebulae, large clouds of gas and dust.</a:t>
            </a:r>
          </a:p>
          <a:p>
            <a:pPr eaLnBrk="1" hangingPunct="1">
              <a:spcBef>
                <a:spcPct val="50000"/>
              </a:spcBef>
            </a:pPr>
            <a:r>
              <a:rPr lang="en-US" sz="2800" b="1"/>
              <a:t>Surrounding the galactic center is the galactic bulge, which contains a mix of older and younger stars.</a:t>
            </a:r>
          </a:p>
        </p:txBody>
      </p:sp>
      <p:sp>
        <p:nvSpPr>
          <p:cNvPr id="191493" name="Rectangle 5"/>
          <p:cNvSpPr>
            <a:spLocks noGrp="1" noChangeArrowheads="1"/>
          </p:cNvSpPr>
          <p:nvPr>
            <p:ph type="title" idx="4294967295"/>
          </p:nvPr>
        </p:nvSpPr>
        <p:spPr>
          <a:xfrm>
            <a:off x="685800" y="76200"/>
            <a:ext cx="7772400" cy="685800"/>
          </a:xfrm>
        </p:spPr>
        <p:txBody>
          <a:bodyPr/>
          <a:lstStyle/>
          <a:p>
            <a:r>
              <a:rPr lang="en-US" sz="3600" b="1" dirty="0" smtClean="0">
                <a:solidFill>
                  <a:schemeClr val="tx1"/>
                </a:solidFill>
              </a:rPr>
              <a:t>Galactic </a:t>
            </a:r>
            <a:r>
              <a:rPr lang="en-US" sz="3600" b="1" dirty="0">
                <a:solidFill>
                  <a:schemeClr val="tx1"/>
                </a:solidFill>
              </a:rPr>
              <a:t>Structure</a:t>
            </a:r>
            <a:endParaRPr lang="en-US" dirty="0"/>
          </a:p>
        </p:txBody>
      </p:sp>
    </p:spTree>
    <p:extLst>
      <p:ext uri="{BB962C8B-B14F-4D97-AF65-F5344CB8AC3E}">
        <p14:creationId xmlns:p14="http://schemas.microsoft.com/office/powerpoint/2010/main" val="4293356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0" y="254240"/>
            <a:ext cx="9144000" cy="6647973"/>
          </a:xfrm>
          <a:prstGeom prst="rect">
            <a:avLst/>
          </a:prstGeom>
          <a:noFill/>
          <a:ln w="9525">
            <a:noFill/>
            <a:miter lim="800000"/>
            <a:headEnd/>
            <a:tailEnd/>
          </a:ln>
          <a:effectLst/>
        </p:spPr>
        <p:txBody>
          <a:bodyPr anchor="ctr">
            <a:prstTxWarp prst="textNoShape">
              <a:avLst/>
            </a:prstTxWarp>
            <a:spAutoFit/>
          </a:bodyPr>
          <a:lstStyle/>
          <a:p>
            <a:pPr>
              <a:tabLst>
                <a:tab pos="228600" algn="l"/>
              </a:tabLst>
            </a:pPr>
            <a:r>
              <a:rPr lang="en-US" sz="3200" b="1" u="sng" dirty="0" smtClean="0">
                <a:solidFill>
                  <a:srgbClr val="800000"/>
                </a:solidFill>
                <a:ea typeface="Times New Roman" charset="0"/>
                <a:cs typeface="Times New Roman" charset="0"/>
              </a:rPr>
              <a:t>Stellar </a:t>
            </a:r>
            <a:r>
              <a:rPr lang="en-US" sz="3200" b="1" u="sng" dirty="0">
                <a:solidFill>
                  <a:srgbClr val="800000"/>
                </a:solidFill>
                <a:ea typeface="Times New Roman" charset="0"/>
                <a:cs typeface="Times New Roman" charset="0"/>
              </a:rPr>
              <a:t>populations: Old and new stars</a:t>
            </a:r>
            <a:r>
              <a:rPr lang="en-US" sz="1600" b="1" dirty="0">
                <a:solidFill>
                  <a:srgbClr val="800000"/>
                </a:solidFill>
                <a:ea typeface="Times New Roman" charset="0"/>
                <a:cs typeface="Times New Roman" charset="0"/>
              </a:rPr>
              <a:t/>
            </a:r>
            <a:br>
              <a:rPr lang="en-US" sz="1600" b="1" dirty="0">
                <a:solidFill>
                  <a:srgbClr val="800000"/>
                </a:solidFill>
                <a:ea typeface="Times New Roman" charset="0"/>
                <a:cs typeface="Times New Roman" charset="0"/>
              </a:rPr>
            </a:br>
            <a:endParaRPr lang="en-US" sz="1600" dirty="0" smtClean="0">
              <a:solidFill>
                <a:schemeClr val="tx1"/>
              </a:solidFill>
            </a:endParaRPr>
          </a:p>
          <a:p>
            <a:pPr eaLnBrk="0" hangingPunct="0">
              <a:buFontTx/>
              <a:buChar char="•"/>
              <a:tabLst>
                <a:tab pos="228600" algn="l"/>
              </a:tabLst>
            </a:pPr>
            <a:r>
              <a:rPr lang="en-US" sz="2400" dirty="0" smtClean="0">
                <a:solidFill>
                  <a:schemeClr val="tx1"/>
                </a:solidFill>
                <a:ea typeface="Times New Roman" charset="0"/>
                <a:cs typeface="Times New Roman" charset="0"/>
              </a:rPr>
              <a:t> Stars </a:t>
            </a:r>
            <a:r>
              <a:rPr lang="en-US" sz="2400" dirty="0">
                <a:solidFill>
                  <a:schemeClr val="tx1"/>
                </a:solidFill>
                <a:ea typeface="Times New Roman" charset="0"/>
                <a:cs typeface="Times New Roman" charset="0"/>
              </a:rPr>
              <a:t>formed at the time the Galaxy formed are</a:t>
            </a:r>
            <a:r>
              <a:rPr lang="en-US" sz="2400" dirty="0" smtClean="0">
                <a:solidFill>
                  <a:schemeClr val="tx1"/>
                </a:solidFill>
                <a:ea typeface="Times New Roman" charset="0"/>
                <a:cs typeface="Times New Roman" charset="0"/>
              </a:rPr>
              <a:t> called </a:t>
            </a:r>
            <a:r>
              <a:rPr lang="en-US" sz="2400" dirty="0">
                <a:solidFill>
                  <a:srgbClr val="0000FF"/>
                </a:solidFill>
                <a:ea typeface="Times New Roman" charset="0"/>
                <a:cs typeface="Times New Roman" charset="0"/>
              </a:rPr>
              <a:t>Population II</a:t>
            </a:r>
            <a:r>
              <a:rPr lang="en-US" sz="2400" dirty="0">
                <a:solidFill>
                  <a:schemeClr val="tx1"/>
                </a:solidFill>
                <a:ea typeface="Times New Roman" charset="0"/>
                <a:cs typeface="Times New Roman" charset="0"/>
              </a:rPr>
              <a:t> </a:t>
            </a:r>
            <a:r>
              <a:rPr lang="en-US" sz="2400" dirty="0" smtClean="0">
                <a:solidFill>
                  <a:schemeClr val="tx1"/>
                </a:solidFill>
                <a:ea typeface="Times New Roman" charset="0"/>
                <a:cs typeface="Times New Roman" charset="0"/>
              </a:rPr>
              <a:t>stars. </a:t>
            </a:r>
            <a:r>
              <a:rPr lang="en-US" sz="2400" dirty="0">
                <a:solidFill>
                  <a:schemeClr val="tx1"/>
                </a:solidFill>
                <a:ea typeface="Times New Roman" charset="0"/>
                <a:cs typeface="Times New Roman" charset="0"/>
              </a:rPr>
              <a:t>They are almost entirely hydrogen and </a:t>
            </a:r>
            <a:r>
              <a:rPr lang="en-US" sz="2400" dirty="0" smtClean="0">
                <a:solidFill>
                  <a:schemeClr val="tx1"/>
                </a:solidFill>
                <a:ea typeface="Times New Roman" charset="0"/>
                <a:cs typeface="Times New Roman" charset="0"/>
              </a:rPr>
              <a:t>helium with few heavier elements, </a:t>
            </a:r>
            <a:r>
              <a:rPr lang="en-US" sz="2400" dirty="0">
                <a:solidFill>
                  <a:schemeClr val="tx1"/>
                </a:solidFill>
                <a:ea typeface="Times New Roman" charset="0"/>
                <a:cs typeface="Times New Roman" charset="0"/>
              </a:rPr>
              <a:t>because the matter in them had not previously been in another star.  They lie in all parts of the galaxy, the halo (globular clusters), disk, and bulge.  </a:t>
            </a:r>
            <a:br>
              <a:rPr lang="en-US" sz="2400" dirty="0">
                <a:solidFill>
                  <a:schemeClr val="tx1"/>
                </a:solidFill>
                <a:ea typeface="Times New Roman" charset="0"/>
                <a:cs typeface="Times New Roman" charset="0"/>
              </a:rPr>
            </a:br>
            <a:endParaRPr lang="en-US" sz="2400" dirty="0" smtClean="0">
              <a:solidFill>
                <a:schemeClr val="tx1"/>
              </a:solidFill>
            </a:endParaRPr>
          </a:p>
          <a:p>
            <a:pPr eaLnBrk="0" hangingPunct="0">
              <a:buFontTx/>
              <a:buChar char="•"/>
              <a:tabLst>
                <a:tab pos="228600" algn="l"/>
              </a:tabLst>
            </a:pPr>
            <a:r>
              <a:rPr lang="en-US" sz="2400" dirty="0" smtClean="0">
                <a:solidFill>
                  <a:schemeClr val="tx1"/>
                </a:solidFill>
                <a:ea typeface="Times New Roman" charset="0"/>
                <a:cs typeface="Times New Roman" charset="0"/>
              </a:rPr>
              <a:t> Younger </a:t>
            </a:r>
            <a:r>
              <a:rPr lang="en-US" sz="2400" dirty="0">
                <a:solidFill>
                  <a:schemeClr val="tx1"/>
                </a:solidFill>
                <a:ea typeface="Times New Roman" charset="0"/>
                <a:cs typeface="Times New Roman" charset="0"/>
              </a:rPr>
              <a:t>stars, formed from matter in the disk of the galaxy, are called </a:t>
            </a:r>
            <a:r>
              <a:rPr lang="en-US" sz="2400" dirty="0">
                <a:solidFill>
                  <a:srgbClr val="0000FF"/>
                </a:solidFill>
                <a:ea typeface="Times New Roman" charset="0"/>
                <a:cs typeface="Times New Roman" charset="0"/>
              </a:rPr>
              <a:t>Population I </a:t>
            </a:r>
            <a:r>
              <a:rPr lang="en-US" sz="2400" dirty="0">
                <a:solidFill>
                  <a:schemeClr val="tx1"/>
                </a:solidFill>
                <a:ea typeface="Times New Roman" charset="0"/>
                <a:cs typeface="Times New Roman" charset="0"/>
              </a:rPr>
              <a:t>stars.  They are made from reprocessed material, matter that was once in other stars and was redistributed to the galaxy when the star died. </a:t>
            </a:r>
            <a:br>
              <a:rPr lang="en-US" sz="2400" dirty="0">
                <a:solidFill>
                  <a:schemeClr val="tx1"/>
                </a:solidFill>
                <a:ea typeface="Times New Roman" charset="0"/>
                <a:cs typeface="Times New Roman" charset="0"/>
              </a:rPr>
            </a:br>
            <a:r>
              <a:rPr lang="en-US" sz="2400" dirty="0">
                <a:solidFill>
                  <a:schemeClr val="tx1"/>
                </a:solidFill>
                <a:ea typeface="Times New Roman" charset="0"/>
                <a:cs typeface="Times New Roman" charset="0"/>
              </a:rPr>
              <a:t> </a:t>
            </a:r>
            <a:endParaRPr lang="en-US" sz="2400" dirty="0">
              <a:solidFill>
                <a:schemeClr val="tx1"/>
              </a:solidFill>
            </a:endParaRPr>
          </a:p>
          <a:p>
            <a:pPr eaLnBrk="0" hangingPunct="0">
              <a:tabLst>
                <a:tab pos="228600" algn="l"/>
              </a:tabLst>
            </a:pPr>
            <a:r>
              <a:rPr lang="en-US" sz="2400" dirty="0">
                <a:solidFill>
                  <a:schemeClr val="tx1"/>
                </a:solidFill>
                <a:ea typeface="Times New Roman" charset="0"/>
                <a:cs typeface="Times New Roman" charset="0"/>
              </a:rPr>
              <a:t>Population I stars are thus younger and begin their lives with a larger fraction of heavier elements than Population II stars.  </a:t>
            </a:r>
            <a:r>
              <a:rPr lang="en-US" sz="2400" dirty="0" smtClean="0">
                <a:solidFill>
                  <a:schemeClr val="tx1"/>
                </a:solidFill>
                <a:ea typeface="Times New Roman" charset="0"/>
                <a:cs typeface="Times New Roman" charset="0"/>
              </a:rPr>
              <a:t/>
            </a:r>
            <a:br>
              <a:rPr lang="en-US" sz="2400" dirty="0" smtClean="0">
                <a:solidFill>
                  <a:schemeClr val="tx1"/>
                </a:solidFill>
                <a:ea typeface="Times New Roman" charset="0"/>
                <a:cs typeface="Times New Roman" charset="0"/>
              </a:rPr>
            </a:br>
            <a:r>
              <a:rPr lang="en-US" sz="2400" dirty="0" smtClean="0">
                <a:solidFill>
                  <a:schemeClr val="tx1"/>
                </a:solidFill>
                <a:latin typeface="Arial" charset="0"/>
                <a:ea typeface="Times New Roman" charset="0"/>
                <a:cs typeface="Times New Roman" charset="0"/>
              </a:rPr>
              <a:t/>
            </a:r>
            <a:br>
              <a:rPr lang="en-US" sz="2400" dirty="0" smtClean="0">
                <a:solidFill>
                  <a:schemeClr val="tx1"/>
                </a:solidFill>
                <a:latin typeface="Arial" charset="0"/>
                <a:ea typeface="Times New Roman" charset="0"/>
                <a:cs typeface="Times New Roman" charset="0"/>
              </a:rPr>
            </a:br>
            <a:endParaRPr lang="en-US" sz="2400" dirty="0">
              <a:solidFill>
                <a:schemeClr val="tx1"/>
              </a:solidFill>
              <a:latin typeface="Arial" charset="0"/>
            </a:endParaRPr>
          </a:p>
          <a:p>
            <a:pPr eaLnBrk="0" hangingPunct="0">
              <a:tabLst>
                <a:tab pos="228600" algn="l"/>
              </a:tabLst>
            </a:pPr>
            <a:endParaRPr lang="en-US" sz="1800" dirty="0">
              <a:solidFill>
                <a:schemeClr val="tx1"/>
              </a:solidFill>
              <a:latin typeface="Arial" charset="0"/>
            </a:endParaRPr>
          </a:p>
        </p:txBody>
      </p:sp>
    </p:spTree>
    <p:extLst>
      <p:ext uri="{BB962C8B-B14F-4D97-AF65-F5344CB8AC3E}">
        <p14:creationId xmlns:p14="http://schemas.microsoft.com/office/powerpoint/2010/main" val="225646719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0" y="88308"/>
            <a:ext cx="9144000" cy="3416320"/>
          </a:xfrm>
          <a:prstGeom prst="rect">
            <a:avLst/>
          </a:prstGeom>
          <a:noFill/>
          <a:ln w="9525">
            <a:noFill/>
            <a:miter lim="800000"/>
            <a:headEnd/>
            <a:tailEnd/>
          </a:ln>
          <a:effectLst/>
        </p:spPr>
        <p:txBody>
          <a:bodyPr anchor="ctr">
            <a:prstTxWarp prst="textNoShape">
              <a:avLst/>
            </a:prstTxWarp>
            <a:spAutoFit/>
          </a:bodyPr>
          <a:lstStyle/>
          <a:p>
            <a:pPr>
              <a:tabLst>
                <a:tab pos="228600" algn="l"/>
              </a:tabLst>
            </a:pPr>
            <a:r>
              <a:rPr lang="en-US" sz="2400" dirty="0" smtClean="0">
                <a:solidFill>
                  <a:schemeClr val="tx1"/>
                </a:solidFill>
                <a:ea typeface="Times New Roman" charset="0"/>
                <a:cs typeface="Times New Roman" charset="0"/>
              </a:rPr>
              <a:t>Both Population </a:t>
            </a:r>
            <a:r>
              <a:rPr lang="en-US" sz="2400" dirty="0">
                <a:solidFill>
                  <a:schemeClr val="tx1"/>
                </a:solidFill>
                <a:ea typeface="Times New Roman" charset="0"/>
                <a:cs typeface="Times New Roman" charset="0"/>
              </a:rPr>
              <a:t>I and Population II stars are made mainly of hydrogen and helium. </a:t>
            </a:r>
            <a:r>
              <a:rPr lang="en-US" sz="2400" dirty="0" smtClean="0">
                <a:solidFill>
                  <a:schemeClr val="tx1"/>
                </a:solidFill>
                <a:ea typeface="Times New Roman" charset="0"/>
                <a:cs typeface="Times New Roman" charset="0"/>
              </a:rPr>
              <a:t> Even </a:t>
            </a:r>
            <a:r>
              <a:rPr lang="en-US" sz="2400" dirty="0">
                <a:solidFill>
                  <a:schemeClr val="tx1"/>
                </a:solidFill>
                <a:ea typeface="Times New Roman" charset="0"/>
                <a:cs typeface="Times New Roman" charset="0"/>
              </a:rPr>
              <a:t>in Population I stars, like the Sun, heavier elements are a small fraction of the total mass. </a:t>
            </a:r>
            <a:br>
              <a:rPr lang="en-US" sz="2400" dirty="0">
                <a:solidFill>
                  <a:schemeClr val="tx1"/>
                </a:solidFill>
                <a:ea typeface="Times New Roman" charset="0"/>
                <a:cs typeface="Times New Roman" charset="0"/>
              </a:rPr>
            </a:br>
            <a:endParaRPr lang="en-US" sz="2400" dirty="0" smtClean="0">
              <a:solidFill>
                <a:schemeClr val="tx1"/>
              </a:solidFill>
            </a:endParaRPr>
          </a:p>
          <a:p>
            <a:pPr eaLnBrk="0" hangingPunct="0">
              <a:buFontTx/>
              <a:buChar char="•"/>
              <a:tabLst>
                <a:tab pos="228600" algn="l"/>
              </a:tabLst>
            </a:pPr>
            <a:r>
              <a:rPr lang="en-US" sz="2400" dirty="0" smtClean="0">
                <a:solidFill>
                  <a:schemeClr val="tx1"/>
                </a:solidFill>
                <a:ea typeface="Times New Roman" charset="0"/>
                <a:cs typeface="Times New Roman" charset="0"/>
              </a:rPr>
              <a:t>  Globular </a:t>
            </a:r>
            <a:r>
              <a:rPr lang="en-US" sz="2400" dirty="0">
                <a:solidFill>
                  <a:schemeClr val="tx1"/>
                </a:solidFill>
                <a:ea typeface="Times New Roman" charset="0"/>
                <a:cs typeface="Times New Roman" charset="0"/>
              </a:rPr>
              <a:t>clusters formed at the time the galaxy formed. They are dense clusters </a:t>
            </a:r>
            <a:r>
              <a:rPr lang="en-US" sz="2400" dirty="0" smtClean="0">
                <a:solidFill>
                  <a:schemeClr val="tx1"/>
                </a:solidFill>
                <a:ea typeface="Times New Roman" charset="0"/>
                <a:cs typeface="Times New Roman" charset="0"/>
              </a:rPr>
              <a:t>of up to 1 </a:t>
            </a:r>
            <a:r>
              <a:rPr lang="en-US" sz="2400" dirty="0">
                <a:solidFill>
                  <a:schemeClr val="tx1"/>
                </a:solidFill>
                <a:ea typeface="Times New Roman" charset="0"/>
                <a:cs typeface="Times New Roman" charset="0"/>
              </a:rPr>
              <a:t>million stars, all Population II.</a:t>
            </a:r>
            <a:br>
              <a:rPr lang="en-US" sz="2400" dirty="0">
                <a:solidFill>
                  <a:schemeClr val="tx1"/>
                </a:solidFill>
                <a:ea typeface="Times New Roman" charset="0"/>
                <a:cs typeface="Times New Roman" charset="0"/>
              </a:rPr>
            </a:br>
            <a:endParaRPr lang="en-US" sz="2400" dirty="0" smtClean="0">
              <a:solidFill>
                <a:schemeClr val="tx1"/>
              </a:solidFill>
            </a:endParaRPr>
          </a:p>
          <a:p>
            <a:pPr eaLnBrk="0" hangingPunct="0">
              <a:buFontTx/>
              <a:buChar char="•"/>
              <a:tabLst>
                <a:tab pos="228600" algn="l"/>
              </a:tabLst>
            </a:pPr>
            <a:r>
              <a:rPr lang="en-US" sz="2400" dirty="0" smtClean="0">
                <a:solidFill>
                  <a:schemeClr val="tx1"/>
                </a:solidFill>
                <a:ea typeface="Times New Roman" charset="0"/>
                <a:cs typeface="Times New Roman" charset="0"/>
              </a:rPr>
              <a:t>  An </a:t>
            </a:r>
            <a:r>
              <a:rPr lang="en-US" sz="2400" dirty="0">
                <a:solidFill>
                  <a:schemeClr val="tx1"/>
                </a:solidFill>
                <a:ea typeface="Times New Roman" charset="0"/>
                <a:cs typeface="Times New Roman" charset="0"/>
              </a:rPr>
              <a:t>example of a typical globular</a:t>
            </a:r>
            <a:r>
              <a:rPr lang="en-US" sz="2400" dirty="0" smtClean="0">
                <a:solidFill>
                  <a:schemeClr val="tx1"/>
                </a:solidFill>
                <a:ea typeface="Times New Roman" charset="0"/>
                <a:cs typeface="Times New Roman" charset="0"/>
              </a:rPr>
              <a:t>                                                            cluster is M3</a:t>
            </a:r>
          </a:p>
        </p:txBody>
      </p:sp>
      <p:pic>
        <p:nvPicPr>
          <p:cNvPr id="3" name="Picture 5" descr="C:\103\galaxies\m3.jpg"/>
          <p:cNvPicPr>
            <a:picLocks noChangeAspect="1" noChangeArrowheads="1"/>
          </p:cNvPicPr>
          <p:nvPr/>
        </p:nvPicPr>
        <p:blipFill>
          <a:blip r:embed="rId2"/>
          <a:srcRect/>
          <a:stretch>
            <a:fillRect/>
          </a:stretch>
        </p:blipFill>
        <p:spPr bwMode="auto">
          <a:xfrm>
            <a:off x="4866588" y="2594173"/>
            <a:ext cx="3906291" cy="3906291"/>
          </a:xfrm>
          <a:prstGeom prst="rect">
            <a:avLst/>
          </a:prstGeom>
          <a:noFill/>
          <a:ln w="9525">
            <a:noFill/>
            <a:miter lim="800000"/>
            <a:headEnd/>
            <a:tailEnd/>
          </a:ln>
        </p:spPr>
      </p:pic>
      <p:sp>
        <p:nvSpPr>
          <p:cNvPr id="4" name="TextBox 3"/>
          <p:cNvSpPr txBox="1"/>
          <p:nvPr/>
        </p:nvSpPr>
        <p:spPr>
          <a:xfrm>
            <a:off x="0" y="3716322"/>
            <a:ext cx="5237709" cy="830997"/>
          </a:xfrm>
          <a:prstGeom prst="rect">
            <a:avLst/>
          </a:prstGeom>
          <a:noFill/>
        </p:spPr>
        <p:txBody>
          <a:bodyPr wrap="square" rtlCol="0">
            <a:spAutoFit/>
          </a:bodyPr>
          <a:lstStyle/>
          <a:p>
            <a:pPr marL="342900" indent="-342900">
              <a:buSzPct val="130000"/>
              <a:buFont typeface="Arial"/>
              <a:buChar char="•"/>
            </a:pPr>
            <a:r>
              <a:rPr lang="en-US" sz="2400" dirty="0" smtClean="0"/>
              <a:t>Globular clusters are among the oldest objects in the universe.</a:t>
            </a:r>
            <a:endParaRPr lang="en-US" sz="2400" dirty="0"/>
          </a:p>
        </p:txBody>
      </p:sp>
    </p:spTree>
    <p:extLst>
      <p:ext uri="{BB962C8B-B14F-4D97-AF65-F5344CB8AC3E}">
        <p14:creationId xmlns:p14="http://schemas.microsoft.com/office/powerpoint/2010/main" val="21971078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3"/>
          <p:cNvSpPr txBox="1">
            <a:spLocks noChangeArrowheads="1"/>
          </p:cNvSpPr>
          <p:nvPr/>
        </p:nvSpPr>
        <p:spPr bwMode="auto">
          <a:xfrm>
            <a:off x="457200" y="977900"/>
            <a:ext cx="8153400" cy="137318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The orbital speed of an object depends only on the amount of mass between it and the galactic center.</a:t>
            </a:r>
          </a:p>
        </p:txBody>
      </p:sp>
      <p:sp>
        <p:nvSpPr>
          <p:cNvPr id="209925" name="Rectangle 5"/>
          <p:cNvSpPr>
            <a:spLocks noGrp="1" noChangeArrowheads="1"/>
          </p:cNvSpPr>
          <p:nvPr>
            <p:ph type="title" idx="4294967295"/>
          </p:nvPr>
        </p:nvSpPr>
        <p:spPr>
          <a:xfrm>
            <a:off x="228600" y="63500"/>
            <a:ext cx="8686800" cy="762000"/>
          </a:xfrm>
        </p:spPr>
        <p:txBody>
          <a:bodyPr/>
          <a:lstStyle/>
          <a:p>
            <a:r>
              <a:rPr lang="en-US" sz="3600" b="1" dirty="0" smtClean="0">
                <a:solidFill>
                  <a:schemeClr val="tx1"/>
                </a:solidFill>
              </a:rPr>
              <a:t>The </a:t>
            </a:r>
            <a:r>
              <a:rPr lang="en-US" sz="3600" b="1" dirty="0">
                <a:solidFill>
                  <a:schemeClr val="tx1"/>
                </a:solidFill>
              </a:rPr>
              <a:t>Mass of the Milky Way Galaxy</a:t>
            </a:r>
            <a:endParaRPr lang="en-US" dirty="0"/>
          </a:p>
        </p:txBody>
      </p:sp>
      <p:pic>
        <p:nvPicPr>
          <p:cNvPr id="209926" name="Picture 6" descr="14_19Figure"/>
          <p:cNvPicPr>
            <a:picLocks noChangeAspect="1" noChangeArrowheads="1"/>
          </p:cNvPicPr>
          <p:nvPr/>
        </p:nvPicPr>
        <p:blipFill>
          <a:blip r:embed="rId3"/>
          <a:srcRect b="6143"/>
          <a:stretch>
            <a:fillRect/>
          </a:stretch>
        </p:blipFill>
        <p:spPr bwMode="auto">
          <a:xfrm>
            <a:off x="296863" y="2874963"/>
            <a:ext cx="8548687" cy="2522537"/>
          </a:xfrm>
          <a:prstGeom prst="rect">
            <a:avLst/>
          </a:prstGeom>
          <a:noFill/>
        </p:spPr>
      </p:pic>
    </p:spTree>
    <p:extLst>
      <p:ext uri="{BB962C8B-B14F-4D97-AF65-F5344CB8AC3E}">
        <p14:creationId xmlns:p14="http://schemas.microsoft.com/office/powerpoint/2010/main" val="521682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0" y="-291882"/>
            <a:ext cx="9144000" cy="1815882"/>
          </a:xfrm>
          <a:prstGeom prst="rect">
            <a:avLst/>
          </a:prstGeom>
          <a:noFill/>
          <a:ln w="9525">
            <a:noFill/>
            <a:miter lim="800000"/>
            <a:headEnd/>
            <a:tailEnd/>
          </a:ln>
          <a:effectLst/>
        </p:spPr>
        <p:txBody>
          <a:bodyPr anchor="ctr">
            <a:prstTxWarp prst="textNoShape">
              <a:avLst/>
            </a:prstTxWarp>
            <a:spAutoFit/>
          </a:bodyPr>
          <a:lstStyle/>
          <a:p>
            <a:pPr>
              <a:tabLst>
                <a:tab pos="228600" algn="l"/>
              </a:tabLst>
            </a:pPr>
            <a:r>
              <a:rPr lang="en-US" sz="2800" dirty="0" smtClean="0">
                <a:solidFill>
                  <a:schemeClr val="tx1"/>
                </a:solidFill>
                <a:ea typeface="Times New Roman" charset="0"/>
                <a:cs typeface="Times New Roman" charset="0"/>
              </a:rPr>
              <a:t/>
            </a:r>
            <a:br>
              <a:rPr lang="en-US" sz="2800" dirty="0" smtClean="0">
                <a:solidFill>
                  <a:schemeClr val="tx1"/>
                </a:solidFill>
                <a:ea typeface="Times New Roman" charset="0"/>
                <a:cs typeface="Times New Roman" charset="0"/>
              </a:rPr>
            </a:br>
            <a:r>
              <a:rPr lang="en-US" sz="2800" dirty="0" smtClean="0">
                <a:solidFill>
                  <a:schemeClr val="tx1"/>
                </a:solidFill>
                <a:ea typeface="Times New Roman" charset="0"/>
                <a:cs typeface="Times New Roman" charset="0"/>
              </a:rPr>
              <a:t>Rotation curve of the </a:t>
            </a:r>
            <a:r>
              <a:rPr lang="en-US" sz="2800" dirty="0" smtClean="0">
                <a:ea typeface="Times New Roman" charset="0"/>
                <a:cs typeface="Times New Roman" charset="0"/>
              </a:rPr>
              <a:t>G</a:t>
            </a:r>
            <a:r>
              <a:rPr lang="en-US" sz="2800" dirty="0" smtClean="0">
                <a:solidFill>
                  <a:schemeClr val="tx1"/>
                </a:solidFill>
                <a:ea typeface="Times New Roman" charset="0"/>
                <a:cs typeface="Times New Roman" charset="0"/>
              </a:rPr>
              <a:t>alaxy: How fast </a:t>
            </a:r>
            <a:r>
              <a:rPr lang="en-US" sz="2800" dirty="0" smtClean="0">
                <a:ea typeface="Times New Roman" charset="0"/>
                <a:cs typeface="Times New Roman" charset="0"/>
              </a:rPr>
              <a:t>objects move as a function of the distance to the galactic center.</a:t>
            </a:r>
            <a:endParaRPr lang="en-US" sz="2800" dirty="0" smtClean="0">
              <a:solidFill>
                <a:schemeClr val="tx1"/>
              </a:solidFill>
              <a:latin typeface="Arial" charset="0"/>
            </a:endParaRPr>
          </a:p>
          <a:p>
            <a:pPr eaLnBrk="0" hangingPunct="0">
              <a:tabLst>
                <a:tab pos="228600" algn="l"/>
              </a:tabLst>
            </a:pPr>
            <a:endParaRPr lang="en-US" sz="2800" dirty="0">
              <a:solidFill>
                <a:schemeClr val="tx1"/>
              </a:solidFill>
              <a:latin typeface="Arial" charset="0"/>
            </a:endParaRPr>
          </a:p>
        </p:txBody>
      </p:sp>
      <p:pic>
        <p:nvPicPr>
          <p:cNvPr id="3" name="Picture 4" descr="14_20Figure"/>
          <p:cNvPicPr>
            <a:picLocks noChangeAspect="1" noChangeArrowheads="1"/>
          </p:cNvPicPr>
          <p:nvPr/>
        </p:nvPicPr>
        <p:blipFill>
          <a:blip r:embed="rId2"/>
          <a:srcRect/>
          <a:stretch>
            <a:fillRect/>
          </a:stretch>
        </p:blipFill>
        <p:spPr bwMode="auto">
          <a:xfrm>
            <a:off x="152400" y="1524000"/>
            <a:ext cx="8547100" cy="4297363"/>
          </a:xfrm>
          <a:prstGeom prst="rect">
            <a:avLst/>
          </a:prstGeom>
          <a:noFill/>
        </p:spPr>
      </p:pic>
      <p:sp>
        <p:nvSpPr>
          <p:cNvPr id="4" name="TextBox 3"/>
          <p:cNvSpPr txBox="1"/>
          <p:nvPr/>
        </p:nvSpPr>
        <p:spPr>
          <a:xfrm>
            <a:off x="3048000" y="4013200"/>
            <a:ext cx="3638812" cy="369332"/>
          </a:xfrm>
          <a:prstGeom prst="rect">
            <a:avLst/>
          </a:prstGeom>
          <a:noFill/>
        </p:spPr>
        <p:txBody>
          <a:bodyPr wrap="none" rtlCol="0">
            <a:spAutoFit/>
          </a:bodyPr>
          <a:lstStyle/>
          <a:p>
            <a:r>
              <a:rPr lang="en-US" dirty="0" smtClean="0"/>
              <a:t>expected given mass that we can see</a:t>
            </a:r>
            <a:endParaRPr lang="en-US" dirty="0"/>
          </a:p>
        </p:txBody>
      </p:sp>
      <p:sp>
        <p:nvSpPr>
          <p:cNvPr id="5" name="TextBox 4"/>
          <p:cNvSpPr txBox="1"/>
          <p:nvPr/>
        </p:nvSpPr>
        <p:spPr>
          <a:xfrm>
            <a:off x="4229100" y="1878568"/>
            <a:ext cx="2404850" cy="369332"/>
          </a:xfrm>
          <a:prstGeom prst="rect">
            <a:avLst/>
          </a:prstGeom>
          <a:noFill/>
        </p:spPr>
        <p:txBody>
          <a:bodyPr wrap="none" rtlCol="0">
            <a:spAutoFit/>
          </a:bodyPr>
          <a:lstStyle/>
          <a:p>
            <a:r>
              <a:rPr lang="en-US" dirty="0" smtClean="0"/>
              <a:t>actual motion observed</a:t>
            </a:r>
            <a:endParaRPr lang="en-US" dirty="0"/>
          </a:p>
        </p:txBody>
      </p:sp>
    </p:spTree>
    <p:extLst>
      <p:ext uri="{BB962C8B-B14F-4D97-AF65-F5344CB8AC3E}">
        <p14:creationId xmlns:p14="http://schemas.microsoft.com/office/powerpoint/2010/main" val="159506696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346380" y="329860"/>
            <a:ext cx="8494538" cy="6986528"/>
          </a:xfrm>
          <a:prstGeom prst="rect">
            <a:avLst/>
          </a:prstGeom>
          <a:noFill/>
          <a:ln w="9525">
            <a:noFill/>
            <a:miter lim="800000"/>
            <a:headEnd/>
            <a:tailEnd/>
          </a:ln>
          <a:effectLst/>
        </p:spPr>
        <p:txBody>
          <a:bodyPr wrap="square" anchor="ctr">
            <a:prstTxWarp prst="textNoShape">
              <a:avLst/>
            </a:prstTxWarp>
            <a:spAutoFit/>
          </a:bodyPr>
          <a:lstStyle/>
          <a:p>
            <a:pPr>
              <a:tabLst>
                <a:tab pos="228600" algn="l"/>
              </a:tabLst>
            </a:pPr>
            <a:r>
              <a:rPr lang="en-US" sz="2800" dirty="0" smtClean="0">
                <a:solidFill>
                  <a:schemeClr val="tx1"/>
                </a:solidFill>
                <a:ea typeface="Times New Roman" charset="0"/>
                <a:cs typeface="Times New Roman" charset="0"/>
              </a:rPr>
              <a:t>Instead</a:t>
            </a:r>
            <a:r>
              <a:rPr lang="en-US" sz="2800" dirty="0">
                <a:solidFill>
                  <a:schemeClr val="tx1"/>
                </a:solidFill>
                <a:ea typeface="Times New Roman" charset="0"/>
                <a:cs typeface="Times New Roman" charset="0"/>
              </a:rPr>
              <a:t>, the speed at which</a:t>
            </a:r>
            <a:r>
              <a:rPr lang="en-US" sz="2800" dirty="0" smtClean="0">
                <a:solidFill>
                  <a:schemeClr val="tx1"/>
                </a:solidFill>
                <a:ea typeface="Times New Roman" charset="0"/>
                <a:cs typeface="Times New Roman" charset="0"/>
              </a:rPr>
              <a:t> stars, globular clusters and gas clouds </a:t>
            </a:r>
            <a:r>
              <a:rPr lang="en-US" sz="2800" dirty="0">
                <a:solidFill>
                  <a:schemeClr val="tx1"/>
                </a:solidFill>
                <a:ea typeface="Times New Roman" charset="0"/>
                <a:cs typeface="Times New Roman" charset="0"/>
              </a:rPr>
              <a:t>orbit the galaxy implies a much larger mass than is visible: </a:t>
            </a:r>
            <a:br>
              <a:rPr lang="en-US" sz="2800" dirty="0">
                <a:solidFill>
                  <a:schemeClr val="tx1"/>
                </a:solidFill>
                <a:ea typeface="Times New Roman" charset="0"/>
                <a:cs typeface="Times New Roman" charset="0"/>
              </a:rPr>
            </a:br>
            <a:endParaRPr lang="en-US" sz="2800" dirty="0" smtClean="0">
              <a:solidFill>
                <a:schemeClr val="tx1"/>
              </a:solidFill>
            </a:endParaRPr>
          </a:p>
          <a:p>
            <a:pPr eaLnBrk="0" hangingPunct="0">
              <a:buFontTx/>
              <a:buChar char="•"/>
              <a:tabLst>
                <a:tab pos="228600" algn="l"/>
              </a:tabLst>
            </a:pPr>
            <a:r>
              <a:rPr lang="en-US" sz="2800" dirty="0" smtClean="0">
                <a:solidFill>
                  <a:schemeClr val="tx1"/>
                </a:solidFill>
                <a:ea typeface="Times New Roman" charset="0"/>
                <a:cs typeface="Times New Roman" charset="0"/>
              </a:rPr>
              <a:t> </a:t>
            </a:r>
            <a:r>
              <a:rPr lang="en-US" sz="2800" b="1" dirty="0" smtClean="0">
                <a:solidFill>
                  <a:schemeClr val="tx1"/>
                </a:solidFill>
                <a:ea typeface="Times New Roman" charset="0"/>
                <a:cs typeface="Times New Roman" charset="0"/>
              </a:rPr>
              <a:t>Most </a:t>
            </a:r>
            <a:r>
              <a:rPr lang="en-US" sz="2800" b="1" dirty="0">
                <a:solidFill>
                  <a:schemeClr val="tx1"/>
                </a:solidFill>
                <a:ea typeface="Times New Roman" charset="0"/>
                <a:cs typeface="Times New Roman" charset="0"/>
              </a:rPr>
              <a:t>of the Galaxy's mass is </a:t>
            </a:r>
            <a:r>
              <a:rPr lang="en-US" sz="2800" b="1" dirty="0">
                <a:solidFill>
                  <a:srgbClr val="0000FF"/>
                </a:solidFill>
                <a:ea typeface="Times New Roman" charset="0"/>
                <a:cs typeface="Times New Roman" charset="0"/>
              </a:rPr>
              <a:t>dark matter</a:t>
            </a:r>
            <a:r>
              <a:rPr lang="en-US" sz="2800" b="1" dirty="0">
                <a:solidFill>
                  <a:schemeClr val="tx1"/>
                </a:solidFill>
                <a:ea typeface="Times New Roman" charset="0"/>
                <a:cs typeface="Times New Roman" charset="0"/>
              </a:rPr>
              <a:t>, matter too dim to </a:t>
            </a:r>
            <a:r>
              <a:rPr lang="en-US" sz="2800" b="1" dirty="0" smtClean="0">
                <a:solidFill>
                  <a:schemeClr val="tx1"/>
                </a:solidFill>
                <a:ea typeface="Times New Roman" charset="0"/>
                <a:cs typeface="Times New Roman" charset="0"/>
              </a:rPr>
              <a:t>see at any wavelength, </a:t>
            </a:r>
            <a:r>
              <a:rPr lang="en-US" sz="2800" b="1" dirty="0">
                <a:solidFill>
                  <a:schemeClr val="tx1"/>
                </a:solidFill>
                <a:ea typeface="Times New Roman" charset="0"/>
                <a:cs typeface="Times New Roman" charset="0"/>
              </a:rPr>
              <a:t>that lies in the halo</a:t>
            </a:r>
            <a:r>
              <a:rPr lang="en-US" sz="2800" b="1" dirty="0" smtClean="0">
                <a:solidFill>
                  <a:schemeClr val="tx1"/>
                </a:solidFill>
                <a:ea typeface="Times New Roman" charset="0"/>
                <a:cs typeface="Times New Roman" charset="0"/>
              </a:rPr>
              <a:t>.   </a:t>
            </a:r>
            <a:r>
              <a:rPr lang="en-US" sz="2800" b="1" u="sng" dirty="0">
                <a:solidFill>
                  <a:srgbClr val="3366FF"/>
                </a:solidFill>
                <a:ea typeface="Times New Roman" charset="0"/>
                <a:cs typeface="Times New Roman" charset="0"/>
              </a:rPr>
              <a:t>We do not yet know what it is.</a:t>
            </a:r>
            <a:r>
              <a:rPr lang="en-US" sz="2800" dirty="0">
                <a:solidFill>
                  <a:schemeClr val="tx1"/>
                </a:solidFill>
                <a:ea typeface="Times New Roman" charset="0"/>
                <a:cs typeface="Times New Roman" charset="0"/>
              </a:rPr>
              <a:t/>
            </a:r>
            <a:br>
              <a:rPr lang="en-US" sz="2800" dirty="0">
                <a:solidFill>
                  <a:schemeClr val="tx1"/>
                </a:solidFill>
                <a:ea typeface="Times New Roman" charset="0"/>
                <a:cs typeface="Times New Roman" charset="0"/>
              </a:rPr>
            </a:br>
            <a:r>
              <a:rPr lang="en-US" sz="2800" dirty="0">
                <a:solidFill>
                  <a:schemeClr val="tx1"/>
                </a:solidFill>
                <a:ea typeface="Times New Roman" charset="0"/>
                <a:cs typeface="Times New Roman" charset="0"/>
              </a:rPr>
              <a:t>  </a:t>
            </a:r>
            <a:br>
              <a:rPr lang="en-US" sz="2800" dirty="0">
                <a:solidFill>
                  <a:schemeClr val="tx1"/>
                </a:solidFill>
                <a:ea typeface="Times New Roman" charset="0"/>
                <a:cs typeface="Times New Roman" charset="0"/>
              </a:rPr>
            </a:br>
            <a:r>
              <a:rPr lang="en-US" sz="2800" dirty="0">
                <a:solidFill>
                  <a:schemeClr val="tx1"/>
                </a:solidFill>
                <a:ea typeface="Times New Roman" charset="0"/>
                <a:cs typeface="Times New Roman" charset="0"/>
              </a:rPr>
              <a:t>This is true of all other large galaxies whose mass we have measured. What constitutes most of the universe's mass is</a:t>
            </a:r>
            <a:r>
              <a:rPr lang="en-US" sz="2800" dirty="0" smtClean="0">
                <a:solidFill>
                  <a:schemeClr val="tx1"/>
                </a:solidFill>
                <a:ea typeface="Times New Roman" charset="0"/>
                <a:cs typeface="Times New Roman" charset="0"/>
              </a:rPr>
              <a:t> one </a:t>
            </a:r>
            <a:r>
              <a:rPr lang="en-US" sz="2800" dirty="0" smtClean="0">
                <a:ea typeface="Times New Roman" charset="0"/>
                <a:cs typeface="Times New Roman" charset="0"/>
              </a:rPr>
              <a:t>of </a:t>
            </a:r>
            <a:r>
              <a:rPr lang="en-US" sz="2800" dirty="0" smtClean="0">
                <a:solidFill>
                  <a:schemeClr val="tx1"/>
                </a:solidFill>
                <a:ea typeface="Times New Roman" charset="0"/>
                <a:cs typeface="Times New Roman" charset="0"/>
              </a:rPr>
              <a:t>the </a:t>
            </a:r>
            <a:r>
              <a:rPr lang="en-US" sz="2800" dirty="0">
                <a:solidFill>
                  <a:schemeClr val="tx1"/>
                </a:solidFill>
                <a:ea typeface="Times New Roman" charset="0"/>
                <a:cs typeface="Times New Roman" charset="0"/>
              </a:rPr>
              <a:t>most fundamental </a:t>
            </a:r>
            <a:r>
              <a:rPr lang="en-US" sz="2800" dirty="0" smtClean="0">
                <a:solidFill>
                  <a:schemeClr val="tx1"/>
                </a:solidFill>
                <a:ea typeface="Times New Roman" charset="0"/>
                <a:cs typeface="Times New Roman" charset="0"/>
              </a:rPr>
              <a:t>mysteries </a:t>
            </a:r>
            <a:r>
              <a:rPr lang="en-US" sz="2800" dirty="0">
                <a:solidFill>
                  <a:schemeClr val="tx1"/>
                </a:solidFill>
                <a:ea typeface="Times New Roman" charset="0"/>
                <a:cs typeface="Times New Roman" charset="0"/>
              </a:rPr>
              <a:t>of current astronomy. </a:t>
            </a:r>
            <a:br>
              <a:rPr lang="en-US" sz="2800" dirty="0">
                <a:solidFill>
                  <a:schemeClr val="tx1"/>
                </a:solidFill>
                <a:ea typeface="Times New Roman" charset="0"/>
                <a:cs typeface="Times New Roman" charset="0"/>
              </a:rPr>
            </a:br>
            <a:endParaRPr lang="en-US" sz="2800" dirty="0">
              <a:solidFill>
                <a:schemeClr val="tx1"/>
              </a:solidFill>
              <a:ea typeface="Times New Roman" charset="0"/>
              <a:cs typeface="Times New Roman" charset="0"/>
            </a:endParaRPr>
          </a:p>
          <a:p>
            <a:pPr eaLnBrk="0" hangingPunct="0">
              <a:tabLst>
                <a:tab pos="228600" algn="l"/>
              </a:tabLst>
            </a:pPr>
            <a:r>
              <a:rPr lang="en-US" sz="2800" dirty="0">
                <a:solidFill>
                  <a:schemeClr val="tx1"/>
                </a:solidFill>
                <a:latin typeface="Arial" charset="0"/>
                <a:ea typeface="Times New Roman" charset="0"/>
                <a:cs typeface="Times New Roman" charset="0"/>
              </a:rPr>
              <a:t/>
            </a:r>
            <a:br>
              <a:rPr lang="en-US" sz="2800" dirty="0">
                <a:solidFill>
                  <a:schemeClr val="tx1"/>
                </a:solidFill>
                <a:latin typeface="Arial" charset="0"/>
                <a:ea typeface="Times New Roman" charset="0"/>
                <a:cs typeface="Times New Roman" charset="0"/>
              </a:rPr>
            </a:br>
            <a:endParaRPr lang="en-US" sz="2800" dirty="0">
              <a:solidFill>
                <a:schemeClr val="tx1"/>
              </a:solidFill>
              <a:latin typeface="Arial" charset="0"/>
            </a:endParaRPr>
          </a:p>
          <a:p>
            <a:pPr eaLnBrk="0" hangingPunct="0">
              <a:tabLst>
                <a:tab pos="228600" algn="l"/>
              </a:tabLst>
            </a:pPr>
            <a:endParaRPr lang="en-US" sz="2800" dirty="0">
              <a:solidFill>
                <a:schemeClr val="tx1"/>
              </a:solidFill>
              <a:latin typeface="Arial" charset="0"/>
            </a:endParaRPr>
          </a:p>
        </p:txBody>
      </p:sp>
    </p:spTree>
    <p:extLst>
      <p:ext uri="{BB962C8B-B14F-4D97-AF65-F5344CB8AC3E}">
        <p14:creationId xmlns:p14="http://schemas.microsoft.com/office/powerpoint/2010/main" val="16604959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3490" name="Text Box 2"/>
          <p:cNvSpPr txBox="1">
            <a:spLocks noChangeArrowheads="1"/>
          </p:cNvSpPr>
          <p:nvPr/>
        </p:nvSpPr>
        <p:spPr bwMode="auto">
          <a:xfrm>
            <a:off x="152400" y="0"/>
            <a:ext cx="8763000" cy="6370975"/>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600" b="1" dirty="0">
                <a:solidFill>
                  <a:schemeClr val="bg1"/>
                </a:solidFill>
              </a:rPr>
              <a:t>Black holes and an upper limit </a:t>
            </a:r>
            <a:r>
              <a:rPr lang="en-US" sz="3600" b="1" dirty="0" smtClean="0">
                <a:solidFill>
                  <a:schemeClr val="bg1"/>
                </a:solidFill>
              </a:rPr>
              <a:t>on </a:t>
            </a:r>
            <a:r>
              <a:rPr lang="en-US" sz="3600" b="1" dirty="0">
                <a:solidFill>
                  <a:schemeClr val="bg1"/>
                </a:solidFill>
              </a:rPr>
              <a:t>the mass of neutron </a:t>
            </a:r>
            <a:r>
              <a:rPr lang="en-US" sz="3600" b="1" dirty="0" smtClean="0">
                <a:solidFill>
                  <a:schemeClr val="bg1"/>
                </a:solidFill>
              </a:rPr>
              <a:t>stars</a:t>
            </a:r>
            <a:endParaRPr lang="en-US" sz="3600" b="1" dirty="0">
              <a:solidFill>
                <a:schemeClr val="bg1"/>
              </a:solidFill>
            </a:endParaRPr>
          </a:p>
          <a:p>
            <a:pPr eaLnBrk="0" hangingPunct="0">
              <a:spcBef>
                <a:spcPct val="50000"/>
              </a:spcBef>
            </a:pPr>
            <a:r>
              <a:rPr lang="en-US" sz="2800" dirty="0" smtClean="0">
                <a:solidFill>
                  <a:schemeClr val="bg1"/>
                </a:solidFill>
              </a:rPr>
              <a:t>The pressure from nuclear forces in a </a:t>
            </a:r>
            <a:r>
              <a:rPr lang="en-US" sz="2800" dirty="0">
                <a:solidFill>
                  <a:schemeClr val="bg1"/>
                </a:solidFill>
              </a:rPr>
              <a:t>neutron star keep </a:t>
            </a:r>
            <a:r>
              <a:rPr lang="en-US" sz="2800" dirty="0" smtClean="0">
                <a:solidFill>
                  <a:schemeClr val="bg1"/>
                </a:solidFill>
              </a:rPr>
              <a:t>the star </a:t>
            </a:r>
            <a:r>
              <a:rPr lang="en-US" sz="2800" dirty="0">
                <a:solidFill>
                  <a:schemeClr val="bg1"/>
                </a:solidFill>
              </a:rPr>
              <a:t>from </a:t>
            </a:r>
            <a:r>
              <a:rPr lang="en-US" sz="2800" dirty="0" smtClean="0">
                <a:solidFill>
                  <a:schemeClr val="bg1"/>
                </a:solidFill>
              </a:rPr>
              <a:t>collapsing.  </a:t>
            </a:r>
          </a:p>
          <a:p>
            <a:pPr eaLnBrk="0" hangingPunct="0">
              <a:spcBef>
                <a:spcPct val="50000"/>
              </a:spcBef>
            </a:pPr>
            <a:r>
              <a:rPr lang="en-US" sz="2800" dirty="0" smtClean="0">
                <a:solidFill>
                  <a:schemeClr val="bg1"/>
                </a:solidFill>
              </a:rPr>
              <a:t>But there is a maximum pressure that nuclear forces can exert and beyond 3 </a:t>
            </a:r>
            <a:r>
              <a:rPr lang="en-US" sz="2800" dirty="0">
                <a:solidFill>
                  <a:schemeClr val="bg1"/>
                </a:solidFill>
              </a:rPr>
              <a:t>times the mass of the </a:t>
            </a:r>
            <a:r>
              <a:rPr lang="en-US" sz="2800" dirty="0" smtClean="0">
                <a:solidFill>
                  <a:schemeClr val="bg1"/>
                </a:solidFill>
              </a:rPr>
              <a:t>Sun, gravity must win. </a:t>
            </a:r>
          </a:p>
          <a:p>
            <a:pPr eaLnBrk="0" hangingPunct="0">
              <a:spcBef>
                <a:spcPct val="50000"/>
              </a:spcBef>
            </a:pPr>
            <a:r>
              <a:rPr lang="en-US" sz="2800" dirty="0" smtClean="0">
                <a:solidFill>
                  <a:schemeClr val="bg1"/>
                </a:solidFill>
              </a:rPr>
              <a:t>At this point, the neutron star will collapse to a </a:t>
            </a:r>
            <a:r>
              <a:rPr lang="en-US" sz="2800" b="1" dirty="0" smtClean="0">
                <a:solidFill>
                  <a:schemeClr val="bg1"/>
                </a:solidFill>
              </a:rPr>
              <a:t>black hole</a:t>
            </a:r>
            <a:r>
              <a:rPr lang="en-US" sz="2800" dirty="0" smtClean="0">
                <a:solidFill>
                  <a:schemeClr val="bg1"/>
                </a:solidFill>
              </a:rPr>
              <a:t>, an object whose gravity is so strong that not even light can escape.</a:t>
            </a:r>
          </a:p>
          <a:p>
            <a:pPr eaLnBrk="0" hangingPunct="0">
              <a:spcBef>
                <a:spcPct val="50000"/>
              </a:spcBef>
            </a:pPr>
            <a:r>
              <a:rPr lang="en-US" sz="2800" dirty="0" smtClean="0">
                <a:solidFill>
                  <a:schemeClr val="bg1"/>
                </a:solidFill>
              </a:rPr>
              <a:t>Nothing can escape from a black hole.  How does this work?</a:t>
            </a:r>
            <a:endParaRPr lang="en-US" sz="2800" dirty="0">
              <a:solidFill>
                <a:schemeClr val="bg1"/>
              </a:solidFill>
            </a:endParaRPr>
          </a:p>
        </p:txBody>
      </p:sp>
    </p:spTree>
    <p:extLst>
      <p:ext uri="{BB962C8B-B14F-4D97-AF65-F5344CB8AC3E}">
        <p14:creationId xmlns:p14="http://schemas.microsoft.com/office/powerpoint/2010/main" val="381476664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795332" y="0"/>
            <a:ext cx="7696200" cy="579438"/>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3200" b="1" dirty="0">
                <a:solidFill>
                  <a:srgbClr val="660033"/>
                </a:solidFill>
              </a:rPr>
              <a:t>Dark</a:t>
            </a:r>
            <a:r>
              <a:rPr lang="en-US" sz="3200" b="1" dirty="0" smtClean="0">
                <a:solidFill>
                  <a:srgbClr val="660033"/>
                </a:solidFill>
              </a:rPr>
              <a:t> </a:t>
            </a:r>
            <a:r>
              <a:rPr lang="en-US" sz="3200" b="1" dirty="0">
                <a:solidFill>
                  <a:srgbClr val="660033"/>
                </a:solidFill>
              </a:rPr>
              <a:t>M</a:t>
            </a:r>
            <a:r>
              <a:rPr lang="en-US" sz="3200" b="1" dirty="0" smtClean="0">
                <a:solidFill>
                  <a:srgbClr val="660033"/>
                </a:solidFill>
              </a:rPr>
              <a:t>atter Summary </a:t>
            </a:r>
            <a:r>
              <a:rPr lang="en-US" sz="3200" b="1" dirty="0" smtClean="0">
                <a:solidFill>
                  <a:schemeClr val="hlink"/>
                </a:solidFill>
              </a:rPr>
              <a:t> </a:t>
            </a:r>
            <a:endParaRPr lang="en-US" sz="3200" b="1" dirty="0">
              <a:solidFill>
                <a:schemeClr val="hlink"/>
              </a:solidFill>
            </a:endParaRPr>
          </a:p>
        </p:txBody>
      </p:sp>
      <p:sp>
        <p:nvSpPr>
          <p:cNvPr id="114692" name="Text Box 4"/>
          <p:cNvSpPr txBox="1">
            <a:spLocks noChangeArrowheads="1"/>
          </p:cNvSpPr>
          <p:nvPr/>
        </p:nvSpPr>
        <p:spPr bwMode="auto">
          <a:xfrm>
            <a:off x="0" y="749300"/>
            <a:ext cx="9144000" cy="5909310"/>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2800" dirty="0">
                <a:solidFill>
                  <a:schemeClr val="tx1"/>
                </a:solidFill>
              </a:rPr>
              <a:t>How fast a star orbits the galaxy tells</a:t>
            </a:r>
            <a:r>
              <a:rPr lang="en-US" sz="2800" dirty="0" smtClean="0">
                <a:solidFill>
                  <a:schemeClr val="tx1"/>
                </a:solidFill>
              </a:rPr>
              <a:t> us how </a:t>
            </a:r>
            <a:r>
              <a:rPr lang="en-US" sz="2800" dirty="0">
                <a:solidFill>
                  <a:schemeClr val="tx1"/>
                </a:solidFill>
              </a:rPr>
              <a:t>much mass is inside the radius of the star’s </a:t>
            </a:r>
            <a:r>
              <a:rPr lang="en-US" sz="2800" dirty="0" smtClean="0">
                <a:solidFill>
                  <a:schemeClr val="tx1"/>
                </a:solidFill>
              </a:rPr>
              <a:t>orbit </a:t>
            </a:r>
            <a:r>
              <a:rPr lang="en-US" sz="2800" dirty="0">
                <a:solidFill>
                  <a:schemeClr val="tx1"/>
                </a:solidFill>
              </a:rPr>
              <a:t/>
            </a:r>
            <a:br>
              <a:rPr lang="en-US" sz="2800" dirty="0">
                <a:solidFill>
                  <a:schemeClr val="tx1"/>
                </a:solidFill>
              </a:rPr>
            </a:br>
            <a:r>
              <a:rPr lang="en-US" sz="2800" dirty="0">
                <a:solidFill>
                  <a:schemeClr val="tx1"/>
                </a:solidFill>
              </a:rPr>
              <a:t/>
            </a:r>
            <a:br>
              <a:rPr lang="en-US" sz="2800" dirty="0">
                <a:solidFill>
                  <a:schemeClr val="tx1"/>
                </a:solidFill>
              </a:rPr>
            </a:br>
            <a:r>
              <a:rPr lang="en-US" sz="2800" dirty="0">
                <a:solidFill>
                  <a:schemeClr val="tx1"/>
                </a:solidFill>
              </a:rPr>
              <a:t>The faster the star moves, the more mass must be pulling it to keep it from flying out of the </a:t>
            </a:r>
            <a:r>
              <a:rPr lang="en-US" sz="2800" dirty="0" smtClean="0">
                <a:solidFill>
                  <a:schemeClr val="tx1"/>
                </a:solidFill>
              </a:rPr>
              <a:t>galaxy</a:t>
            </a:r>
          </a:p>
          <a:p>
            <a:pPr eaLnBrk="0" hangingPunct="0">
              <a:spcBef>
                <a:spcPct val="50000"/>
              </a:spcBef>
            </a:pPr>
            <a:r>
              <a:rPr lang="en-US" sz="2800" dirty="0">
                <a:solidFill>
                  <a:schemeClr val="tx1"/>
                </a:solidFill>
              </a:rPr>
              <a:t>Stars far from the center of the galaxy </a:t>
            </a:r>
            <a:r>
              <a:rPr lang="en-US" sz="2800" dirty="0" smtClean="0">
                <a:solidFill>
                  <a:schemeClr val="tx1"/>
                </a:solidFill>
              </a:rPr>
              <a:t>move </a:t>
            </a:r>
            <a:r>
              <a:rPr lang="en-US" sz="2800" dirty="0">
                <a:solidFill>
                  <a:schemeClr val="tx1"/>
                </a:solidFill>
              </a:rPr>
              <a:t>unexpectedly fast:</a:t>
            </a:r>
            <a:r>
              <a:rPr lang="en-US" sz="2800" dirty="0" smtClean="0">
                <a:solidFill>
                  <a:schemeClr val="tx1"/>
                </a:solidFill>
              </a:rPr>
              <a:t> </a:t>
            </a:r>
            <a:r>
              <a:rPr lang="en-US" sz="2800" b="1" dirty="0" smtClean="0">
                <a:solidFill>
                  <a:srgbClr val="A50021"/>
                </a:solidFill>
              </a:rPr>
              <a:t>Therefore there </a:t>
            </a:r>
            <a:r>
              <a:rPr lang="en-US" sz="2800" b="1" dirty="0">
                <a:solidFill>
                  <a:srgbClr val="A50021"/>
                </a:solidFill>
              </a:rPr>
              <a:t>is much more mass in the galaxy than we can </a:t>
            </a:r>
            <a:r>
              <a:rPr lang="en-US" sz="2800" b="1" dirty="0" smtClean="0">
                <a:solidFill>
                  <a:srgbClr val="A50021"/>
                </a:solidFill>
              </a:rPr>
              <a:t>see</a:t>
            </a:r>
          </a:p>
          <a:p>
            <a:pPr eaLnBrk="0" hangingPunct="0">
              <a:spcBef>
                <a:spcPct val="50000"/>
              </a:spcBef>
            </a:pPr>
            <a:r>
              <a:rPr lang="en-US" sz="2800" dirty="0">
                <a:solidFill>
                  <a:schemeClr val="tx1"/>
                </a:solidFill>
              </a:rPr>
              <a:t>At least 90% of the Galaxy’s mass is “dark </a:t>
            </a:r>
            <a:r>
              <a:rPr lang="en-US" sz="2800" dirty="0" smtClean="0">
                <a:solidFill>
                  <a:schemeClr val="tx1"/>
                </a:solidFill>
              </a:rPr>
              <a:t>matter,” matter that we cannot see</a:t>
            </a:r>
            <a:r>
              <a:rPr lang="en-US" sz="2800" dirty="0" smtClean="0"/>
              <a:t> at any wavelength</a:t>
            </a:r>
            <a:endParaRPr lang="en-US" sz="2800" dirty="0" smtClean="0">
              <a:solidFill>
                <a:schemeClr val="tx1"/>
              </a:solidFill>
            </a:endParaRPr>
          </a:p>
          <a:p>
            <a:pPr algn="ctr" eaLnBrk="0" hangingPunct="0">
              <a:spcBef>
                <a:spcPct val="50000"/>
              </a:spcBef>
            </a:pPr>
            <a:r>
              <a:rPr lang="en-US" sz="2800" dirty="0">
                <a:solidFill>
                  <a:srgbClr val="000000"/>
                </a:solidFill>
              </a:rPr>
              <a:t>We know where it is (mostly in the halo) but </a:t>
            </a:r>
            <a:br>
              <a:rPr lang="en-US" sz="2800" dirty="0">
                <a:solidFill>
                  <a:srgbClr val="000000"/>
                </a:solidFill>
              </a:rPr>
            </a:br>
            <a:r>
              <a:rPr lang="en-US" sz="2800" dirty="0">
                <a:solidFill>
                  <a:srgbClr val="A50021"/>
                </a:solidFill>
              </a:rPr>
              <a:t>we don’t yet know what it </a:t>
            </a:r>
            <a:r>
              <a:rPr lang="en-US" sz="2800" dirty="0" smtClean="0">
                <a:solidFill>
                  <a:srgbClr val="A50021"/>
                </a:solidFill>
              </a:rPr>
              <a:t>is</a:t>
            </a:r>
            <a:r>
              <a:rPr lang="en-US" sz="2800" dirty="0" smtClean="0">
                <a:solidFill>
                  <a:srgbClr val="000000"/>
                </a:solidFill>
              </a:rPr>
              <a:t> </a:t>
            </a:r>
            <a:endParaRPr lang="en-US" sz="2800" b="1" dirty="0">
              <a:solidFill>
                <a:srgbClr val="660033"/>
              </a:solidFill>
            </a:endParaRPr>
          </a:p>
        </p:txBody>
      </p:sp>
    </p:spTree>
    <p:extLst>
      <p:ext uri="{BB962C8B-B14F-4D97-AF65-F5344CB8AC3E}">
        <p14:creationId xmlns:p14="http://schemas.microsoft.com/office/powerpoint/2010/main" val="243312990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Text Box 3"/>
          <p:cNvSpPr txBox="1">
            <a:spLocks noChangeArrowheads="1"/>
          </p:cNvSpPr>
          <p:nvPr/>
        </p:nvSpPr>
        <p:spPr bwMode="auto">
          <a:xfrm>
            <a:off x="685800" y="976313"/>
            <a:ext cx="8173746" cy="4185761"/>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2800" b="1" dirty="0"/>
              <a:t>The galactic center appears to have</a:t>
            </a:r>
          </a:p>
          <a:p>
            <a:pPr eaLnBrk="1" hangingPunct="1">
              <a:spcBef>
                <a:spcPct val="50000"/>
              </a:spcBef>
              <a:buFont typeface="Times" charset="0"/>
              <a:buChar char="•"/>
            </a:pPr>
            <a:r>
              <a:rPr lang="en-US" sz="2800" b="1" dirty="0"/>
              <a:t> a stellar density a million times higher than near Earth </a:t>
            </a:r>
          </a:p>
          <a:p>
            <a:pPr eaLnBrk="1" hangingPunct="1">
              <a:spcBef>
                <a:spcPct val="50000"/>
              </a:spcBef>
              <a:buFont typeface="Times" charset="0"/>
              <a:buChar char="•"/>
            </a:pPr>
            <a:r>
              <a:rPr lang="en-US" sz="2800" b="1" dirty="0"/>
              <a:t> a ring of molecular gas 400 pc across</a:t>
            </a:r>
          </a:p>
          <a:p>
            <a:pPr eaLnBrk="1" hangingPunct="1">
              <a:spcBef>
                <a:spcPct val="50000"/>
              </a:spcBef>
              <a:buFont typeface="Times" charset="0"/>
              <a:buChar char="•"/>
            </a:pPr>
            <a:r>
              <a:rPr lang="en-US" sz="2800" b="1" dirty="0"/>
              <a:t> strong magnetic fields</a:t>
            </a:r>
          </a:p>
          <a:p>
            <a:pPr eaLnBrk="1" hangingPunct="1">
              <a:spcBef>
                <a:spcPct val="50000"/>
              </a:spcBef>
              <a:buFont typeface="Times" charset="0"/>
              <a:buChar char="•"/>
            </a:pPr>
            <a:r>
              <a:rPr lang="en-US" sz="2800" b="1" dirty="0"/>
              <a:t> a rotating ring or disk of matter a few parsecs across</a:t>
            </a:r>
          </a:p>
          <a:p>
            <a:pPr eaLnBrk="1" hangingPunct="1">
              <a:spcBef>
                <a:spcPct val="50000"/>
              </a:spcBef>
              <a:buFont typeface="Times" charset="0"/>
              <a:buChar char="•"/>
            </a:pPr>
            <a:r>
              <a:rPr lang="en-US" sz="2800" b="1" dirty="0"/>
              <a:t> a strong X-ray source at the center</a:t>
            </a:r>
          </a:p>
        </p:txBody>
      </p:sp>
      <p:sp>
        <p:nvSpPr>
          <p:cNvPr id="222212" name="Rectangle 4"/>
          <p:cNvSpPr>
            <a:spLocks noGrp="1" noChangeArrowheads="1"/>
          </p:cNvSpPr>
          <p:nvPr>
            <p:ph type="title" idx="4294967295"/>
          </p:nvPr>
        </p:nvSpPr>
        <p:spPr>
          <a:xfrm>
            <a:off x="685800" y="63500"/>
            <a:ext cx="7772400" cy="762000"/>
          </a:xfrm>
        </p:spPr>
        <p:txBody>
          <a:bodyPr/>
          <a:lstStyle/>
          <a:p>
            <a:r>
              <a:rPr lang="en-US" sz="3600" b="1" dirty="0" smtClean="0">
                <a:solidFill>
                  <a:schemeClr val="tx1"/>
                </a:solidFill>
              </a:rPr>
              <a:t>The </a:t>
            </a:r>
            <a:r>
              <a:rPr lang="en-US" sz="3600" b="1" dirty="0">
                <a:solidFill>
                  <a:schemeClr val="tx1"/>
                </a:solidFill>
              </a:rPr>
              <a:t>Galactic Center</a:t>
            </a:r>
            <a:endParaRPr lang="en-US" dirty="0"/>
          </a:p>
        </p:txBody>
      </p:sp>
    </p:spTree>
    <p:extLst>
      <p:ext uri="{BB962C8B-B14F-4D97-AF65-F5344CB8AC3E}">
        <p14:creationId xmlns:p14="http://schemas.microsoft.com/office/powerpoint/2010/main" val="7891801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04800" y="0"/>
            <a:ext cx="8458200" cy="6124754"/>
          </a:xfrm>
          <a:prstGeom prst="rect">
            <a:avLst/>
          </a:prstGeom>
          <a:noFill/>
          <a:ln w="9525">
            <a:noFill/>
            <a:miter lim="800000"/>
            <a:headEnd/>
            <a:tailEnd/>
          </a:ln>
        </p:spPr>
        <p:txBody>
          <a:bodyPr>
            <a:prstTxWarp prst="textNoShape">
              <a:avLst/>
            </a:prstTxWarp>
            <a:spAutoFit/>
          </a:bodyPr>
          <a:lstStyle/>
          <a:p>
            <a:pPr algn="ctr" eaLnBrk="0" hangingPunct="0"/>
            <a:endParaRPr lang="en-US" sz="2800" dirty="0" smtClean="0">
              <a:solidFill>
                <a:schemeClr val="tx1"/>
              </a:solidFill>
            </a:endParaRPr>
          </a:p>
          <a:p>
            <a:pPr eaLnBrk="0" hangingPunct="0">
              <a:buFont typeface="Wingdings" charset="2"/>
              <a:buChar char="q"/>
            </a:pPr>
            <a:r>
              <a:rPr lang="en-US" sz="2800" dirty="0">
                <a:solidFill>
                  <a:schemeClr val="tx1"/>
                </a:solidFill>
              </a:rPr>
              <a:t>  </a:t>
            </a:r>
            <a:r>
              <a:rPr lang="en-US" sz="2800" dirty="0">
                <a:solidFill>
                  <a:srgbClr val="A50021"/>
                </a:solidFill>
              </a:rPr>
              <a:t>Observations of orbiting stars near the Galaxy's center </a:t>
            </a:r>
            <a:r>
              <a:rPr lang="en-US" sz="2800" dirty="0" smtClean="0">
                <a:solidFill>
                  <a:srgbClr val="A50021"/>
                </a:solidFill>
              </a:rPr>
              <a:t>show </a:t>
            </a:r>
            <a:r>
              <a:rPr lang="en-US" sz="2800" dirty="0">
                <a:solidFill>
                  <a:srgbClr val="A50021"/>
                </a:solidFill>
              </a:rPr>
              <a:t>that about 4 million solar masses lie within 6 light-hours of the center.</a:t>
            </a:r>
            <a:r>
              <a:rPr lang="en-US" sz="2800" dirty="0" smtClean="0">
                <a:solidFill>
                  <a:schemeClr val="tx1"/>
                </a:solidFill>
              </a:rPr>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From </a:t>
            </a:r>
            <a:r>
              <a:rPr lang="en-US" sz="2800" dirty="0">
                <a:solidFill>
                  <a:schemeClr val="tx1"/>
                </a:solidFill>
              </a:rPr>
              <a:t>the stars’ distance from the center and the very short time it takes them to complete their orbits, one finds that they are orbiting something whose mass is 3.7 million times the mass of the Sun!  All of that mass is squeezed into something smaller than a few light-days across – about the size of the solar </a:t>
            </a:r>
            <a:r>
              <a:rPr lang="en-US" sz="2800" dirty="0" smtClean="0">
                <a:solidFill>
                  <a:schemeClr val="tx1"/>
                </a:solidFill>
              </a:rPr>
              <a:t>system.      </a:t>
            </a:r>
            <a:r>
              <a:rPr lang="en-US" sz="2800" dirty="0">
                <a:solidFill>
                  <a:schemeClr val="tx1"/>
                </a:solidFill>
              </a:rPr>
              <a:t/>
            </a:r>
            <a:br>
              <a:rPr lang="en-US" sz="2800" dirty="0">
                <a:solidFill>
                  <a:schemeClr val="tx1"/>
                </a:solidFill>
              </a:rPr>
            </a:br>
            <a:endParaRPr lang="en-US" sz="2800" dirty="0">
              <a:solidFill>
                <a:schemeClr val="tx1"/>
              </a:solidFill>
            </a:endParaRPr>
          </a:p>
          <a:p>
            <a:pPr eaLnBrk="0" hangingPunct="0">
              <a:buFont typeface="Wingdings" charset="2"/>
              <a:buChar char="q"/>
            </a:pPr>
            <a:r>
              <a:rPr lang="en-US" sz="2800" dirty="0">
                <a:solidFill>
                  <a:schemeClr val="tx1"/>
                </a:solidFill>
              </a:rPr>
              <a:t> </a:t>
            </a:r>
            <a:r>
              <a:rPr lang="en-US" sz="2800" dirty="0">
                <a:solidFill>
                  <a:srgbClr val="A50021"/>
                </a:solidFill>
              </a:rPr>
              <a:t>This strongly suggests that there is a 4-million solar mass black hole in the center of the Galaxy.</a:t>
            </a:r>
            <a:endParaRPr lang="en-US" sz="2800" dirty="0">
              <a:solidFill>
                <a:schemeClr val="tx1"/>
              </a:solidFill>
            </a:endParaRPr>
          </a:p>
        </p:txBody>
      </p:sp>
    </p:spTree>
    <p:extLst>
      <p:ext uri="{BB962C8B-B14F-4D97-AF65-F5344CB8AC3E}">
        <p14:creationId xmlns:p14="http://schemas.microsoft.com/office/powerpoint/2010/main" val="178156171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6"/>
          <p:cNvSpPr txBox="1">
            <a:spLocks noChangeArrowheads="1"/>
          </p:cNvSpPr>
          <p:nvPr/>
        </p:nvSpPr>
        <p:spPr bwMode="auto">
          <a:xfrm>
            <a:off x="0" y="0"/>
            <a:ext cx="9144000" cy="52322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800" dirty="0"/>
              <a:t>With </a:t>
            </a:r>
            <a:r>
              <a:rPr lang="en-US" sz="2800" dirty="0" smtClean="0"/>
              <a:t>16 </a:t>
            </a:r>
            <a:r>
              <a:rPr lang="en-US" sz="2800" dirty="0"/>
              <a:t>years of data, here’s what the orbits look </a:t>
            </a:r>
            <a:r>
              <a:rPr lang="en-US" sz="2800" dirty="0" smtClean="0"/>
              <a:t>like</a:t>
            </a:r>
            <a:endParaRPr lang="en-US" sz="2800" dirty="0"/>
          </a:p>
        </p:txBody>
      </p:sp>
      <p:sp>
        <p:nvSpPr>
          <p:cNvPr id="3" name="TextBox 2"/>
          <p:cNvSpPr txBox="1"/>
          <p:nvPr/>
        </p:nvSpPr>
        <p:spPr>
          <a:xfrm>
            <a:off x="1" y="621993"/>
            <a:ext cx="3185959" cy="6124754"/>
          </a:xfrm>
          <a:prstGeom prst="rect">
            <a:avLst/>
          </a:prstGeom>
          <a:noFill/>
        </p:spPr>
        <p:txBody>
          <a:bodyPr wrap="square" rtlCol="0">
            <a:spAutoFit/>
          </a:bodyPr>
          <a:lstStyle/>
          <a:p>
            <a:r>
              <a:rPr lang="en-US" sz="2800" dirty="0" smtClean="0"/>
              <a:t>Recently the star S0-2 completed an orbit that we observed from start to finish </a:t>
            </a:r>
          </a:p>
          <a:p>
            <a:endParaRPr lang="en-US" sz="2800" dirty="0" smtClean="0"/>
          </a:p>
          <a:p>
            <a:r>
              <a:rPr lang="en-US" sz="2800" dirty="0" smtClean="0"/>
              <a:t>It comes very close to the center and moves very quickly  </a:t>
            </a:r>
          </a:p>
          <a:p>
            <a:endParaRPr lang="en-US" sz="2800" dirty="0"/>
          </a:p>
          <a:p>
            <a:r>
              <a:rPr lang="en-US" sz="2800" dirty="0" smtClean="0"/>
              <a:t>This is evidence that something very massive and dense lives in the center</a:t>
            </a:r>
            <a:endParaRPr lang="en-US" sz="2800" dirty="0"/>
          </a:p>
        </p:txBody>
      </p:sp>
      <p:pic>
        <p:nvPicPr>
          <p:cNvPr id="6" name="Picture 5" descr="2011orbits_animfull.gif"/>
          <p:cNvPicPr>
            <a:picLocks noChangeAspect="1"/>
          </p:cNvPicPr>
          <p:nvPr/>
        </p:nvPicPr>
        <p:blipFill>
          <a:blip r:embed="rId2"/>
          <a:stretch>
            <a:fillRect/>
          </a:stretch>
        </p:blipFill>
        <p:spPr>
          <a:xfrm>
            <a:off x="3144725" y="733245"/>
            <a:ext cx="5958039" cy="5958039"/>
          </a:xfrm>
          <a:prstGeom prst="rect">
            <a:avLst/>
          </a:prstGeom>
        </p:spPr>
      </p:pic>
    </p:spTree>
    <p:extLst>
      <p:ext uri="{BB962C8B-B14F-4D97-AF65-F5344CB8AC3E}">
        <p14:creationId xmlns:p14="http://schemas.microsoft.com/office/powerpoint/2010/main" val="174033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Text Box 3"/>
          <p:cNvSpPr txBox="1">
            <a:spLocks noChangeArrowheads="1"/>
          </p:cNvSpPr>
          <p:nvPr/>
        </p:nvSpPr>
        <p:spPr bwMode="auto">
          <a:xfrm>
            <a:off x="444500" y="762000"/>
            <a:ext cx="8305800" cy="6555641"/>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The mass of a neutron star cannot exceed about 3 solar masses. If a core remnant is more massive than that, nothing will stop its collapse, and it will become smaller and smaller and denser and denser.</a:t>
            </a:r>
          </a:p>
          <a:p>
            <a:pPr>
              <a:spcBef>
                <a:spcPct val="50000"/>
              </a:spcBef>
            </a:pPr>
            <a:r>
              <a:rPr lang="en-US" sz="2800" b="1" dirty="0"/>
              <a:t>Eventually the gravitational force is so intense that even light cannot escape. The remnant has become a </a:t>
            </a:r>
            <a:r>
              <a:rPr lang="en-US" sz="2800" b="1" dirty="0">
                <a:solidFill>
                  <a:srgbClr val="FF0000"/>
                </a:solidFill>
              </a:rPr>
              <a:t>black hole</a:t>
            </a:r>
            <a:r>
              <a:rPr lang="en-US" sz="2800" b="1" dirty="0" smtClean="0"/>
              <a:t>. </a:t>
            </a:r>
          </a:p>
          <a:p>
            <a:pPr>
              <a:spcBef>
                <a:spcPct val="50000"/>
              </a:spcBef>
            </a:pPr>
            <a:r>
              <a:rPr lang="en-US" sz="2800" b="1" dirty="0" smtClean="0"/>
              <a:t>The radius at which the escape speed from the black hole equals the speed of light is called the </a:t>
            </a:r>
            <a:r>
              <a:rPr lang="en-US" sz="2800" b="1" dirty="0" smtClean="0">
                <a:solidFill>
                  <a:srgbClr val="FF0000"/>
                </a:solidFill>
              </a:rPr>
              <a:t>event horizon.</a:t>
            </a:r>
          </a:p>
          <a:p>
            <a:pPr>
              <a:spcBef>
                <a:spcPct val="50000"/>
              </a:spcBef>
            </a:pPr>
            <a:r>
              <a:rPr lang="en-US" sz="2800" b="1" dirty="0" smtClean="0"/>
              <a:t>An Earth-mass black hole has an event horizon of  about a centimeter; for the Sun it is about 3 km.</a:t>
            </a:r>
          </a:p>
          <a:p>
            <a:pPr eaLnBrk="1" hangingPunct="1">
              <a:spcBef>
                <a:spcPct val="50000"/>
              </a:spcBef>
            </a:pPr>
            <a:endParaRPr lang="en-US" sz="2800" b="1" dirty="0"/>
          </a:p>
        </p:txBody>
      </p:sp>
      <p:sp>
        <p:nvSpPr>
          <p:cNvPr id="205828" name="Rectangle 4"/>
          <p:cNvSpPr>
            <a:spLocks noGrp="1" noChangeArrowheads="1"/>
          </p:cNvSpPr>
          <p:nvPr>
            <p:ph type="title" idx="4294967295"/>
          </p:nvPr>
        </p:nvSpPr>
        <p:spPr>
          <a:xfrm>
            <a:off x="685800" y="76200"/>
            <a:ext cx="7772400" cy="685800"/>
          </a:xfrm>
        </p:spPr>
        <p:txBody>
          <a:bodyPr/>
          <a:lstStyle/>
          <a:p>
            <a:r>
              <a:rPr lang="en-US" sz="3600" b="1" dirty="0" smtClean="0">
                <a:solidFill>
                  <a:schemeClr val="tx1"/>
                </a:solidFill>
              </a:rPr>
              <a:t>Black </a:t>
            </a:r>
            <a:r>
              <a:rPr lang="en-US" sz="3600" b="1" dirty="0">
                <a:solidFill>
                  <a:schemeClr val="tx1"/>
                </a:solidFill>
              </a:rPr>
              <a:t>Holes</a:t>
            </a:r>
            <a:endParaRPr lang="en-US" dirty="0"/>
          </a:p>
        </p:txBody>
      </p:sp>
    </p:spTree>
    <p:extLst>
      <p:ext uri="{BB962C8B-B14F-4D97-AF65-F5344CB8AC3E}">
        <p14:creationId xmlns:p14="http://schemas.microsoft.com/office/powerpoint/2010/main" val="38901110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TotalTime>
  <Words>3818</Words>
  <Application>Microsoft Macintosh PowerPoint</Application>
  <PresentationFormat>On-screen Show (4:3)</PresentationFormat>
  <Paragraphs>500</Paragraphs>
  <Slides>83</Slides>
  <Notes>62</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Office Theme</vt:lpstr>
      <vt:lpstr>Equation</vt:lpstr>
      <vt:lpstr>Announcements</vt:lpstr>
      <vt:lpstr>Information provided on midterm:</vt:lpstr>
      <vt:lpstr>Neutron Stars</vt:lpstr>
      <vt:lpstr>Pulsars</vt:lpstr>
      <vt:lpstr>Pulsars</vt:lpstr>
      <vt:lpstr>PowerPoint Presentation</vt:lpstr>
      <vt:lpstr>Pulsars</vt:lpstr>
      <vt:lpstr>PowerPoint Presentation</vt:lpstr>
      <vt:lpstr>Black Holes</vt:lpstr>
      <vt:lpstr>PowerPoint Presentation</vt:lpstr>
      <vt:lpstr>PowerPoint Presentation</vt:lpstr>
      <vt:lpstr>An Inventory of the Solar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Asteroids and Meteoroids</vt:lpstr>
      <vt:lpstr>PowerPoint Presentation</vt:lpstr>
      <vt:lpstr>PowerPoint Presentation</vt:lpstr>
      <vt:lpstr>PowerPoint Presentation</vt:lpstr>
      <vt:lpstr>Comets</vt:lpstr>
      <vt:lpstr>Comets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for water on Mars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Milky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Galactic Structure</vt:lpstr>
      <vt:lpstr>PowerPoint Presentation</vt:lpstr>
      <vt:lpstr>PowerPoint Presentation</vt:lpstr>
      <vt:lpstr>The Mass of the Milky Way Galaxy</vt:lpstr>
      <vt:lpstr>PowerPoint Presentation</vt:lpstr>
      <vt:lpstr>PowerPoint Presentation</vt:lpstr>
      <vt:lpstr>PowerPoint Presentation</vt:lpstr>
      <vt:lpstr>The Galactic Center</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Announcements</dc:title>
  <dc:creator>Dawn Erb</dc:creator>
  <cp:lastModifiedBy>Dawn Erb</cp:lastModifiedBy>
  <cp:revision>18</cp:revision>
  <dcterms:created xsi:type="dcterms:W3CDTF">2013-04-21T22:10:53Z</dcterms:created>
  <dcterms:modified xsi:type="dcterms:W3CDTF">2013-04-21T23:10:05Z</dcterms:modified>
</cp:coreProperties>
</file>