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embeddings/Microsoft_Equation5.bin" ContentType="application/vnd.openxmlformats-officedocument.oleObject"/>
  <Override PartName="/ppt/notesSlides/notesSlide13.xml" ContentType="application/vnd.openxmlformats-officedocument.presentationml.notesSlide+xml"/>
  <Default Extension="wmf" ContentType="image/x-wmf"/>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embeddings/Microsoft_Equation9.bin" ContentType="application/vnd.openxmlformats-officedocument.oleObject"/>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79.xml" ContentType="application/vnd.openxmlformats-officedocument.presentationml.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notesSlides/notesSlide22.xml" ContentType="application/vnd.openxmlformats-officedocument.presentationml.notesSlide+xml"/>
  <Override PartName="/ppt/embeddings/Microsoft_Equation2.bin" ContentType="application/vnd.openxmlformats-officedocument.oleObject"/>
  <Override PartName="/ppt/slides/slide70.xml" ContentType="application/vnd.openxmlformats-officedocument.presentationml.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72.xml" ContentType="application/vnd.openxmlformats-officedocument.presentationml.slide+xml"/>
  <Override PartName="/ppt/embeddings/Microsoft_Equation6.bin" ContentType="application/vnd.openxmlformats-officedocument.oleObject"/>
  <Override PartName="/ppt/slides/slide20.xml" ContentType="application/vnd.openxmlformats-officedocument.presentationml.slide+xml"/>
  <Override PartName="/ppt/presProps.xml" ContentType="application/vnd.openxmlformats-officedocument.presentationml.presProps+xml"/>
  <Override PartName="/ppt/embeddings/Microsoft_Equation10.bin" ContentType="application/vnd.openxmlformats-officedocument.oleObject"/>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notesSlides/notesSlide23.xml" ContentType="application/vnd.openxmlformats-officedocument.presentationml.notesSlide+xml"/>
  <Override PartName="/ppt/embeddings/Microsoft_Equation3.bin" ContentType="application/vnd.openxmlformats-officedocument.oleObject"/>
  <Override PartName="/ppt/slides/slide71.xml" ContentType="application/vnd.openxmlformats-officedocument.presentationml.slide+xml"/>
  <Default Extension="emf" ContentType="image/x-emf"/>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embeddings/Microsoft_Equation7.bin" ContentType="application/vnd.openxmlformats-officedocument.oleObject"/>
  <Override PartName="/ppt/slides/slide21.xml" ContentType="application/vnd.openxmlformats-officedocument.presentationml.slide+xml"/>
  <Override PartName="/ppt/slides/slide40.xml" ContentType="application/vnd.openxmlformats-officedocument.presentationml.slide+xml"/>
  <Override PartName="/ppt/embeddings/Microsoft_Equation11.bin" ContentType="application/vnd.openxmlformats-officedocument.oleObject"/>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s/slide63.xml" ContentType="application/vnd.openxmlformats-officedocument.presentationml.slide+xml"/>
  <Override PartName="/ppt/notesSlides/notesSlide20.xml" ContentType="application/vnd.openxmlformats-officedocument.presentationml.notesSlide+xml"/>
  <Default Extension="mp4" ContentType="video/unknown"/>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slides/slide32.xml" ContentType="application/vnd.openxmlformats-officedocument.presentationml.slide+xml"/>
  <Override PartName="/ppt/slideLayouts/slideLayout7.xml" ContentType="application/vnd.openxmlformats-officedocument.presentationml.slideLayout+xml"/>
  <Override PartName="/ppt/viewProps.xml" ContentType="application/vnd.openxmlformats-officedocument.presentationml.viewProps+xml"/>
  <Override PartName="/ppt/slides/slide29.xml" ContentType="application/vnd.openxmlformats-officedocument.presentationml.slide+xml"/>
  <Override PartName="/ppt/notesSlides/notesSlide10.xml" ContentType="application/vnd.openxmlformats-officedocument.presentationml.notesSlide+xml"/>
  <Override PartName="/ppt/embeddings/Microsoft_Equation4.bin" ContentType="application/vnd.openxmlformats-officedocument.oleObject"/>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embeddings/Microsoft_Equation8.bin" ContentType="application/vnd.openxmlformats-officedocument.oleObject"/>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slides/slide78.xml" ContentType="application/vnd.openxmlformats-officedocument.presentationml.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notesSlides/notesSlide21.xml" ContentType="application/vnd.openxmlformats-officedocument.presentationml.notesSlide+xml"/>
  <Override PartName="/ppt/embeddings/Microsoft_Equation1.bin" ContentType="application/vnd.openxmlformats-officedocument.oleObject"/>
  <Override PartName="/ppt/embeddings/oleObject1.bin" ContentType="application/vnd.openxmlformats-officedocument.oleObject"/>
  <Default Extension="pdf" ContentType="application/pdf"/>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81"/>
  </p:notesMasterIdLst>
  <p:handoutMasterIdLst>
    <p:handoutMasterId r:id="rId82"/>
  </p:handoutMasterIdLst>
  <p:sldIdLst>
    <p:sldId id="458" r:id="rId2"/>
    <p:sldId id="466" r:id="rId3"/>
    <p:sldId id="408" r:id="rId4"/>
    <p:sldId id="406" r:id="rId5"/>
    <p:sldId id="411" r:id="rId6"/>
    <p:sldId id="385" r:id="rId7"/>
    <p:sldId id="414" r:id="rId8"/>
    <p:sldId id="387" r:id="rId9"/>
    <p:sldId id="439" r:id="rId10"/>
    <p:sldId id="438" r:id="rId11"/>
    <p:sldId id="388" r:id="rId12"/>
    <p:sldId id="393" r:id="rId13"/>
    <p:sldId id="467" r:id="rId14"/>
    <p:sldId id="468" r:id="rId15"/>
    <p:sldId id="470" r:id="rId16"/>
    <p:sldId id="471" r:id="rId17"/>
    <p:sldId id="472" r:id="rId18"/>
    <p:sldId id="473" r:id="rId19"/>
    <p:sldId id="474" r:id="rId20"/>
    <p:sldId id="475" r:id="rId21"/>
    <p:sldId id="476" r:id="rId22"/>
    <p:sldId id="477" r:id="rId23"/>
    <p:sldId id="478" r:id="rId24"/>
    <p:sldId id="479" r:id="rId25"/>
    <p:sldId id="481" r:id="rId26"/>
    <p:sldId id="482" r:id="rId27"/>
    <p:sldId id="483" r:id="rId28"/>
    <p:sldId id="484" r:id="rId29"/>
    <p:sldId id="485" r:id="rId30"/>
    <p:sldId id="487" r:id="rId31"/>
    <p:sldId id="489" r:id="rId32"/>
    <p:sldId id="490" r:id="rId33"/>
    <p:sldId id="491" r:id="rId34"/>
    <p:sldId id="492" r:id="rId35"/>
    <p:sldId id="493" r:id="rId36"/>
    <p:sldId id="494" r:id="rId37"/>
    <p:sldId id="496" r:id="rId38"/>
    <p:sldId id="497" r:id="rId39"/>
    <p:sldId id="498" r:id="rId40"/>
    <p:sldId id="499" r:id="rId41"/>
    <p:sldId id="500" r:id="rId42"/>
    <p:sldId id="501" r:id="rId43"/>
    <p:sldId id="502" r:id="rId44"/>
    <p:sldId id="503" r:id="rId45"/>
    <p:sldId id="504" r:id="rId46"/>
    <p:sldId id="505" r:id="rId47"/>
    <p:sldId id="507" r:id="rId48"/>
    <p:sldId id="508" r:id="rId49"/>
    <p:sldId id="510" r:id="rId50"/>
    <p:sldId id="511" r:id="rId51"/>
    <p:sldId id="512" r:id="rId52"/>
    <p:sldId id="513" r:id="rId53"/>
    <p:sldId id="514" r:id="rId54"/>
    <p:sldId id="515" r:id="rId55"/>
    <p:sldId id="516" r:id="rId56"/>
    <p:sldId id="519" r:id="rId57"/>
    <p:sldId id="518" r:id="rId58"/>
    <p:sldId id="520" r:id="rId59"/>
    <p:sldId id="524" r:id="rId60"/>
    <p:sldId id="525" r:id="rId61"/>
    <p:sldId id="526" r:id="rId62"/>
    <p:sldId id="528" r:id="rId63"/>
    <p:sldId id="543" r:id="rId64"/>
    <p:sldId id="544" r:id="rId65"/>
    <p:sldId id="545" r:id="rId66"/>
    <p:sldId id="546" r:id="rId67"/>
    <p:sldId id="548" r:id="rId68"/>
    <p:sldId id="550" r:id="rId69"/>
    <p:sldId id="551" r:id="rId70"/>
    <p:sldId id="590" r:id="rId71"/>
    <p:sldId id="569" r:id="rId72"/>
    <p:sldId id="571" r:id="rId73"/>
    <p:sldId id="572" r:id="rId74"/>
    <p:sldId id="575" r:id="rId75"/>
    <p:sldId id="576" r:id="rId76"/>
    <p:sldId id="577" r:id="rId77"/>
    <p:sldId id="578" r:id="rId78"/>
    <p:sldId id="581" r:id="rId79"/>
    <p:sldId id="589"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409DD6"/>
    <a:srgbClr val="254CBD"/>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napVertSplitter="1">
    <p:restoredLeft sz="15620"/>
    <p:restoredTop sz="94660"/>
  </p:normalViewPr>
  <p:slideViewPr>
    <p:cSldViewPr snapToGrid="0" snapToObjects="1">
      <p:cViewPr varScale="1">
        <p:scale>
          <a:sx n="154" d="100"/>
          <a:sy n="154" d="100"/>
        </p:scale>
        <p:origin x="-114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 Id="rId2" Type="http://schemas.openxmlformats.org/officeDocument/2006/relationships/image" Target="../media/image38.wmf"/><Relationship Id="rId3"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wmf"/><Relationship Id="rId2" Type="http://schemas.openxmlformats.org/officeDocument/2006/relationships/image" Target="../media/image41.wmf"/><Relationship Id="rId3"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6A6054A-33AE-A848-BE76-A63568DBB513}" type="datetimeFigureOut">
              <a:rPr lang="en-US" smtClean="0"/>
              <a:pPr/>
              <a:t>3/25/13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432A3A-95B2-0B4C-AE12-36CEB8906D85}"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56577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15B4E0-FE89-824D-A449-86BC0F3AE4AA}" type="datetimeFigureOut">
              <a:rPr lang="en-US" smtClean="0"/>
              <a:pPr/>
              <a:t>3/25/13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EB700D-98F2-2049-83CC-37E3D167E3B5}"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59916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28EE55-049A-5A45-9767-F8EC0BBAAA1D}" type="slidenum">
              <a:rPr lang="en-US"/>
              <a:pPr/>
              <a:t>5</a:t>
            </a:fld>
            <a:endParaRPr lang="en-US"/>
          </a:p>
        </p:txBody>
      </p:sp>
      <p:sp>
        <p:nvSpPr>
          <p:cNvPr id="1781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81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953167-AD4F-8143-83EC-46A941640FF3}" type="slidenum">
              <a:rPr lang="en-US"/>
              <a:pPr/>
              <a:t>20</a:t>
            </a:fld>
            <a:endParaRPr lang="en-US"/>
          </a:p>
        </p:txBody>
      </p:sp>
      <p:sp>
        <p:nvSpPr>
          <p:cNvPr id="2273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733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85598143"/>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0687422"/>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25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5367493"/>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CAE060-98B5-3C4D-84E3-53BE2F8CC601}" type="slidenum">
              <a:rPr lang="en-US"/>
              <a:pPr/>
              <a:t>26</a:t>
            </a:fld>
            <a:endParaRPr lang="en-US"/>
          </a:p>
        </p:txBody>
      </p:sp>
      <p:sp>
        <p:nvSpPr>
          <p:cNvPr id="1822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22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CAE060-98B5-3C4D-84E3-53BE2F8CC601}" type="slidenum">
              <a:rPr lang="en-US"/>
              <a:pPr/>
              <a:t>27</a:t>
            </a:fld>
            <a:endParaRPr lang="en-US"/>
          </a:p>
        </p:txBody>
      </p:sp>
      <p:sp>
        <p:nvSpPr>
          <p:cNvPr id="1822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22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CAE060-98B5-3C4D-84E3-53BE2F8CC601}" type="slidenum">
              <a:rPr lang="en-US"/>
              <a:pPr/>
              <a:t>28</a:t>
            </a:fld>
            <a:endParaRPr lang="en-US"/>
          </a:p>
        </p:txBody>
      </p:sp>
      <p:sp>
        <p:nvSpPr>
          <p:cNvPr id="1822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22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CAE060-98B5-3C4D-84E3-53BE2F8CC601}" type="slidenum">
              <a:rPr lang="en-US"/>
              <a:pPr/>
              <a:t>29</a:t>
            </a:fld>
            <a:endParaRPr lang="en-US"/>
          </a:p>
        </p:txBody>
      </p:sp>
      <p:sp>
        <p:nvSpPr>
          <p:cNvPr id="1822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22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71047469"/>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4423682"/>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B92D46-17E7-6540-AA07-5F74E9A81451}" type="slidenum">
              <a:rPr lang="en-US"/>
              <a:pPr/>
              <a:t>7</a:t>
            </a:fld>
            <a:endParaRPr lang="en-US"/>
          </a:p>
        </p:txBody>
      </p:sp>
      <p:sp>
        <p:nvSpPr>
          <p:cNvPr id="1925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251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71CAD9-51BB-AA41-8BA8-687399F0554E}" type="slidenum">
              <a:rPr lang="en-US"/>
              <a:pPr/>
              <a:t>32</a:t>
            </a:fld>
            <a:endParaRPr lang="en-US"/>
          </a:p>
        </p:txBody>
      </p:sp>
      <p:sp>
        <p:nvSpPr>
          <p:cNvPr id="1843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43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8732108"/>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a:noFill/>
        </p:spPr>
        <p:txBody>
          <a:bodyPr/>
          <a:lstStyle/>
          <a:p>
            <a:fld id="{464C9625-E920-D54D-9881-B2F2DEEC0F97}" type="slidenum">
              <a:rPr lang="en-US"/>
              <a:pPr/>
              <a:t>34</a:t>
            </a:fld>
            <a:endParaRPr lang="en-US"/>
          </a:p>
        </p:txBody>
      </p:sp>
      <p:sp>
        <p:nvSpPr>
          <p:cNvPr id="64515" name="Rectangle 1026"/>
          <p:cNvSpPr>
            <a:spLocks noGrp="1" noRot="1" noChangeAspect="1" noChangeArrowheads="1" noTextEdit="1"/>
          </p:cNvSpPr>
          <p:nvPr>
            <p:ph type="sldImg"/>
          </p:nvPr>
        </p:nvSpPr>
        <p:spPr>
          <a:solidFill>
            <a:srgbClr val="FFFFFF"/>
          </a:solidFill>
          <a:ln/>
        </p:spPr>
      </p:sp>
      <p:sp>
        <p:nvSpPr>
          <p:cNvPr id="64516" name="Rectangle 1027"/>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rPr>
              <a:t>Figure 7.2: (b) This model explains granulation as the tops of rising convection currents just below the photosphere. Heat flows upward as rising currents of hot gas and sinking currents of cool gas. The rising currents heat the solar surface in small regions that we see as granules.</a:t>
            </a:r>
          </a:p>
          <a:p>
            <a:endParaRPr lang="en-US">
              <a:latin typeface="Times New Roman" charset="0"/>
            </a:endParaRPr>
          </a:p>
          <a:p>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B700D-98F2-2049-83CC-37E3D167E3B5}" type="slidenum">
              <a:rPr lang="en-US" smtClean="0"/>
              <a:pPr/>
              <a:t>35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2031760"/>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CBB928-B885-FC42-9CCE-06079724B1A1}" type="slidenum">
              <a:rPr lang="en-US"/>
              <a:pPr/>
              <a:t>36</a:t>
            </a:fld>
            <a:endParaRPr lang="en-US"/>
          </a:p>
        </p:txBody>
      </p:sp>
      <p:sp>
        <p:nvSpPr>
          <p:cNvPr id="2007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070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1031"/>
          <p:cNvSpPr>
            <a:spLocks noGrp="1" noChangeArrowheads="1"/>
          </p:cNvSpPr>
          <p:nvPr>
            <p:ph type="sldNum" sz="quarter" idx="5"/>
          </p:nvPr>
        </p:nvSpPr>
        <p:spPr>
          <a:noFill/>
        </p:spPr>
        <p:txBody>
          <a:bodyPr/>
          <a:lstStyle/>
          <a:p>
            <a:fld id="{838A8433-1399-CB46-A2F1-9CF8703E7D49}" type="slidenum">
              <a:rPr lang="en-US"/>
              <a:pPr/>
              <a:t>40</a:t>
            </a:fld>
            <a:endParaRPr lang="en-US"/>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F64F41D4-3A86-0C4F-A3E7-A325E45A0F76}" type="slidenum">
              <a:rPr lang="en-US"/>
              <a:pPr/>
              <a:t>56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6E4561-98BB-EE47-AE1F-68648CA79D56}" type="slidenum">
              <a:rPr lang="en-US"/>
              <a:pPr/>
              <a:t>73</a:t>
            </a:fld>
            <a:endParaRPr lang="en-US"/>
          </a:p>
        </p:txBody>
      </p:sp>
      <p:sp>
        <p:nvSpPr>
          <p:cNvPr id="2150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4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E9782D-A5D3-104D-BFDF-03808B883B42}" type="slidenum">
              <a:rPr lang="en-US"/>
              <a:pPr/>
              <a:t>74</a:t>
            </a:fld>
            <a:endParaRPr lang="en-US"/>
          </a:p>
        </p:txBody>
      </p:sp>
      <p:sp>
        <p:nvSpPr>
          <p:cNvPr id="2232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323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CF4D3606-A7AE-2748-99C9-BB4F8C8008DC}" type="slidenum">
              <a:rPr lang="en-US"/>
              <a:pPr/>
              <a:t>79</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292B1D43-5A02-174F-8F30-A577BBC0957A}" type="slidenum">
              <a:rPr lang="en-US"/>
              <a:pPr/>
              <a:t>12</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057B4BA-1E4C-5742-8366-2BC24CA7051B}" type="slidenum">
              <a:rPr lang="en-US"/>
              <a:pPr/>
              <a:t>13</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E73F17-49E1-E340-A0EE-73F037A0A86D}" type="slidenum">
              <a:rPr lang="en-US"/>
              <a:pPr/>
              <a:t>14</a:t>
            </a:fld>
            <a:endParaRPr lang="en-US"/>
          </a:p>
        </p:txBody>
      </p:sp>
      <p:sp>
        <p:nvSpPr>
          <p:cNvPr id="20685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685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8F8B1-21A2-CE48-BED9-B8581BE67A5F}" type="slidenum">
              <a:rPr lang="en-US"/>
              <a:pPr/>
              <a:t>16</a:t>
            </a:fld>
            <a:endParaRPr lang="en-US"/>
          </a:p>
        </p:txBody>
      </p:sp>
      <p:sp>
        <p:nvSpPr>
          <p:cNvPr id="2129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299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58DF70-4B46-DC4A-91CC-71F16A450FB3}" type="slidenum">
              <a:rPr lang="en-US"/>
              <a:pPr/>
              <a:t>17</a:t>
            </a:fld>
            <a:endParaRPr lang="en-US"/>
          </a:p>
        </p:txBody>
      </p:sp>
      <p:sp>
        <p:nvSpPr>
          <p:cNvPr id="2170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709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057B4BA-1E4C-5742-8366-2BC24CA7051B}" type="slidenum">
              <a:rPr lang="en-US"/>
              <a:pPr/>
              <a:t>18</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0410A081-5259-694D-BAC9-34C69034462A}" type="slidenum">
              <a:rPr lang="en-US"/>
              <a:pPr/>
              <a:t>19</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3/25/13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3/25/13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3/25/13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4D8A3-03EB-4343-84D2-0FABA3DD196F}" type="datetimeFigureOut">
              <a:rPr lang="en-US" smtClean="0"/>
              <a:pPr/>
              <a:t>3/25/13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64D8A3-03EB-4343-84D2-0FABA3DD196F}" type="datetimeFigureOut">
              <a:rPr lang="en-US" smtClean="0"/>
              <a:pPr/>
              <a:t>3/25/13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64D8A3-03EB-4343-84D2-0FABA3DD196F}" type="datetimeFigureOut">
              <a:rPr lang="en-US" smtClean="0"/>
              <a:pPr/>
              <a:t>3/25/13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64D8A3-03EB-4343-84D2-0FABA3DD196F}" type="datetimeFigureOut">
              <a:rPr lang="en-US" smtClean="0"/>
              <a:pPr/>
              <a:t>3/25/13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64D8A3-03EB-4343-84D2-0FABA3DD196F}" type="datetimeFigureOut">
              <a:rPr lang="en-US" smtClean="0"/>
              <a:pPr/>
              <a:t>3/25/13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64D8A3-03EB-4343-84D2-0FABA3DD196F}" type="datetimeFigureOut">
              <a:rPr lang="en-US" smtClean="0"/>
              <a:pPr/>
              <a:t>3/25/13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4D8A3-03EB-4343-84D2-0FABA3DD196F}" type="datetimeFigureOut">
              <a:rPr lang="en-US" smtClean="0"/>
              <a:pPr/>
              <a:t>3/25/13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4D8A3-03EB-4343-84D2-0FABA3DD196F}" type="datetimeFigureOut">
              <a:rPr lang="en-US" smtClean="0"/>
              <a:pPr/>
              <a:t>3/25/13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A48DF-6262-7C44-A822-391909C1BDE4}"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4D8A3-03EB-4343-84D2-0FABA3DD196F}" type="datetimeFigureOut">
              <a:rPr lang="en-US" smtClean="0"/>
              <a:pPr/>
              <a:t>3/25/13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A48DF-6262-7C44-A822-391909C1BDE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microsoft.com/office/2007/relationships/media" Target="../media/media1.mp4"/><Relationship Id="rId4" Type="http://schemas.openxmlformats.org/officeDocument/2006/relationships/image" Target="../media/image13.png"/><Relationship Id="rId1" Type="http://schemas.openxmlformats.org/officeDocument/2006/relationships/video" Target="../media/media1.mp4"/><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Microsoft_Equation1.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df"/><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Microsoft_Equation2.bin"/><Relationship Id="rId4" Type="http://schemas.openxmlformats.org/officeDocument/2006/relationships/oleObject" Target="../embeddings/Microsoft_Equation3.bin"/><Relationship Id="rId5" Type="http://schemas.openxmlformats.org/officeDocument/2006/relationships/oleObject" Target="../embeddings/Microsoft_Equation4.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Microsoft_Equation5.bin"/><Relationship Id="rId4" Type="http://schemas.openxmlformats.org/officeDocument/2006/relationships/oleObject" Target="../embeddings/Microsoft_Equation6.bin"/><Relationship Id="rId5" Type="http://schemas.openxmlformats.org/officeDocument/2006/relationships/oleObject" Target="../embeddings/Microsoft_Equation7.bin"/><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Microsoft_Equation8.bin"/><Relationship Id="rId5" Type="http://schemas.openxmlformats.org/officeDocument/2006/relationships/image" Target="../media/image44.jpe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oleObject" Target="../embeddings/Microsoft_Equation9.bin"/><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9.xml.rels><?xml version="1.0" encoding="UTF-8" standalone="yes"?>
<Relationships xmlns="http://schemas.openxmlformats.org/package/2006/relationships"><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oleObject" Target="../embeddings/Microsoft_Equation10.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1.xml.rels><?xml version="1.0" encoding="UTF-8" standalone="yes"?>
<Relationships xmlns="http://schemas.openxmlformats.org/package/2006/relationships"><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oleObject" Target="../embeddings/Microsoft_Equation11.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 Id="rId3" Type="http://schemas.openxmlformats.org/officeDocument/2006/relationships/image" Target="../media/image53.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image" Target="../media/image59.png"/><Relationship Id="rId1" Type="http://schemas.openxmlformats.org/officeDocument/2006/relationships/video" Target="../media/media2.mp4"/><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5" Type="http://schemas.openxmlformats.org/officeDocument/2006/relationships/image" Target="../media/image66.emf"/><Relationship Id="rId6" Type="http://schemas.openxmlformats.org/officeDocument/2006/relationships/image" Target="../media/image67.emf"/><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6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6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gif"/></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649"/>
            <a:ext cx="8229600" cy="793725"/>
          </a:xfrm>
        </p:spPr>
        <p:txBody>
          <a:bodyPr>
            <a:normAutofit/>
          </a:bodyPr>
          <a:lstStyle/>
          <a:p>
            <a:r>
              <a:rPr lang="en-US" dirty="0" smtClean="0"/>
              <a:t>Announcements</a:t>
            </a:r>
            <a:endParaRPr lang="en-US" dirty="0"/>
          </a:p>
        </p:txBody>
      </p:sp>
      <p:sp>
        <p:nvSpPr>
          <p:cNvPr id="3" name="Content Placeholder 2"/>
          <p:cNvSpPr>
            <a:spLocks noGrp="1"/>
          </p:cNvSpPr>
          <p:nvPr>
            <p:ph idx="1"/>
          </p:nvPr>
        </p:nvSpPr>
        <p:spPr>
          <a:xfrm>
            <a:off x="457200" y="908374"/>
            <a:ext cx="8229600" cy="5610959"/>
          </a:xfrm>
        </p:spPr>
        <p:txBody>
          <a:bodyPr>
            <a:noAutofit/>
          </a:bodyPr>
          <a:lstStyle/>
          <a:p>
            <a:r>
              <a:rPr lang="en-US" sz="2400" dirty="0" smtClean="0"/>
              <a:t>Quiz 8 on Chapter 12 due tonight</a:t>
            </a:r>
          </a:p>
          <a:p>
            <a:r>
              <a:rPr lang="en-US" sz="2400" dirty="0" smtClean="0">
                <a:solidFill>
                  <a:srgbClr val="FF0000"/>
                </a:solidFill>
              </a:rPr>
              <a:t>Midterm</a:t>
            </a:r>
            <a:r>
              <a:rPr lang="en-US" sz="2400" dirty="0" smtClean="0"/>
              <a:t> </a:t>
            </a:r>
            <a:r>
              <a:rPr lang="en-US" sz="2400" dirty="0" smtClean="0"/>
              <a:t>is Wednesday March 27 in class</a:t>
            </a:r>
          </a:p>
          <a:p>
            <a:pPr lvl="1"/>
            <a:r>
              <a:rPr lang="en-US" sz="2400" dirty="0" smtClean="0"/>
              <a:t>Will cover Chapter 3, 9-12</a:t>
            </a:r>
          </a:p>
          <a:p>
            <a:pPr lvl="1"/>
            <a:r>
              <a:rPr lang="en-US" sz="2400" dirty="0" smtClean="0"/>
              <a:t>Problems will be similar to those on quizzes</a:t>
            </a:r>
          </a:p>
          <a:p>
            <a:pPr lvl="2"/>
            <a:r>
              <a:rPr lang="en-US" dirty="0"/>
              <a:t>I</a:t>
            </a:r>
            <a:r>
              <a:rPr lang="en-US" dirty="0" smtClean="0"/>
              <a:t>ncludes parts of quiz 4, up to quiz 8</a:t>
            </a:r>
          </a:p>
          <a:p>
            <a:pPr lvl="1"/>
            <a:r>
              <a:rPr lang="en-US" sz="2400" dirty="0" smtClean="0"/>
              <a:t>No book, notes or calculator</a:t>
            </a:r>
          </a:p>
          <a:p>
            <a:pPr lvl="2"/>
            <a:r>
              <a:rPr lang="en-US" dirty="0" smtClean="0"/>
              <a:t>Sheet of formulas will be given</a:t>
            </a:r>
          </a:p>
          <a:p>
            <a:pPr lvl="2"/>
            <a:r>
              <a:rPr lang="en-US" dirty="0" smtClean="0"/>
              <a:t>Calculations will be doable without a </a:t>
            </a:r>
            <a:r>
              <a:rPr lang="en-US" dirty="0" smtClean="0"/>
              <a:t>calculator</a:t>
            </a:r>
          </a:p>
          <a:p>
            <a:pPr lvl="1"/>
            <a:r>
              <a:rPr lang="en-US" sz="2400" dirty="0" smtClean="0"/>
              <a:t>Bring #2 pencil!</a:t>
            </a:r>
          </a:p>
          <a:p>
            <a:pPr lvl="1"/>
            <a:r>
              <a:rPr lang="en-US" sz="2400" dirty="0" smtClean="0"/>
              <a:t>Review in class </a:t>
            </a:r>
            <a:r>
              <a:rPr lang="en-US" sz="2400" dirty="0" smtClean="0"/>
              <a:t>today</a:t>
            </a:r>
            <a:endParaRPr lang="en-US" sz="2400" dirty="0" smtClean="0"/>
          </a:p>
          <a:p>
            <a:r>
              <a:rPr lang="en-US" sz="2400" dirty="0" smtClean="0"/>
              <a:t>Review session: Tuesday 4-5 pm, library east wing room 170, email coming on how to join online</a:t>
            </a:r>
            <a:endParaRPr lang="en-US" sz="2400"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0137036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000" y="1271612"/>
            <a:ext cx="8128000" cy="5422900"/>
          </a:xfrm>
          <a:prstGeom prst="rect">
            <a:avLst/>
          </a:prstGeom>
        </p:spPr>
      </p:pic>
      <p:sp>
        <p:nvSpPr>
          <p:cNvPr id="3" name="TextBox 2"/>
          <p:cNvSpPr txBox="1"/>
          <p:nvPr/>
        </p:nvSpPr>
        <p:spPr>
          <a:xfrm>
            <a:off x="433777" y="338109"/>
            <a:ext cx="8273126" cy="830997"/>
          </a:xfrm>
          <a:prstGeom prst="rect">
            <a:avLst/>
          </a:prstGeom>
          <a:noFill/>
        </p:spPr>
        <p:txBody>
          <a:bodyPr wrap="square" rtlCol="0">
            <a:spAutoFit/>
          </a:bodyPr>
          <a:lstStyle/>
          <a:p>
            <a:r>
              <a:rPr lang="en-US" sz="2400" dirty="0" smtClean="0"/>
              <a:t>The resolving power of all ground-based optical telescopes is limited by the blurring effect of turbulence in the atmosphere.</a:t>
            </a:r>
            <a:endParaRPr lang="en-US" sz="2400"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228600" y="304800"/>
            <a:ext cx="8763000" cy="2554545"/>
          </a:xfrm>
          <a:prstGeom prst="rect">
            <a:avLst/>
          </a:prstGeom>
          <a:noFill/>
          <a:ln w="9525">
            <a:noFill/>
            <a:miter lim="800000"/>
            <a:headEnd/>
            <a:tailEnd/>
          </a:ln>
        </p:spPr>
        <p:txBody>
          <a:bodyPr>
            <a:prstTxWarp prst="textNoShape">
              <a:avLst/>
            </a:prstTxWarp>
            <a:spAutoFit/>
          </a:bodyPr>
          <a:lstStyle/>
          <a:p>
            <a:r>
              <a:rPr lang="en-US" sz="3200" dirty="0">
                <a:solidFill>
                  <a:srgbClr val="000000"/>
                </a:solidFill>
              </a:rPr>
              <a:t>To avoid the problems with turbulence one places optical telescopes on mountains</a:t>
            </a:r>
            <a:r>
              <a:rPr lang="en-US" sz="3200" dirty="0" smtClean="0">
                <a:solidFill>
                  <a:srgbClr val="000000"/>
                </a:solidFill>
              </a:rPr>
              <a:t> to get above most </a:t>
            </a:r>
            <a:r>
              <a:rPr lang="en-US" sz="3200" dirty="0">
                <a:solidFill>
                  <a:srgbClr val="000000"/>
                </a:solidFill>
              </a:rPr>
              <a:t>of the atmosphere, or, more expensively,</a:t>
            </a:r>
            <a:r>
              <a:rPr lang="en-US" sz="3200" dirty="0" smtClean="0">
                <a:solidFill>
                  <a:srgbClr val="000000"/>
                </a:solidFill>
              </a:rPr>
              <a:t> on </a:t>
            </a:r>
            <a:r>
              <a:rPr lang="en-US" sz="3200" dirty="0">
                <a:solidFill>
                  <a:srgbClr val="000000"/>
                </a:solidFill>
              </a:rPr>
              <a:t>satellites.  </a:t>
            </a:r>
          </a:p>
          <a:p>
            <a:endParaRPr lang="en-US" sz="3200" dirty="0">
              <a:solidFill>
                <a:srgbClr val="000000"/>
              </a:solidFill>
            </a:endParaRPr>
          </a:p>
        </p:txBody>
      </p:sp>
      <p:pic>
        <p:nvPicPr>
          <p:cNvPr id="3" name="Jupiter in very good seeing [SaveYouTube.com].mp4">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1789966" y="2449473"/>
            <a:ext cx="5668353" cy="4251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3" name="Text Box 3"/>
          <p:cNvSpPr txBox="1">
            <a:spLocks noChangeArrowheads="1"/>
          </p:cNvSpPr>
          <p:nvPr/>
        </p:nvSpPr>
        <p:spPr bwMode="auto">
          <a:xfrm>
            <a:off x="0" y="847857"/>
            <a:ext cx="2667000" cy="4832093"/>
          </a:xfrm>
          <a:prstGeom prst="rect">
            <a:avLst/>
          </a:prstGeom>
          <a:noFill/>
          <a:ln w="9525">
            <a:noFill/>
            <a:miter lim="800000"/>
            <a:headEnd/>
            <a:tailEnd/>
          </a:ln>
        </p:spPr>
        <p:txBody>
          <a:bodyPr>
            <a:prstTxWarp prst="textNoShape">
              <a:avLst/>
            </a:prstTxWarp>
            <a:spAutoFit/>
          </a:bodyPr>
          <a:lstStyle/>
          <a:p>
            <a:pPr algn="r">
              <a:spcBef>
                <a:spcPct val="50000"/>
              </a:spcBef>
            </a:pPr>
            <a:r>
              <a:rPr lang="en-US" sz="2800" dirty="0">
                <a:solidFill>
                  <a:srgbClr val="000000"/>
                </a:solidFill>
              </a:rPr>
              <a:t>The Hubble Space </a:t>
            </a:r>
            <a:r>
              <a:rPr lang="en-US" sz="2800" dirty="0" smtClean="0">
                <a:solidFill>
                  <a:srgbClr val="000000"/>
                </a:solidFill>
              </a:rPr>
              <a:t>Telescope</a:t>
            </a:r>
          </a:p>
          <a:p>
            <a:pPr algn="r">
              <a:spcBef>
                <a:spcPct val="50000"/>
              </a:spcBef>
            </a:pPr>
            <a:endParaRPr lang="en-US" sz="2800" dirty="0" smtClean="0">
              <a:solidFill>
                <a:srgbClr val="000000"/>
              </a:solidFill>
            </a:endParaRPr>
          </a:p>
          <a:p>
            <a:pPr algn="r">
              <a:spcBef>
                <a:spcPct val="50000"/>
              </a:spcBef>
            </a:pPr>
            <a:r>
              <a:rPr lang="en-US" sz="2800" b="1" dirty="0" smtClean="0">
                <a:solidFill>
                  <a:srgbClr val="000000"/>
                </a:solidFill>
              </a:rPr>
              <a:t>One of the main advantages of a telescope in space is that its images are not blurred by the atmosphere</a:t>
            </a:r>
            <a:endParaRPr lang="en-US" sz="2800" b="1" dirty="0">
              <a:solidFill>
                <a:srgbClr val="000000"/>
              </a:solidFill>
            </a:endParaRPr>
          </a:p>
        </p:txBody>
      </p:sp>
      <p:sp>
        <p:nvSpPr>
          <p:cNvPr id="4" name="TextBox 1"/>
          <p:cNvSpPr txBox="1">
            <a:spLocks noChangeArrowheads="1"/>
          </p:cNvSpPr>
          <p:nvPr/>
        </p:nvSpPr>
        <p:spPr bwMode="auto">
          <a:xfrm>
            <a:off x="228600" y="42775"/>
            <a:ext cx="8763000" cy="1077218"/>
          </a:xfrm>
          <a:prstGeom prst="rect">
            <a:avLst/>
          </a:prstGeom>
          <a:noFill/>
          <a:ln w="9525">
            <a:noFill/>
            <a:miter lim="800000"/>
            <a:headEnd/>
            <a:tailEnd/>
          </a:ln>
        </p:spPr>
        <p:txBody>
          <a:bodyPr>
            <a:prstTxWarp prst="textNoShape">
              <a:avLst/>
            </a:prstTxWarp>
            <a:spAutoFit/>
          </a:bodyPr>
          <a:lstStyle/>
          <a:p>
            <a:pPr algn="ctr"/>
            <a:r>
              <a:rPr lang="en-US" sz="3200" dirty="0" smtClean="0">
                <a:solidFill>
                  <a:srgbClr val="000000"/>
                </a:solidFill>
              </a:rPr>
              <a:t>Go to space</a:t>
            </a:r>
          </a:p>
          <a:p>
            <a:endParaRPr lang="en-US" sz="3200" dirty="0">
              <a:solidFill>
                <a:srgbClr val="000000"/>
              </a:solidFill>
            </a:endParaRPr>
          </a:p>
        </p:txBody>
      </p:sp>
      <p:pic>
        <p:nvPicPr>
          <p:cNvPr id="5" name="Picture 4"/>
          <p:cNvPicPr>
            <a:picLocks noChangeAspect="1"/>
          </p:cNvPicPr>
          <p:nvPr/>
        </p:nvPicPr>
        <p:blipFill>
          <a:blip r:embed="rId3"/>
          <a:stretch>
            <a:fillRect/>
          </a:stretch>
        </p:blipFill>
        <p:spPr>
          <a:xfrm>
            <a:off x="2667000" y="847857"/>
            <a:ext cx="6362709" cy="5738007"/>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3" name="Text Box 3"/>
          <p:cNvSpPr txBox="1">
            <a:spLocks noChangeArrowheads="1"/>
          </p:cNvSpPr>
          <p:nvPr/>
        </p:nvSpPr>
        <p:spPr bwMode="auto">
          <a:xfrm>
            <a:off x="181436" y="667982"/>
            <a:ext cx="9191163" cy="3754874"/>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800" dirty="0" smtClean="0">
                <a:solidFill>
                  <a:srgbClr val="000000"/>
                </a:solidFill>
              </a:rPr>
              <a:t>So far we have been talking about optical telescopes that observe visible light. We also observe other parts of the electromagnetic spectrum.</a:t>
            </a:r>
          </a:p>
          <a:p>
            <a:pPr>
              <a:spcBef>
                <a:spcPct val="50000"/>
              </a:spcBef>
            </a:pPr>
            <a:r>
              <a:rPr lang="en-US" sz="2800" dirty="0" smtClean="0">
                <a:solidFill>
                  <a:srgbClr val="000000"/>
                </a:solidFill>
              </a:rPr>
              <a:t>The </a:t>
            </a:r>
            <a:r>
              <a:rPr lang="en-US" sz="2800" dirty="0">
                <a:solidFill>
                  <a:srgbClr val="000000"/>
                </a:solidFill>
              </a:rPr>
              <a:t>atmosphere is opaque to light of most wavelengths, marked by tan shading in the diagram</a:t>
            </a:r>
            <a:r>
              <a:rPr lang="en-US" sz="2800" dirty="0" smtClean="0">
                <a:solidFill>
                  <a:srgbClr val="000000"/>
                </a:solidFill>
              </a:rPr>
              <a:t>. </a:t>
            </a:r>
            <a:r>
              <a:rPr lang="en-US" sz="2800" b="1" dirty="0" smtClean="0">
                <a:solidFill>
                  <a:srgbClr val="000000"/>
                </a:solidFill>
              </a:rPr>
              <a:t>Optical</a:t>
            </a:r>
            <a:r>
              <a:rPr lang="en-US" sz="2800" dirty="0" smtClean="0">
                <a:solidFill>
                  <a:srgbClr val="000000"/>
                </a:solidFill>
              </a:rPr>
              <a:t> and </a:t>
            </a:r>
            <a:r>
              <a:rPr lang="en-US" sz="2800" b="1" dirty="0" smtClean="0">
                <a:solidFill>
                  <a:srgbClr val="000000"/>
                </a:solidFill>
              </a:rPr>
              <a:t>radio</a:t>
            </a:r>
            <a:r>
              <a:rPr lang="en-US" sz="2800" dirty="0" smtClean="0">
                <a:solidFill>
                  <a:srgbClr val="000000"/>
                </a:solidFill>
              </a:rPr>
              <a:t> wavelengths can be seen from the ground. For </a:t>
            </a:r>
            <a:r>
              <a:rPr lang="en-US" sz="2800" dirty="0" err="1">
                <a:solidFill>
                  <a:srgbClr val="000000"/>
                </a:solidFill>
                <a:latin typeface="Symbol" charset="2"/>
              </a:rPr>
              <a:t>g</a:t>
            </a:r>
            <a:r>
              <a:rPr lang="en-US" sz="2800" dirty="0">
                <a:solidFill>
                  <a:srgbClr val="000000"/>
                </a:solidFill>
              </a:rPr>
              <a:t>-rays, X-rays, most ultraviolet and most infrared light,</a:t>
            </a:r>
            <a:br>
              <a:rPr lang="en-US" sz="2800" dirty="0">
                <a:solidFill>
                  <a:srgbClr val="000000"/>
                </a:solidFill>
              </a:rPr>
            </a:br>
            <a:r>
              <a:rPr lang="en-US" sz="2800" dirty="0">
                <a:solidFill>
                  <a:srgbClr val="000000"/>
                </a:solidFill>
              </a:rPr>
              <a:t>one uses satellite telescopes.</a:t>
            </a:r>
          </a:p>
        </p:txBody>
      </p:sp>
      <p:pic>
        <p:nvPicPr>
          <p:cNvPr id="30723" name="Picture 4" descr="D:\ART\CH06\F06_27.JPG"/>
          <p:cNvPicPr>
            <a:picLocks noChangeAspect="1" noChangeArrowheads="1"/>
          </p:cNvPicPr>
          <p:nvPr/>
        </p:nvPicPr>
        <p:blipFill>
          <a:blip r:embed="rId3"/>
          <a:srcRect/>
          <a:stretch>
            <a:fillRect/>
          </a:stretch>
        </p:blipFill>
        <p:spPr bwMode="auto">
          <a:xfrm>
            <a:off x="1" y="4621537"/>
            <a:ext cx="9144000" cy="1735138"/>
          </a:xfrm>
          <a:prstGeom prst="rect">
            <a:avLst/>
          </a:prstGeom>
          <a:noFill/>
          <a:ln w="9525">
            <a:noFill/>
            <a:miter lim="800000"/>
            <a:headEnd/>
            <a:tailEnd/>
          </a:ln>
        </p:spPr>
      </p:pic>
      <p:sp>
        <p:nvSpPr>
          <p:cNvPr id="30724" name="Text Box 6"/>
          <p:cNvSpPr txBox="1">
            <a:spLocks noChangeArrowheads="1"/>
          </p:cNvSpPr>
          <p:nvPr/>
        </p:nvSpPr>
        <p:spPr bwMode="auto">
          <a:xfrm>
            <a:off x="0" y="6027003"/>
            <a:ext cx="9144001" cy="830997"/>
          </a:xfrm>
          <a:prstGeom prst="rect">
            <a:avLst/>
          </a:prstGeom>
          <a:solidFill>
            <a:srgbClr val="000066"/>
          </a:solidFill>
          <a:ln w="9525">
            <a:noFill/>
            <a:miter lim="800000"/>
            <a:headEnd/>
            <a:tailEnd/>
          </a:ln>
        </p:spPr>
        <p:txBody>
          <a:bodyPr wrap="square">
            <a:prstTxWarp prst="textNoShape">
              <a:avLst/>
            </a:prstTxWarp>
            <a:spAutoFit/>
          </a:bodyPr>
          <a:lstStyle/>
          <a:p>
            <a:pPr>
              <a:spcBef>
                <a:spcPct val="50000"/>
              </a:spcBef>
            </a:pPr>
            <a:r>
              <a:rPr lang="en-US" sz="2400" dirty="0" err="1">
                <a:solidFill>
                  <a:srgbClr val="FFFF00"/>
                </a:solidFill>
                <a:latin typeface="Symbol" charset="2"/>
              </a:rPr>
              <a:t>g</a:t>
            </a:r>
            <a:r>
              <a:rPr lang="en-US" sz="2400" dirty="0">
                <a:solidFill>
                  <a:srgbClr val="FFFF00"/>
                </a:solidFill>
              </a:rPr>
              <a:t>-rays   X-rays      UV    visible   infrared    </a:t>
            </a:r>
            <a:r>
              <a:rPr lang="en-US" sz="2400" dirty="0" smtClean="0">
                <a:solidFill>
                  <a:srgbClr val="FFFF00"/>
                </a:solidFill>
              </a:rPr>
              <a:t>microwave      RADIO</a:t>
            </a:r>
            <a:endParaRPr lang="en-US" sz="2800" dirty="0">
              <a:solidFill>
                <a:srgbClr val="FFFF00"/>
              </a:solidFill>
            </a:endParaRPr>
          </a:p>
          <a:p>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2099045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827" name="Text Box 3"/>
          <p:cNvSpPr txBox="1">
            <a:spLocks noChangeArrowheads="1"/>
          </p:cNvSpPr>
          <p:nvPr/>
        </p:nvSpPr>
        <p:spPr bwMode="auto">
          <a:xfrm>
            <a:off x="346378" y="372533"/>
            <a:ext cx="8684223" cy="2677656"/>
          </a:xfrm>
          <a:prstGeom prst="rect">
            <a:avLst/>
          </a:prstGeom>
          <a:noFill/>
          <a:ln w="9525">
            <a:noFill/>
            <a:miter lim="800000"/>
            <a:headEnd/>
            <a:tailEnd/>
          </a:ln>
          <a:effectLst/>
        </p:spPr>
        <p:txBody>
          <a:bodyPr wrap="square">
            <a:prstTxWarp prst="textNoShape">
              <a:avLst/>
            </a:prstTxWarp>
            <a:spAutoFit/>
          </a:bodyPr>
          <a:lstStyle/>
          <a:p>
            <a:pPr eaLnBrk="1" hangingPunct="1"/>
            <a:r>
              <a:rPr lang="en-US" sz="2800" b="1" dirty="0">
                <a:solidFill>
                  <a:schemeClr val="accent2"/>
                </a:solidFill>
              </a:rPr>
              <a:t>Radio telescopes</a:t>
            </a:r>
            <a:r>
              <a:rPr lang="en-US" sz="2800" b="1" dirty="0"/>
              <a:t>:</a:t>
            </a:r>
          </a:p>
          <a:p>
            <a:pPr eaLnBrk="1" hangingPunct="1">
              <a:buFontTx/>
              <a:buChar char="•"/>
            </a:pPr>
            <a:r>
              <a:rPr lang="en-US" sz="2800" b="1" dirty="0"/>
              <a:t> Similar to optical reflecting telescopes</a:t>
            </a:r>
            <a:endParaRPr lang="en-US" sz="2800" b="1" dirty="0" smtClean="0"/>
          </a:p>
          <a:p>
            <a:pPr eaLnBrk="1" hangingPunct="1">
              <a:buFontTx/>
              <a:buChar char="•"/>
            </a:pPr>
            <a:r>
              <a:rPr lang="en-US" sz="2800" b="1" dirty="0" smtClean="0"/>
              <a:t> Less </a:t>
            </a:r>
            <a:r>
              <a:rPr lang="en-US" sz="2800" b="1" dirty="0"/>
              <a:t>sensitive to imperfections</a:t>
            </a:r>
            <a:r>
              <a:rPr lang="en-US" sz="2800" b="1" dirty="0" smtClean="0"/>
              <a:t> due </a:t>
            </a:r>
            <a:r>
              <a:rPr lang="en-US" sz="2800" b="1" dirty="0"/>
              <a:t>to </a:t>
            </a:r>
            <a:r>
              <a:rPr lang="en-US" sz="2800" b="1" dirty="0" smtClean="0"/>
              <a:t>longer wavelengths – surface has to be smooth on the scale of wavelengths of light observed</a:t>
            </a:r>
          </a:p>
          <a:p>
            <a:pPr eaLnBrk="1" hangingPunct="1">
              <a:buFontTx/>
              <a:buChar char="•"/>
            </a:pPr>
            <a:r>
              <a:rPr lang="en-US" sz="2800" b="1" dirty="0" smtClean="0"/>
              <a:t> </a:t>
            </a:r>
            <a:r>
              <a:rPr lang="en-US" sz="2800" b="1" dirty="0"/>
              <a:t>C</a:t>
            </a:r>
            <a:r>
              <a:rPr lang="en-US" sz="2800" b="1" dirty="0" smtClean="0"/>
              <a:t>an </a:t>
            </a:r>
            <a:r>
              <a:rPr lang="en-US" sz="2800" b="1" dirty="0"/>
              <a:t>be made very large </a:t>
            </a:r>
          </a:p>
        </p:txBody>
      </p:sp>
      <p:pic>
        <p:nvPicPr>
          <p:cNvPr id="205830" name="Picture 6" descr="03_16Figure"/>
          <p:cNvPicPr>
            <a:picLocks noChangeAspect="1" noChangeArrowheads="1"/>
          </p:cNvPicPr>
          <p:nvPr/>
        </p:nvPicPr>
        <p:blipFill>
          <a:blip r:embed="rId3"/>
          <a:srcRect b="3868"/>
          <a:stretch>
            <a:fillRect/>
          </a:stretch>
        </p:blipFill>
        <p:spPr bwMode="auto">
          <a:xfrm>
            <a:off x="2082828" y="3216893"/>
            <a:ext cx="6251575" cy="3228975"/>
          </a:xfrm>
          <a:prstGeom prst="rect">
            <a:avLst/>
          </a:prstGeom>
          <a:noFill/>
        </p:spPr>
      </p:pic>
      <p:sp>
        <p:nvSpPr>
          <p:cNvPr id="4" name="TextBox 3"/>
          <p:cNvSpPr txBox="1"/>
          <p:nvPr/>
        </p:nvSpPr>
        <p:spPr>
          <a:xfrm>
            <a:off x="346379" y="3216893"/>
            <a:ext cx="1736450" cy="2308324"/>
          </a:xfrm>
          <a:prstGeom prst="rect">
            <a:avLst/>
          </a:prstGeom>
          <a:noFill/>
        </p:spPr>
        <p:txBody>
          <a:bodyPr wrap="square" rtlCol="0">
            <a:spAutoFit/>
          </a:bodyPr>
          <a:lstStyle/>
          <a:p>
            <a:pPr algn="r"/>
            <a:r>
              <a:rPr lang="en-US" dirty="0" smtClean="0"/>
              <a:t>Green Bank Telescope, </a:t>
            </a:r>
          </a:p>
          <a:p>
            <a:pPr algn="r"/>
            <a:r>
              <a:rPr lang="en-US" dirty="0" smtClean="0"/>
              <a:t>105 </a:t>
            </a:r>
            <a:r>
              <a:rPr lang="en-US" dirty="0" err="1" smtClean="0"/>
              <a:t>m</a:t>
            </a:r>
            <a:r>
              <a:rPr lang="en-US" dirty="0" smtClean="0"/>
              <a:t> diameter</a:t>
            </a:r>
          </a:p>
          <a:p>
            <a:pPr algn="r"/>
            <a:endParaRPr lang="en-US" dirty="0" smtClean="0"/>
          </a:p>
          <a:p>
            <a:pPr algn="r"/>
            <a:r>
              <a:rPr lang="en-US" dirty="0" smtClean="0"/>
              <a:t>National Radio Astronomy Observatory, West Virginia</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551521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Longer wavelength means poorer angular resolution</a:t>
            </a:r>
            <a:endParaRPr lang="en-US" dirty="0"/>
          </a:p>
        </p:txBody>
      </p:sp>
      <p:sp>
        <p:nvSpPr>
          <p:cNvPr id="3" name="Content Placeholder 2"/>
          <p:cNvSpPr>
            <a:spLocks noGrp="1"/>
          </p:cNvSpPr>
          <p:nvPr>
            <p:ph idx="1"/>
          </p:nvPr>
        </p:nvSpPr>
        <p:spPr>
          <a:xfrm>
            <a:off x="457200" y="1600200"/>
            <a:ext cx="8229600" cy="4898046"/>
          </a:xfrm>
        </p:spPr>
        <p:txBody>
          <a:bodyPr>
            <a:normAutofit lnSpcReduction="10000"/>
          </a:bodyPr>
          <a:lstStyle/>
          <a:p>
            <a:r>
              <a:rPr lang="en-US" dirty="0" smtClean="0"/>
              <a:t>Atmospheric blurring isn’t an issue in radio</a:t>
            </a:r>
          </a:p>
          <a:p>
            <a:r>
              <a:rPr lang="en-US" dirty="0" smtClean="0"/>
              <a:t>The </a:t>
            </a:r>
            <a:r>
              <a:rPr lang="en-US" i="1" dirty="0" smtClean="0"/>
              <a:t>diffraction limit </a:t>
            </a:r>
            <a:r>
              <a:rPr lang="en-US" dirty="0" smtClean="0"/>
              <a:t>is</a:t>
            </a:r>
          </a:p>
          <a:p>
            <a:pPr lvl="1"/>
            <a:r>
              <a:rPr lang="en-US" dirty="0" smtClean="0"/>
              <a:t>Ultimate limit in angular resolution comes from </a:t>
            </a:r>
            <a:r>
              <a:rPr lang="en-US" b="1" dirty="0" smtClean="0"/>
              <a:t>diffraction</a:t>
            </a:r>
            <a:r>
              <a:rPr lang="en-US" dirty="0" smtClean="0"/>
              <a:t>, the spreading of light as it passes a corner or opening</a:t>
            </a:r>
          </a:p>
          <a:p>
            <a:pPr lvl="1"/>
            <a:endParaRPr lang="en-US" dirty="0" smtClean="0"/>
          </a:p>
          <a:p>
            <a:pPr lvl="1"/>
            <a:endParaRPr lang="en-US" dirty="0" smtClean="0"/>
          </a:p>
          <a:p>
            <a:pPr lvl="1"/>
            <a:endParaRPr lang="en-US" dirty="0" smtClean="0"/>
          </a:p>
          <a:p>
            <a:pPr lvl="1"/>
            <a:r>
              <a:rPr lang="en-US" dirty="0" smtClean="0"/>
              <a:t>Longer wavelength: poorer resolution</a:t>
            </a:r>
          </a:p>
          <a:p>
            <a:pPr lvl="1"/>
            <a:r>
              <a:rPr lang="en-US" dirty="0" smtClean="0"/>
              <a:t>Larger telescope: better resolution</a:t>
            </a:r>
            <a:endParaRPr lang="en-US" dirty="0"/>
          </a:p>
        </p:txBody>
      </p:sp>
      <p:graphicFrame>
        <p:nvGraphicFramePr>
          <p:cNvPr id="106498" name="Object 2"/>
          <p:cNvGraphicFramePr>
            <a:graphicFrameLocks noChangeAspect="1"/>
          </p:cNvGraphicFramePr>
          <p:nvPr/>
        </p:nvGraphicFramePr>
        <p:xfrm>
          <a:off x="298450" y="4140200"/>
          <a:ext cx="8545513" cy="936625"/>
        </p:xfrm>
        <a:graphic>
          <a:graphicData uri="http://schemas.openxmlformats.org/presentationml/2006/ole">
            <p:oleObj spid="_x0000_s1042" name="Equation" r:id="rId3" imgW="3695700" imgH="406400" progId="Equation.3">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9117717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1" name="Text Box 3"/>
          <p:cNvSpPr txBox="1">
            <a:spLocks noChangeArrowheads="1"/>
          </p:cNvSpPr>
          <p:nvPr/>
        </p:nvSpPr>
        <p:spPr bwMode="auto">
          <a:xfrm>
            <a:off x="4762500" y="977900"/>
            <a:ext cx="4275138" cy="2369880"/>
          </a:xfrm>
          <a:prstGeom prst="rect">
            <a:avLst/>
          </a:prstGeom>
          <a:noFill/>
          <a:ln w="9525">
            <a:noFill/>
            <a:miter lim="800000"/>
            <a:headEnd/>
            <a:tailEnd/>
          </a:ln>
          <a:effectLst/>
        </p:spPr>
        <p:txBody>
          <a:bodyPr>
            <a:prstTxWarp prst="textNoShape">
              <a:avLst/>
            </a:prstTxWarp>
            <a:spAutoFit/>
          </a:bodyPr>
          <a:lstStyle/>
          <a:p>
            <a:pPr eaLnBrk="1" hangingPunct="1"/>
            <a:r>
              <a:rPr lang="en-US" sz="3600" b="1" dirty="0" err="1" smtClean="0">
                <a:solidFill>
                  <a:schemeClr val="accent2"/>
                </a:solidFill>
              </a:rPr>
              <a:t>Interferometry</a:t>
            </a:r>
            <a:endParaRPr lang="en-US" sz="3600" b="1" dirty="0" smtClean="0"/>
          </a:p>
          <a:p>
            <a:pPr eaLnBrk="1" hangingPunct="1">
              <a:buFontTx/>
              <a:buChar char="•"/>
            </a:pPr>
            <a:r>
              <a:rPr lang="en-US" sz="2800" b="1" dirty="0"/>
              <a:t> Combines information from several widely spread radio telescopes as if it came from a single dish.</a:t>
            </a:r>
          </a:p>
        </p:txBody>
      </p:sp>
      <p:sp>
        <p:nvSpPr>
          <p:cNvPr id="211972" name="Text Box 4"/>
          <p:cNvSpPr txBox="1">
            <a:spLocks noChangeArrowheads="1"/>
          </p:cNvSpPr>
          <p:nvPr/>
        </p:nvSpPr>
        <p:spPr bwMode="auto">
          <a:xfrm>
            <a:off x="4754563" y="3347780"/>
            <a:ext cx="4148137" cy="2227262"/>
          </a:xfrm>
          <a:prstGeom prst="rect">
            <a:avLst/>
          </a:prstGeom>
          <a:noFill/>
          <a:ln w="9525">
            <a:noFill/>
            <a:miter lim="800000"/>
            <a:headEnd/>
            <a:tailEnd/>
          </a:ln>
          <a:effectLst/>
        </p:spPr>
        <p:txBody>
          <a:bodyPr>
            <a:prstTxWarp prst="textNoShape">
              <a:avLst/>
            </a:prstTxWarp>
            <a:spAutoFit/>
          </a:bodyPr>
          <a:lstStyle/>
          <a:p>
            <a:pPr eaLnBrk="1" hangingPunct="1">
              <a:buFontTx/>
              <a:buChar char="•"/>
            </a:pPr>
            <a:r>
              <a:rPr lang="en-US" sz="2800" b="1" dirty="0"/>
              <a:t> Resolution will be that of dish whose diameter = largest separation between dishes.</a:t>
            </a:r>
          </a:p>
        </p:txBody>
      </p:sp>
      <p:pic>
        <p:nvPicPr>
          <p:cNvPr id="211974" name="Picture 6" descr="03_19Figure"/>
          <p:cNvPicPr>
            <a:picLocks noChangeAspect="1" noChangeArrowheads="1"/>
          </p:cNvPicPr>
          <p:nvPr/>
        </p:nvPicPr>
        <p:blipFill>
          <a:blip r:embed="rId3"/>
          <a:srcRect b="2701"/>
          <a:stretch>
            <a:fillRect/>
          </a:stretch>
        </p:blipFill>
        <p:spPr bwMode="auto">
          <a:xfrm>
            <a:off x="214313" y="1143000"/>
            <a:ext cx="4257675" cy="5207000"/>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71620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6067" name="Text Box 3"/>
          <p:cNvSpPr txBox="1">
            <a:spLocks noChangeArrowheads="1"/>
          </p:cNvSpPr>
          <p:nvPr/>
        </p:nvSpPr>
        <p:spPr bwMode="auto">
          <a:xfrm>
            <a:off x="444500" y="481542"/>
            <a:ext cx="8401050" cy="946150"/>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en-US" sz="2800" b="1" dirty="0" smtClean="0"/>
              <a:t>With </a:t>
            </a:r>
            <a:r>
              <a:rPr lang="en-US" sz="2800" b="1" dirty="0" err="1" smtClean="0"/>
              <a:t>interferometry</a:t>
            </a:r>
            <a:r>
              <a:rPr lang="en-US" sz="2800" b="1" dirty="0" smtClean="0"/>
              <a:t> we can </a:t>
            </a:r>
            <a:r>
              <a:rPr lang="en-US" sz="2800" b="1" dirty="0"/>
              <a:t>get radio images whose resolution is close to optical.</a:t>
            </a:r>
          </a:p>
        </p:txBody>
      </p:sp>
      <p:pic>
        <p:nvPicPr>
          <p:cNvPr id="216070" name="Picture 6" descr="03_21Figure"/>
          <p:cNvPicPr>
            <a:picLocks noChangeAspect="1" noChangeArrowheads="1"/>
          </p:cNvPicPr>
          <p:nvPr/>
        </p:nvPicPr>
        <p:blipFill>
          <a:blip r:embed="rId3"/>
          <a:srcRect b="3540"/>
          <a:stretch>
            <a:fillRect/>
          </a:stretch>
        </p:blipFill>
        <p:spPr bwMode="auto">
          <a:xfrm>
            <a:off x="296863" y="2070100"/>
            <a:ext cx="8548687" cy="4498975"/>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444010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3" name="Text Box 3"/>
          <p:cNvSpPr txBox="1">
            <a:spLocks noChangeArrowheads="1"/>
          </p:cNvSpPr>
          <p:nvPr/>
        </p:nvSpPr>
        <p:spPr bwMode="auto">
          <a:xfrm>
            <a:off x="181436" y="866663"/>
            <a:ext cx="8783189" cy="3754874"/>
          </a:xfrm>
          <a:prstGeom prst="rect">
            <a:avLst/>
          </a:prstGeom>
          <a:noFill/>
          <a:ln w="9525">
            <a:noFill/>
            <a:miter lim="800000"/>
            <a:headEnd/>
            <a:tailEnd/>
          </a:ln>
        </p:spPr>
        <p:txBody>
          <a:bodyPr wrap="square">
            <a:prstTxWarp prst="textNoShape">
              <a:avLst/>
            </a:prstTxWarp>
            <a:spAutoFit/>
          </a:bodyPr>
          <a:lstStyle/>
          <a:p>
            <a:pPr>
              <a:spcBef>
                <a:spcPct val="50000"/>
              </a:spcBef>
            </a:pPr>
            <a:endParaRPr lang="en-US" sz="2800" dirty="0" smtClean="0">
              <a:solidFill>
                <a:srgbClr val="000000"/>
              </a:solidFill>
            </a:endParaRPr>
          </a:p>
          <a:p>
            <a:pPr>
              <a:spcBef>
                <a:spcPct val="50000"/>
              </a:spcBef>
            </a:pPr>
            <a:r>
              <a:rPr lang="en-US" sz="2800" dirty="0" smtClean="0">
                <a:solidFill>
                  <a:srgbClr val="000000"/>
                </a:solidFill>
              </a:rPr>
              <a:t>There are still other wavelengths of light we would like to observe!</a:t>
            </a:r>
          </a:p>
          <a:p>
            <a:pPr>
              <a:spcBef>
                <a:spcPct val="50000"/>
              </a:spcBef>
            </a:pPr>
            <a:r>
              <a:rPr lang="en-US" sz="2800" dirty="0" smtClean="0">
                <a:solidFill>
                  <a:srgbClr val="000000"/>
                </a:solidFill>
              </a:rPr>
              <a:t>Optical and radio wavelengths can be seen from the ground. </a:t>
            </a:r>
          </a:p>
          <a:p>
            <a:pPr>
              <a:spcBef>
                <a:spcPct val="50000"/>
              </a:spcBef>
            </a:pPr>
            <a:r>
              <a:rPr lang="en-US" sz="2800" b="1" dirty="0" smtClean="0">
                <a:solidFill>
                  <a:srgbClr val="000000"/>
                </a:solidFill>
              </a:rPr>
              <a:t>For </a:t>
            </a:r>
            <a:r>
              <a:rPr lang="en-US" sz="2800" b="1" dirty="0">
                <a:solidFill>
                  <a:srgbClr val="000000"/>
                </a:solidFill>
                <a:latin typeface="Symbol" charset="2"/>
              </a:rPr>
              <a:t>g</a:t>
            </a:r>
            <a:r>
              <a:rPr lang="en-US" sz="2800" b="1" dirty="0">
                <a:solidFill>
                  <a:srgbClr val="000000"/>
                </a:solidFill>
              </a:rPr>
              <a:t>-rays, X-rays, most ultraviolet and most infrared light</a:t>
            </a:r>
            <a:r>
              <a:rPr lang="en-US" sz="2800" b="1" dirty="0" smtClean="0">
                <a:solidFill>
                  <a:srgbClr val="000000"/>
                </a:solidFill>
              </a:rPr>
              <a:t>, one </a:t>
            </a:r>
            <a:r>
              <a:rPr lang="en-US" sz="2800" b="1" dirty="0">
                <a:solidFill>
                  <a:srgbClr val="000000"/>
                </a:solidFill>
              </a:rPr>
              <a:t>uses satellite telescopes.</a:t>
            </a:r>
          </a:p>
        </p:txBody>
      </p:sp>
      <p:pic>
        <p:nvPicPr>
          <p:cNvPr id="30723" name="Picture 4" descr="D:\ART\CH06\F06_27.JPG"/>
          <p:cNvPicPr>
            <a:picLocks noChangeAspect="1" noChangeArrowheads="1"/>
          </p:cNvPicPr>
          <p:nvPr/>
        </p:nvPicPr>
        <p:blipFill>
          <a:blip r:embed="rId3"/>
          <a:srcRect/>
          <a:stretch>
            <a:fillRect/>
          </a:stretch>
        </p:blipFill>
        <p:spPr bwMode="auto">
          <a:xfrm>
            <a:off x="1" y="4621537"/>
            <a:ext cx="9144000" cy="1735138"/>
          </a:xfrm>
          <a:prstGeom prst="rect">
            <a:avLst/>
          </a:prstGeom>
          <a:noFill/>
          <a:ln w="9525">
            <a:noFill/>
            <a:miter lim="800000"/>
            <a:headEnd/>
            <a:tailEnd/>
          </a:ln>
        </p:spPr>
      </p:pic>
      <p:sp>
        <p:nvSpPr>
          <p:cNvPr id="30724" name="Text Box 6"/>
          <p:cNvSpPr txBox="1">
            <a:spLocks noChangeArrowheads="1"/>
          </p:cNvSpPr>
          <p:nvPr/>
        </p:nvSpPr>
        <p:spPr bwMode="auto">
          <a:xfrm>
            <a:off x="0" y="6027003"/>
            <a:ext cx="9144001" cy="830997"/>
          </a:xfrm>
          <a:prstGeom prst="rect">
            <a:avLst/>
          </a:prstGeom>
          <a:solidFill>
            <a:srgbClr val="000066"/>
          </a:solidFill>
          <a:ln w="9525">
            <a:noFill/>
            <a:miter lim="800000"/>
            <a:headEnd/>
            <a:tailEnd/>
          </a:ln>
        </p:spPr>
        <p:txBody>
          <a:bodyPr wrap="square">
            <a:prstTxWarp prst="textNoShape">
              <a:avLst/>
            </a:prstTxWarp>
            <a:spAutoFit/>
          </a:bodyPr>
          <a:lstStyle/>
          <a:p>
            <a:pPr>
              <a:spcBef>
                <a:spcPct val="50000"/>
              </a:spcBef>
            </a:pPr>
            <a:r>
              <a:rPr lang="en-US" sz="2400" dirty="0" err="1">
                <a:solidFill>
                  <a:srgbClr val="FFFF00"/>
                </a:solidFill>
                <a:latin typeface="Symbol" charset="2"/>
              </a:rPr>
              <a:t>g</a:t>
            </a:r>
            <a:r>
              <a:rPr lang="en-US" sz="2400" dirty="0">
                <a:solidFill>
                  <a:srgbClr val="FFFF00"/>
                </a:solidFill>
              </a:rPr>
              <a:t>-rays   X-rays      UV    visible   infrared    </a:t>
            </a:r>
            <a:r>
              <a:rPr lang="en-US" sz="2400" dirty="0" smtClean="0">
                <a:solidFill>
                  <a:srgbClr val="FFFF00"/>
                </a:solidFill>
              </a:rPr>
              <a:t>microwave      RADIO</a:t>
            </a:r>
            <a:endParaRPr lang="en-US" sz="2800" dirty="0">
              <a:solidFill>
                <a:srgbClr val="FFFF00"/>
              </a:solidFill>
            </a:endParaRPr>
          </a:p>
          <a:p>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501832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24098" y="206159"/>
            <a:ext cx="7619580" cy="954107"/>
          </a:xfrm>
          <a:prstGeom prst="rect">
            <a:avLst/>
          </a:prstGeom>
          <a:noFill/>
        </p:spPr>
        <p:txBody>
          <a:bodyPr wrap="square" rtlCol="0">
            <a:spAutoFit/>
          </a:bodyPr>
          <a:lstStyle/>
          <a:p>
            <a:pPr algn="ctr"/>
            <a:r>
              <a:rPr lang="en-US" sz="2800" dirty="0" smtClean="0"/>
              <a:t>The </a:t>
            </a:r>
            <a:r>
              <a:rPr lang="en-US" sz="2800" b="1" dirty="0" smtClean="0"/>
              <a:t>Spitzer Space Telescope</a:t>
            </a:r>
            <a:r>
              <a:rPr lang="en-US" sz="2800" dirty="0" smtClean="0"/>
              <a:t>, an infrared telescope in space</a:t>
            </a:r>
            <a:endParaRPr lang="en-US" sz="2800" dirty="0"/>
          </a:p>
        </p:txBody>
      </p:sp>
      <p:pic>
        <p:nvPicPr>
          <p:cNvPr id="5" name="Picture 4"/>
          <p:cNvPicPr>
            <a:picLocks noChangeAspect="1"/>
          </p:cNvPicPr>
          <p:nvPr/>
        </p:nvPicPr>
        <p:blipFill>
          <a:blip r:embed="rId3"/>
          <a:stretch>
            <a:fillRect/>
          </a:stretch>
        </p:blipFill>
        <p:spPr>
          <a:xfrm>
            <a:off x="2911492" y="1226242"/>
            <a:ext cx="5715000" cy="4292600"/>
          </a:xfrm>
          <a:prstGeom prst="rect">
            <a:avLst/>
          </a:prstGeom>
        </p:spPr>
      </p:pic>
      <p:sp>
        <p:nvSpPr>
          <p:cNvPr id="7" name="TextBox 6"/>
          <p:cNvSpPr txBox="1"/>
          <p:nvPr/>
        </p:nvSpPr>
        <p:spPr>
          <a:xfrm>
            <a:off x="676497" y="5656375"/>
            <a:ext cx="7949995" cy="954107"/>
          </a:xfrm>
          <a:prstGeom prst="rect">
            <a:avLst/>
          </a:prstGeom>
          <a:noFill/>
        </p:spPr>
        <p:txBody>
          <a:bodyPr wrap="square" rtlCol="0">
            <a:spAutoFit/>
          </a:bodyPr>
          <a:lstStyle/>
          <a:p>
            <a:r>
              <a:rPr lang="en-US" sz="2800" dirty="0" smtClean="0"/>
              <a:t>Cooled to 4 K by liquid helium (until it ran out) – must be very very cold to keep thermal background low</a:t>
            </a:r>
            <a:endParaRPr lang="en-US" sz="2800" dirty="0"/>
          </a:p>
        </p:txBody>
      </p:sp>
      <p:sp>
        <p:nvSpPr>
          <p:cNvPr id="8" name="TextBox 7"/>
          <p:cNvSpPr txBox="1"/>
          <p:nvPr/>
        </p:nvSpPr>
        <p:spPr>
          <a:xfrm>
            <a:off x="362874" y="2379521"/>
            <a:ext cx="2449396" cy="3139321"/>
          </a:xfrm>
          <a:prstGeom prst="rect">
            <a:avLst/>
          </a:prstGeom>
          <a:noFill/>
        </p:spPr>
        <p:txBody>
          <a:bodyPr wrap="square" rtlCol="0">
            <a:spAutoFit/>
          </a:bodyPr>
          <a:lstStyle/>
          <a:p>
            <a:pPr algn="r"/>
            <a:r>
              <a:rPr lang="en-US" dirty="0" smtClean="0"/>
              <a:t>Everything emits radiation because of its temperature. Cold things emit in the infrared, so to observe in the infrared our telescope must be very very cold, or else it will be much brighter than what we’re trying to look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526048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360"/>
            <a:ext cx="8229600" cy="983243"/>
          </a:xfrm>
        </p:spPr>
        <p:txBody>
          <a:bodyPr>
            <a:normAutofit/>
          </a:bodyPr>
          <a:lstStyle/>
          <a:p>
            <a:r>
              <a:rPr lang="en-US" sz="3200" dirty="0" smtClean="0"/>
              <a:t>Information provided on midterm:</a:t>
            </a:r>
            <a:endParaRPr lang="en-US" sz="3200" dirty="0"/>
          </a:p>
        </p:txBody>
      </p:sp>
      <p:pic>
        <p:nvPicPr>
          <p:cNvPr id="8" name="Picture 7" descr="midterm2_cover.pdf"/>
          <p:cNvPicPr>
            <a:picLocks noChangeAspect="1"/>
          </p:cNvPicPr>
          <p:nvPr/>
        </p:nvPicPr>
        <mc:AlternateContent>
          <mc:Choice xmlns:ma="http://schemas.microsoft.com/office/mac/drawingml/2008/main" Requires="ma">
            <p:blipFill>
              <a:blip r:embed="rId2"/>
              <a:srcRect t="28582"/>
              <a:stretch>
                <a:fillRect/>
              </a:stretch>
            </p:blipFill>
          </mc:Choice>
          <mc:Fallback>
            <p:blipFill>
              <a:blip r:embed="rId3"/>
              <a:srcRect t="28582"/>
              <a:stretch>
                <a:fillRect/>
              </a:stretch>
            </p:blipFill>
          </mc:Fallback>
        </mc:AlternateContent>
        <p:spPr>
          <a:xfrm>
            <a:off x="806281" y="742185"/>
            <a:ext cx="7985154" cy="738049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4598602"/>
      </p:ext>
    </p:extLst>
  </p:cSld>
  <p:clrMapOvr>
    <a:masterClrMapping/>
  </p:clrMapOvr>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6307" name="Text Box 3"/>
          <p:cNvSpPr txBox="1">
            <a:spLocks noChangeArrowheads="1"/>
          </p:cNvSpPr>
          <p:nvPr/>
        </p:nvSpPr>
        <p:spPr bwMode="auto">
          <a:xfrm>
            <a:off x="457200" y="971550"/>
            <a:ext cx="8623300" cy="9461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a:t>X rays and gamma rays will not reflect off mirrors as other wavelengths do; need new techniques.</a:t>
            </a:r>
          </a:p>
        </p:txBody>
      </p:sp>
      <p:sp>
        <p:nvSpPr>
          <p:cNvPr id="226308" name="Text Box 4"/>
          <p:cNvSpPr txBox="1">
            <a:spLocks noChangeArrowheads="1"/>
          </p:cNvSpPr>
          <p:nvPr/>
        </p:nvSpPr>
        <p:spPr bwMode="auto">
          <a:xfrm>
            <a:off x="457200" y="1943100"/>
            <a:ext cx="8382000" cy="9461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a:t>X rays will reflect at a very shallow angle, and can therefore be focused.</a:t>
            </a:r>
          </a:p>
        </p:txBody>
      </p:sp>
      <p:pic>
        <p:nvPicPr>
          <p:cNvPr id="226310" name="Picture 6" descr="03_27Figure"/>
          <p:cNvPicPr>
            <a:picLocks noChangeAspect="1" noChangeArrowheads="1"/>
          </p:cNvPicPr>
          <p:nvPr/>
        </p:nvPicPr>
        <p:blipFill>
          <a:blip r:embed="rId3"/>
          <a:srcRect b="4247"/>
          <a:stretch>
            <a:fillRect/>
          </a:stretch>
        </p:blipFill>
        <p:spPr bwMode="auto">
          <a:xfrm>
            <a:off x="309563" y="2971800"/>
            <a:ext cx="8548687" cy="3508375"/>
          </a:xfrm>
          <a:prstGeom prst="rect">
            <a:avLst/>
          </a:prstGeom>
          <a:noFill/>
        </p:spPr>
      </p:pic>
      <p:sp>
        <p:nvSpPr>
          <p:cNvPr id="5" name="Text Box 3"/>
          <p:cNvSpPr txBox="1">
            <a:spLocks noChangeArrowheads="1"/>
          </p:cNvSpPr>
          <p:nvPr/>
        </p:nvSpPr>
        <p:spPr bwMode="auto">
          <a:xfrm>
            <a:off x="457200" y="261610"/>
            <a:ext cx="8623300" cy="52322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smtClean="0"/>
              <a:t>What about shorter wavelengths?</a:t>
            </a:r>
            <a:endParaRPr lang="en-US" sz="2800"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76046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1933" y="1178147"/>
            <a:ext cx="8702293" cy="5486400"/>
          </a:xfrm>
          <a:prstGeom prst="rect">
            <a:avLst/>
          </a:prstGeom>
        </p:spPr>
      </p:pic>
      <p:sp>
        <p:nvSpPr>
          <p:cNvPr id="5" name="TextBox 4"/>
          <p:cNvSpPr txBox="1"/>
          <p:nvPr/>
        </p:nvSpPr>
        <p:spPr>
          <a:xfrm>
            <a:off x="1757734" y="214409"/>
            <a:ext cx="6006773" cy="646331"/>
          </a:xfrm>
          <a:prstGeom prst="rect">
            <a:avLst/>
          </a:prstGeom>
          <a:noFill/>
        </p:spPr>
        <p:txBody>
          <a:bodyPr wrap="none" rtlCol="0">
            <a:spAutoFit/>
          </a:bodyPr>
          <a:lstStyle/>
          <a:p>
            <a:r>
              <a:rPr lang="en-US" sz="3600" dirty="0" smtClean="0">
                <a:solidFill>
                  <a:srgbClr val="254CBD"/>
                </a:solidFill>
              </a:rPr>
              <a:t>The Chandra X-ray Observatory</a:t>
            </a:r>
            <a:endParaRPr lang="en-US" sz="3600" dirty="0">
              <a:solidFill>
                <a:srgbClr val="254CBD"/>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9081009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8526"/>
          </a:xfrm>
        </p:spPr>
        <p:txBody>
          <a:bodyPr>
            <a:noAutofit/>
          </a:bodyPr>
          <a:lstStyle/>
          <a:p>
            <a:r>
              <a:rPr lang="en-US" sz="3200" dirty="0" smtClean="0"/>
              <a:t>The Fermi Gamma Ray Telescope in Earth orbit</a:t>
            </a:r>
            <a:endParaRPr lang="en-US" sz="3200" dirty="0"/>
          </a:p>
        </p:txBody>
      </p:sp>
      <p:pic>
        <p:nvPicPr>
          <p:cNvPr id="5" name="Picture 4"/>
          <p:cNvPicPr>
            <a:picLocks noChangeAspect="1"/>
          </p:cNvPicPr>
          <p:nvPr/>
        </p:nvPicPr>
        <p:blipFill>
          <a:blip r:embed="rId2"/>
          <a:stretch>
            <a:fillRect/>
          </a:stretch>
        </p:blipFill>
        <p:spPr>
          <a:xfrm>
            <a:off x="22004" y="4014212"/>
            <a:ext cx="2991619" cy="2630561"/>
          </a:xfrm>
          <a:prstGeom prst="rect">
            <a:avLst/>
          </a:prstGeom>
        </p:spPr>
      </p:pic>
      <p:pic>
        <p:nvPicPr>
          <p:cNvPr id="4" name="Picture 3"/>
          <p:cNvPicPr>
            <a:picLocks noChangeAspect="1"/>
          </p:cNvPicPr>
          <p:nvPr/>
        </p:nvPicPr>
        <p:blipFill>
          <a:blip r:embed="rId3"/>
          <a:stretch>
            <a:fillRect/>
          </a:stretch>
        </p:blipFill>
        <p:spPr>
          <a:xfrm>
            <a:off x="2277979" y="1093164"/>
            <a:ext cx="6197600" cy="3670300"/>
          </a:xfrm>
          <a:prstGeom prst="rect">
            <a:avLst/>
          </a:prstGeom>
        </p:spPr>
      </p:pic>
      <p:sp>
        <p:nvSpPr>
          <p:cNvPr id="6" name="Title 1"/>
          <p:cNvSpPr txBox="1">
            <a:spLocks/>
          </p:cNvSpPr>
          <p:nvPr/>
        </p:nvSpPr>
        <p:spPr>
          <a:xfrm>
            <a:off x="3389374" y="4877131"/>
            <a:ext cx="5297426" cy="168624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Gamma rays can’t be focused. We just put a detector in space and wait for them.</a:t>
            </a:r>
            <a:endParaRPr lang="en-US"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1839202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179725"/>
            <a:ext cx="7772400" cy="1143000"/>
          </a:xfrm>
        </p:spPr>
        <p:txBody>
          <a:bodyPr/>
          <a:lstStyle/>
          <a:p>
            <a:r>
              <a:rPr lang="en-US" dirty="0">
                <a:solidFill>
                  <a:schemeClr val="accent2"/>
                </a:solidFill>
              </a:rPr>
              <a:t>The Sun</a:t>
            </a:r>
            <a:endParaRPr lang="en-US" dirty="0"/>
          </a:p>
        </p:txBody>
      </p:sp>
      <p:pic>
        <p:nvPicPr>
          <p:cNvPr id="9219" name="Picture 3" descr="C:\103\sun\solar_tornado.jpg"/>
          <p:cNvPicPr>
            <a:picLocks noChangeAspect="1" noChangeArrowheads="1"/>
          </p:cNvPicPr>
          <p:nvPr/>
        </p:nvPicPr>
        <p:blipFill>
          <a:blip r:embed="rId3"/>
          <a:srcRect/>
          <a:stretch>
            <a:fillRect/>
          </a:stretch>
        </p:blipFill>
        <p:spPr bwMode="auto">
          <a:xfrm>
            <a:off x="2230967" y="889005"/>
            <a:ext cx="4682067" cy="4575656"/>
          </a:xfrm>
          <a:prstGeom prst="rect">
            <a:avLst/>
          </a:prstGeom>
          <a:noFill/>
          <a:ln w="9525">
            <a:noFill/>
            <a:miter lim="800000"/>
            <a:headEnd/>
            <a:tailEnd/>
          </a:ln>
        </p:spPr>
      </p:pic>
      <p:sp>
        <p:nvSpPr>
          <p:cNvPr id="4" name="Content Placeholder 2"/>
          <p:cNvSpPr txBox="1">
            <a:spLocks/>
          </p:cNvSpPr>
          <p:nvPr/>
        </p:nvSpPr>
        <p:spPr>
          <a:xfrm>
            <a:off x="469898" y="5494867"/>
            <a:ext cx="8204205" cy="1363133"/>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lang="en-US" sz="3200" b="1" dirty="0" smtClean="0">
                <a:solidFill>
                  <a:srgbClr val="000000"/>
                </a:solidFill>
              </a:rPr>
              <a:t>The Sun is a star – the closest and most important star to us.</a:t>
            </a:r>
            <a:endParaRPr kumimoji="0" lang="en-US" sz="3200" b="1"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48689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6" descr="09_Table01"/>
          <p:cNvPicPr>
            <a:picLocks noChangeAspect="1" noChangeArrowheads="1"/>
          </p:cNvPicPr>
          <p:nvPr/>
        </p:nvPicPr>
        <p:blipFill>
          <a:blip r:embed="rId3"/>
          <a:srcRect b="3116"/>
          <a:stretch>
            <a:fillRect/>
          </a:stretch>
        </p:blipFill>
        <p:spPr bwMode="auto">
          <a:xfrm>
            <a:off x="745066" y="264986"/>
            <a:ext cx="7762875" cy="4660853"/>
          </a:xfrm>
          <a:prstGeom prst="rect">
            <a:avLst/>
          </a:prstGeom>
          <a:noFill/>
        </p:spPr>
      </p:pic>
      <p:sp>
        <p:nvSpPr>
          <p:cNvPr id="5" name="TextBox 4"/>
          <p:cNvSpPr txBox="1"/>
          <p:nvPr/>
        </p:nvSpPr>
        <p:spPr>
          <a:xfrm>
            <a:off x="1" y="4925839"/>
            <a:ext cx="9144000" cy="1938992"/>
          </a:xfrm>
          <a:prstGeom prst="rect">
            <a:avLst/>
          </a:prstGeom>
          <a:noFill/>
        </p:spPr>
        <p:txBody>
          <a:bodyPr wrap="square" rtlCol="0">
            <a:spAutoFit/>
          </a:bodyPr>
          <a:lstStyle/>
          <a:p>
            <a:r>
              <a:rPr lang="en-US" sz="2400" dirty="0" smtClean="0"/>
              <a:t>The radius of the Sun is more that 100 times the radius of the Earth, and the mass of the Sun is more than 300,000 times the mass of the Earth.</a:t>
            </a:r>
          </a:p>
          <a:p>
            <a:endParaRPr lang="en-US" sz="2400" dirty="0" smtClean="0"/>
          </a:p>
          <a:p>
            <a:r>
              <a:rPr lang="en-US" sz="2400" dirty="0" smtClean="0"/>
              <a:t>We know A LOT about the Sun - perhaps more than we know about the center of the earth. </a:t>
            </a:r>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293978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631853"/>
          </a:xfrm>
        </p:spPr>
        <p:txBody>
          <a:bodyPr>
            <a:noAutofit/>
          </a:bodyPr>
          <a:lstStyle/>
          <a:p>
            <a:pPr>
              <a:buFontTx/>
              <a:buNone/>
            </a:pPr>
            <a:r>
              <a:rPr lang="en-US" b="1" u="sng" dirty="0" smtClean="0"/>
              <a:t>The Solar Interior </a:t>
            </a:r>
          </a:p>
          <a:p>
            <a:pPr>
              <a:buFontTx/>
              <a:buNone/>
            </a:pPr>
            <a:r>
              <a:rPr lang="en-US" b="1" dirty="0" smtClean="0"/>
              <a:t>(core, radiation zone, and convection zone)</a:t>
            </a:r>
          </a:p>
          <a:p>
            <a:pPr>
              <a:buFontTx/>
              <a:buNone/>
            </a:pPr>
            <a:r>
              <a:rPr lang="en-US" sz="2800" dirty="0" smtClean="0"/>
              <a:t>We cannot see inside the Sun. We use models and simulations to tell us what’s going on inside it.</a:t>
            </a:r>
          </a:p>
          <a:p>
            <a:pPr>
              <a:buFontTx/>
              <a:buNone/>
            </a:pPr>
            <a:r>
              <a:rPr lang="en-US" sz="2800" dirty="0" smtClean="0"/>
              <a:t>Models start from the idea of </a:t>
            </a:r>
            <a:r>
              <a:rPr lang="en-US" sz="2800" b="1" dirty="0" smtClean="0"/>
              <a:t>hydrostatic equilibrium</a:t>
            </a:r>
            <a:r>
              <a:rPr lang="en-US" sz="2800" dirty="0" smtClean="0"/>
              <a:t>: </a:t>
            </a:r>
          </a:p>
          <a:p>
            <a:pPr>
              <a:buFontTx/>
              <a:buNone/>
            </a:pPr>
            <a:r>
              <a:rPr lang="en-US" sz="2800" dirty="0" smtClean="0"/>
              <a:t>The pressure of gas exactly balances the gravitational pull of gravity.</a:t>
            </a:r>
          </a:p>
        </p:txBody>
      </p:sp>
      <p:pic>
        <p:nvPicPr>
          <p:cNvPr id="5" name="Picture 4" descr="09_04Figure"/>
          <p:cNvPicPr>
            <a:picLocks noChangeAspect="1" noChangeArrowheads="1"/>
          </p:cNvPicPr>
          <p:nvPr/>
        </p:nvPicPr>
        <p:blipFill>
          <a:blip r:embed="rId3"/>
          <a:srcRect/>
          <a:stretch>
            <a:fillRect/>
          </a:stretch>
        </p:blipFill>
        <p:spPr bwMode="auto">
          <a:xfrm>
            <a:off x="2308701" y="3405892"/>
            <a:ext cx="3736499" cy="3215559"/>
          </a:xfrm>
          <a:prstGeom prst="rect">
            <a:avLst/>
          </a:prstGeom>
          <a:noFill/>
        </p:spPr>
      </p:pic>
      <p:sp>
        <p:nvSpPr>
          <p:cNvPr id="6" name="TextBox 5"/>
          <p:cNvSpPr txBox="1"/>
          <p:nvPr/>
        </p:nvSpPr>
        <p:spPr>
          <a:xfrm>
            <a:off x="6401728" y="4872844"/>
            <a:ext cx="2532471" cy="1477328"/>
          </a:xfrm>
          <a:prstGeom prst="rect">
            <a:avLst/>
          </a:prstGeom>
          <a:noFill/>
        </p:spPr>
        <p:txBody>
          <a:bodyPr wrap="square" rtlCol="0">
            <a:spAutoFit/>
          </a:bodyPr>
          <a:lstStyle/>
          <a:p>
            <a:r>
              <a:rPr lang="en-US" dirty="0" smtClean="0"/>
              <a:t>Because the Sun is very massive, very high temperatures and pressures are needed to balance gravity.</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507871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1" name="Text Box 3"/>
          <p:cNvSpPr txBox="1">
            <a:spLocks noChangeArrowheads="1"/>
          </p:cNvSpPr>
          <p:nvPr/>
        </p:nvSpPr>
        <p:spPr bwMode="auto">
          <a:xfrm>
            <a:off x="425450" y="579967"/>
            <a:ext cx="8420100" cy="2031325"/>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smtClean="0"/>
              <a:t>How does Energy get out of the Sun? Radiation and Convection</a:t>
            </a:r>
            <a:endParaRPr lang="en-US" sz="2800" b="1" dirty="0"/>
          </a:p>
          <a:p>
            <a:pPr eaLnBrk="1" hangingPunct="1">
              <a:spcBef>
                <a:spcPct val="50000"/>
              </a:spcBef>
            </a:pPr>
            <a:r>
              <a:rPr lang="en-US" sz="2800" b="1" dirty="0"/>
              <a:t>The radiation zone is relatively transparent; the cooler convection zone is opaque.</a:t>
            </a:r>
          </a:p>
        </p:txBody>
      </p:sp>
      <p:pic>
        <p:nvPicPr>
          <p:cNvPr id="181253" name="Picture 5" descr="09_07Figure"/>
          <p:cNvPicPr>
            <a:picLocks noChangeAspect="1" noChangeArrowheads="1"/>
          </p:cNvPicPr>
          <p:nvPr/>
        </p:nvPicPr>
        <p:blipFill>
          <a:blip r:embed="rId3"/>
          <a:srcRect b="4861"/>
          <a:stretch>
            <a:fillRect/>
          </a:stretch>
        </p:blipFill>
        <p:spPr bwMode="auto">
          <a:xfrm>
            <a:off x="296863" y="2789241"/>
            <a:ext cx="8548687" cy="3230562"/>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855269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1" name="Text Box 3"/>
          <p:cNvSpPr txBox="1">
            <a:spLocks noChangeArrowheads="1"/>
          </p:cNvSpPr>
          <p:nvPr/>
        </p:nvSpPr>
        <p:spPr bwMode="auto">
          <a:xfrm>
            <a:off x="425450" y="318357"/>
            <a:ext cx="8420100" cy="52322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smtClean="0"/>
              <a:t>What is radiation?</a:t>
            </a:r>
            <a:endParaRPr lang="en-US" sz="2800" b="1" dirty="0"/>
          </a:p>
        </p:txBody>
      </p:sp>
      <p:pic>
        <p:nvPicPr>
          <p:cNvPr id="3" name="Picture 2"/>
          <p:cNvPicPr>
            <a:picLocks noChangeAspect="1"/>
          </p:cNvPicPr>
          <p:nvPr/>
        </p:nvPicPr>
        <p:blipFill>
          <a:blip r:embed="rId3"/>
          <a:stretch>
            <a:fillRect/>
          </a:stretch>
        </p:blipFill>
        <p:spPr>
          <a:xfrm>
            <a:off x="2091267" y="841577"/>
            <a:ext cx="4969934" cy="4259943"/>
          </a:xfrm>
          <a:prstGeom prst="rect">
            <a:avLst/>
          </a:prstGeom>
        </p:spPr>
      </p:pic>
      <p:sp>
        <p:nvSpPr>
          <p:cNvPr id="7" name="Text Box 3"/>
          <p:cNvSpPr txBox="1">
            <a:spLocks noChangeArrowheads="1"/>
          </p:cNvSpPr>
          <p:nvPr/>
        </p:nvSpPr>
        <p:spPr bwMode="auto">
          <a:xfrm>
            <a:off x="577850" y="5113966"/>
            <a:ext cx="8420100" cy="1600438"/>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smtClean="0"/>
              <a:t>All objects give off and absorb electromagnetic radiation.  </a:t>
            </a:r>
          </a:p>
          <a:p>
            <a:pPr eaLnBrk="1" hangingPunct="1">
              <a:spcBef>
                <a:spcPct val="50000"/>
              </a:spcBef>
            </a:pPr>
            <a:r>
              <a:rPr lang="en-US" sz="2800" b="1" dirty="0" smtClean="0"/>
              <a:t>But hotter objects gives off more than cooler objects.</a:t>
            </a:r>
            <a:endParaRPr lang="en-US" sz="2800"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19549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1" name="Text Box 3"/>
          <p:cNvSpPr txBox="1">
            <a:spLocks noChangeArrowheads="1"/>
          </p:cNvSpPr>
          <p:nvPr/>
        </p:nvSpPr>
        <p:spPr bwMode="auto">
          <a:xfrm>
            <a:off x="425450" y="579967"/>
            <a:ext cx="8420100" cy="52322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smtClean="0"/>
              <a:t>What is convection?</a:t>
            </a:r>
            <a:endParaRPr lang="en-US" sz="2800" b="1" dirty="0"/>
          </a:p>
        </p:txBody>
      </p:sp>
      <p:pic>
        <p:nvPicPr>
          <p:cNvPr id="2" name="Picture 1"/>
          <p:cNvPicPr>
            <a:picLocks noChangeAspect="1"/>
          </p:cNvPicPr>
          <p:nvPr/>
        </p:nvPicPr>
        <p:blipFill>
          <a:blip r:embed="rId3"/>
          <a:stretch>
            <a:fillRect/>
          </a:stretch>
        </p:blipFill>
        <p:spPr>
          <a:xfrm>
            <a:off x="1528233" y="1103187"/>
            <a:ext cx="5715000" cy="3810000"/>
          </a:xfrm>
          <a:prstGeom prst="rect">
            <a:avLst/>
          </a:prstGeom>
        </p:spPr>
      </p:pic>
      <p:sp>
        <p:nvSpPr>
          <p:cNvPr id="5" name="Text Box 3"/>
          <p:cNvSpPr txBox="1">
            <a:spLocks noChangeArrowheads="1"/>
          </p:cNvSpPr>
          <p:nvPr/>
        </p:nvSpPr>
        <p:spPr bwMode="auto">
          <a:xfrm>
            <a:off x="425450" y="4913187"/>
            <a:ext cx="8420100" cy="954107"/>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smtClean="0"/>
              <a:t>Convection transfers heat by moving stuff around.  Hot stuff rises, cool stuff sinks.</a:t>
            </a:r>
            <a:endParaRPr lang="en-US" sz="2800"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58390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1" name="Text Box 3"/>
          <p:cNvSpPr txBox="1">
            <a:spLocks noChangeArrowheads="1"/>
          </p:cNvSpPr>
          <p:nvPr/>
        </p:nvSpPr>
        <p:spPr bwMode="auto">
          <a:xfrm>
            <a:off x="425450" y="579967"/>
            <a:ext cx="8420100" cy="2031325"/>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smtClean="0"/>
              <a:t>The sun transports energy by radiation in certain parts and convection in others.  </a:t>
            </a:r>
          </a:p>
          <a:p>
            <a:pPr eaLnBrk="1" hangingPunct="1">
              <a:spcBef>
                <a:spcPct val="50000"/>
              </a:spcBef>
            </a:pPr>
            <a:r>
              <a:rPr lang="en-US" sz="2800" b="1" dirty="0" smtClean="0"/>
              <a:t>This is due to the different transparency of hydrogen and helium as a function of temperature.</a:t>
            </a:r>
            <a:endParaRPr lang="en-US" sz="2800" b="1" dirty="0"/>
          </a:p>
        </p:txBody>
      </p:sp>
      <p:pic>
        <p:nvPicPr>
          <p:cNvPr id="181253" name="Picture 5" descr="09_07Figure"/>
          <p:cNvPicPr>
            <a:picLocks noChangeAspect="1" noChangeArrowheads="1"/>
          </p:cNvPicPr>
          <p:nvPr/>
        </p:nvPicPr>
        <p:blipFill>
          <a:blip r:embed="rId3"/>
          <a:srcRect b="4861"/>
          <a:stretch>
            <a:fillRect/>
          </a:stretch>
        </p:blipFill>
        <p:spPr bwMode="auto">
          <a:xfrm>
            <a:off x="296863" y="2789241"/>
            <a:ext cx="8548687" cy="3230562"/>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558058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9092" name="Picture 4" descr="03_01Figure"/>
          <p:cNvPicPr>
            <a:picLocks noChangeAspect="1" noChangeArrowheads="1"/>
          </p:cNvPicPr>
          <p:nvPr/>
        </p:nvPicPr>
        <p:blipFill>
          <a:blip r:embed="rId2"/>
          <a:srcRect/>
          <a:stretch>
            <a:fillRect/>
          </a:stretch>
        </p:blipFill>
        <p:spPr bwMode="auto">
          <a:xfrm>
            <a:off x="3569788" y="2147451"/>
            <a:ext cx="4888412" cy="4206874"/>
          </a:xfrm>
          <a:prstGeom prst="rect">
            <a:avLst/>
          </a:prstGeom>
          <a:noFill/>
        </p:spPr>
      </p:pic>
      <p:sp>
        <p:nvSpPr>
          <p:cNvPr id="89090" name="Rectangle 2"/>
          <p:cNvSpPr>
            <a:spLocks noGrp="1" noChangeArrowheads="1"/>
          </p:cNvSpPr>
          <p:nvPr>
            <p:ph type="ctrTitle"/>
          </p:nvPr>
        </p:nvSpPr>
        <p:spPr bwMode="auto">
          <a:xfrm>
            <a:off x="152400" y="0"/>
            <a:ext cx="7661275" cy="304800"/>
          </a:xfrm>
          <a:noFill/>
          <a:ln>
            <a:miter lim="800000"/>
            <a:headEnd/>
            <a:tailEnd/>
          </a:ln>
        </p:spPr>
        <p:txBody>
          <a:bodyPr wrap="square" lIns="91440" tIns="45720" rIns="91440" bIns="45720" numCol="1" anchor="t" anchorCtr="0" compatLnSpc="1">
            <a:prstTxWarp prst="textNoShape">
              <a:avLst/>
            </a:prstTxWarp>
          </a:bodyPr>
          <a:lstStyle/>
          <a:p>
            <a:pPr algn="l"/>
            <a:r>
              <a:rPr lang="en-US" sz="1200">
                <a:latin typeface="Arial" charset="0"/>
              </a:rPr>
              <a:t>Figure 3.1</a:t>
            </a:r>
          </a:p>
        </p:txBody>
      </p:sp>
      <p:sp>
        <p:nvSpPr>
          <p:cNvPr id="4" name="Text Box 3"/>
          <p:cNvSpPr txBox="1">
            <a:spLocks noChangeArrowheads="1"/>
          </p:cNvSpPr>
          <p:nvPr/>
        </p:nvSpPr>
        <p:spPr bwMode="auto">
          <a:xfrm>
            <a:off x="110067" y="977900"/>
            <a:ext cx="9033933" cy="1169551"/>
          </a:xfrm>
          <a:prstGeom prst="rect">
            <a:avLst/>
          </a:prstGeom>
          <a:noFill/>
          <a:ln w="9525">
            <a:noFill/>
            <a:miter lim="800000"/>
            <a:headEnd/>
            <a:tailEnd/>
          </a:ln>
          <a:effectLst/>
        </p:spPr>
        <p:txBody>
          <a:bodyPr wrap="square">
            <a:prstTxWarp prst="textNoShape">
              <a:avLst/>
            </a:prstTxWarp>
            <a:spAutoFit/>
          </a:bodyPr>
          <a:lstStyle/>
          <a:p>
            <a:pPr eaLnBrk="1" hangingPunct="1">
              <a:spcBef>
                <a:spcPct val="50000"/>
              </a:spcBef>
            </a:pPr>
            <a:r>
              <a:rPr lang="en-US" sz="2800" b="1" dirty="0"/>
              <a:t>Images can be formed through reflection or refraction.</a:t>
            </a:r>
          </a:p>
          <a:p>
            <a:pPr eaLnBrk="1" hangingPunct="1">
              <a:spcBef>
                <a:spcPct val="50000"/>
              </a:spcBef>
            </a:pPr>
            <a:r>
              <a:rPr lang="en-US" sz="2800" b="1" dirty="0"/>
              <a:t>Reflecting mirror</a:t>
            </a:r>
          </a:p>
        </p:txBody>
      </p:sp>
      <p:sp>
        <p:nvSpPr>
          <p:cNvPr id="5" name="Rectangle 5"/>
          <p:cNvSpPr txBox="1">
            <a:spLocks noChangeArrowheads="1"/>
          </p:cNvSpPr>
          <p:nvPr/>
        </p:nvSpPr>
        <p:spPr bwMode="auto">
          <a:xfrm>
            <a:off x="685800" y="127000"/>
            <a:ext cx="7772400" cy="584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1"/>
                </a:solidFill>
                <a:effectLst/>
                <a:uLnTx/>
                <a:uFillTx/>
                <a:latin typeface="+mj-lt"/>
                <a:ea typeface="+mj-ea"/>
                <a:cs typeface="+mj-cs"/>
              </a:rPr>
              <a:t>Optical Telescopes</a:t>
            </a: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sp>
        <p:nvSpPr>
          <p:cNvPr id="2" name="TextBox 1"/>
          <p:cNvSpPr txBox="1"/>
          <p:nvPr/>
        </p:nvSpPr>
        <p:spPr>
          <a:xfrm>
            <a:off x="152400" y="5380672"/>
            <a:ext cx="2747969" cy="1477328"/>
          </a:xfrm>
          <a:prstGeom prst="rect">
            <a:avLst/>
          </a:prstGeom>
          <a:noFill/>
        </p:spPr>
        <p:txBody>
          <a:bodyPr wrap="square" rtlCol="0">
            <a:spAutoFit/>
          </a:bodyPr>
          <a:lstStyle/>
          <a:p>
            <a:r>
              <a:rPr lang="en-US" dirty="0" smtClean="0"/>
              <a:t>Note that the incoming light rays are parallel. This is because astronomical objects are so far away.</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0" name="Picture 3" descr="D:\ART\CH18\F18_01.JPG"/>
          <p:cNvPicPr>
            <a:picLocks noChangeAspect="1" noChangeArrowheads="1"/>
          </p:cNvPicPr>
          <p:nvPr/>
        </p:nvPicPr>
        <p:blipFill>
          <a:blip r:embed="rId3"/>
          <a:srcRect/>
          <a:stretch>
            <a:fillRect/>
          </a:stretch>
        </p:blipFill>
        <p:spPr bwMode="auto">
          <a:xfrm>
            <a:off x="1371600" y="23813"/>
            <a:ext cx="6834188" cy="6834187"/>
          </a:xfrm>
          <a:prstGeom prst="rect">
            <a:avLst/>
          </a:prstGeom>
          <a:noFill/>
          <a:ln w="9525">
            <a:noFill/>
            <a:miter lim="800000"/>
            <a:headEnd/>
            <a:tailEnd/>
          </a:ln>
        </p:spPr>
      </p:pic>
      <p:sp>
        <p:nvSpPr>
          <p:cNvPr id="5124" name="Text Box 4"/>
          <p:cNvSpPr txBox="1">
            <a:spLocks noChangeArrowheads="1"/>
          </p:cNvSpPr>
          <p:nvPr/>
        </p:nvSpPr>
        <p:spPr bwMode="auto">
          <a:xfrm>
            <a:off x="0" y="1307228"/>
            <a:ext cx="1371600" cy="92333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t>Photosphere</a:t>
            </a:r>
            <a:r>
              <a:rPr lang="en-US" dirty="0" smtClean="0"/>
              <a:t> with </a:t>
            </a:r>
            <a:r>
              <a:rPr lang="en-US" b="1" dirty="0"/>
              <a:t>sunspots</a:t>
            </a:r>
          </a:p>
        </p:txBody>
      </p:sp>
      <p:sp>
        <p:nvSpPr>
          <p:cNvPr id="2" name="Rectangle 1"/>
          <p:cNvSpPr/>
          <p:nvPr/>
        </p:nvSpPr>
        <p:spPr>
          <a:xfrm>
            <a:off x="1" y="23812"/>
            <a:ext cx="1371600" cy="646331"/>
          </a:xfrm>
          <a:prstGeom prst="rect">
            <a:avLst/>
          </a:prstGeom>
        </p:spPr>
        <p:txBody>
          <a:bodyPr wrap="square">
            <a:spAutoFit/>
          </a:bodyPr>
          <a:lstStyle/>
          <a:p>
            <a:pPr lvl="0">
              <a:spcBef>
                <a:spcPct val="20000"/>
              </a:spcBef>
              <a:defRPr/>
            </a:pPr>
            <a:r>
              <a:rPr lang="en-US" b="1" u="sng" dirty="0"/>
              <a:t>The Solar Atmosphere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17536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262465" y="4764"/>
            <a:ext cx="8525934" cy="707886"/>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4000" u="sng" dirty="0" smtClean="0">
                <a:solidFill>
                  <a:srgbClr val="000000"/>
                </a:solidFill>
              </a:rPr>
              <a:t>What are Sunspots?</a:t>
            </a:r>
          </a:p>
        </p:txBody>
      </p:sp>
      <p:pic>
        <p:nvPicPr>
          <p:cNvPr id="6" name="Picture 5" descr="09_16Figure"/>
          <p:cNvPicPr>
            <a:picLocks noChangeAspect="1" noChangeArrowheads="1"/>
          </p:cNvPicPr>
          <p:nvPr/>
        </p:nvPicPr>
        <p:blipFill>
          <a:blip r:embed="rId3"/>
          <a:srcRect b="2315"/>
          <a:stretch>
            <a:fillRect/>
          </a:stretch>
        </p:blipFill>
        <p:spPr bwMode="auto">
          <a:xfrm>
            <a:off x="3308350" y="1295400"/>
            <a:ext cx="5835650" cy="5051425"/>
          </a:xfrm>
          <a:prstGeom prst="rect">
            <a:avLst/>
          </a:prstGeom>
          <a:noFill/>
        </p:spPr>
      </p:pic>
      <p:sp>
        <p:nvSpPr>
          <p:cNvPr id="7" name="Text Box 3"/>
          <p:cNvSpPr txBox="1">
            <a:spLocks noChangeArrowheads="1"/>
          </p:cNvSpPr>
          <p:nvPr/>
        </p:nvSpPr>
        <p:spPr bwMode="auto">
          <a:xfrm>
            <a:off x="0" y="1001713"/>
            <a:ext cx="3149600" cy="5863144"/>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600" dirty="0"/>
              <a:t>Sunspots come and go, typically in a few days.</a:t>
            </a:r>
          </a:p>
          <a:p>
            <a:pPr>
              <a:spcBef>
                <a:spcPct val="50000"/>
              </a:spcBef>
            </a:pPr>
            <a:r>
              <a:rPr lang="en-US" sz="2600" dirty="0" smtClean="0"/>
              <a:t>Sunspot pairs </a:t>
            </a:r>
            <a:r>
              <a:rPr lang="en-US" sz="2600" dirty="0"/>
              <a:t>are linked by</a:t>
            </a:r>
            <a:r>
              <a:rPr lang="en-US" sz="2600" dirty="0" smtClean="0"/>
              <a:t> magnetic     </a:t>
            </a:r>
            <a:r>
              <a:rPr lang="en-US" sz="2600" dirty="0"/>
              <a:t>field </a:t>
            </a:r>
            <a:r>
              <a:rPr lang="en-US" sz="2600" dirty="0" smtClean="0"/>
              <a:t>lines, which drain energy from the photosphere </a:t>
            </a:r>
          </a:p>
          <a:p>
            <a:pPr>
              <a:spcBef>
                <a:spcPct val="50000"/>
              </a:spcBef>
            </a:pPr>
            <a:r>
              <a:rPr lang="en-US" sz="2800" dirty="0" smtClean="0"/>
              <a:t>They are dark because they are </a:t>
            </a:r>
            <a:r>
              <a:rPr lang="en-US" sz="2800" b="1" dirty="0" smtClean="0"/>
              <a:t>cooler </a:t>
            </a:r>
            <a:r>
              <a:rPr lang="en-US" sz="2800" dirty="0" smtClean="0"/>
              <a:t>than the surrounding photosphere</a:t>
            </a:r>
            <a:endParaRPr lang="en-US" sz="2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8299114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3301" name="Picture 5" descr="09_08Figure"/>
          <p:cNvPicPr>
            <a:picLocks noChangeAspect="1" noChangeArrowheads="1"/>
          </p:cNvPicPr>
          <p:nvPr/>
        </p:nvPicPr>
        <p:blipFill>
          <a:blip r:embed="rId3"/>
          <a:srcRect b="2507"/>
          <a:stretch>
            <a:fillRect/>
          </a:stretch>
        </p:blipFill>
        <p:spPr bwMode="auto">
          <a:xfrm>
            <a:off x="4587875" y="1454150"/>
            <a:ext cx="4556125" cy="5403850"/>
          </a:xfrm>
          <a:prstGeom prst="rect">
            <a:avLst/>
          </a:prstGeom>
          <a:noFill/>
        </p:spPr>
      </p:pic>
      <p:sp>
        <p:nvSpPr>
          <p:cNvPr id="183299" name="Text Box 3"/>
          <p:cNvSpPr txBox="1">
            <a:spLocks noChangeArrowheads="1"/>
          </p:cNvSpPr>
          <p:nvPr/>
        </p:nvSpPr>
        <p:spPr bwMode="auto">
          <a:xfrm>
            <a:off x="190505" y="2523067"/>
            <a:ext cx="4127500" cy="3970318"/>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dirty="0"/>
              <a:t>C</a:t>
            </a:r>
            <a:r>
              <a:rPr lang="en-US" sz="2800" dirty="0" smtClean="0"/>
              <a:t>onvection on the photosphere is granulated</a:t>
            </a:r>
            <a:r>
              <a:rPr lang="en-US" sz="2800" dirty="0"/>
              <a:t>,</a:t>
            </a:r>
            <a:r>
              <a:rPr lang="en-US" sz="2800" dirty="0" smtClean="0"/>
              <a:t> </a:t>
            </a:r>
            <a:r>
              <a:rPr lang="en-US" sz="2800" dirty="0"/>
              <a:t>with areas of upwelling material surrounded by areas  of sinking material</a:t>
            </a:r>
            <a:r>
              <a:rPr lang="en-US" sz="2800" dirty="0" smtClean="0"/>
              <a:t>.</a:t>
            </a:r>
          </a:p>
          <a:p>
            <a:pPr eaLnBrk="1" hangingPunct="1">
              <a:spcBef>
                <a:spcPct val="50000"/>
              </a:spcBef>
            </a:pPr>
            <a:endParaRPr lang="en-US" sz="2800" dirty="0"/>
          </a:p>
          <a:p>
            <a:pPr eaLnBrk="1" hangingPunct="1">
              <a:spcBef>
                <a:spcPct val="50000"/>
              </a:spcBef>
            </a:pPr>
            <a:r>
              <a:rPr lang="en-US" sz="2800" dirty="0" smtClean="0"/>
              <a:t>These spots are called granules.</a:t>
            </a:r>
            <a:endParaRPr lang="en-US" sz="2800" dirty="0"/>
          </a:p>
        </p:txBody>
      </p:sp>
      <p:sp>
        <p:nvSpPr>
          <p:cNvPr id="6" name="Content Placeholder 2"/>
          <p:cNvSpPr txBox="1">
            <a:spLocks/>
          </p:cNvSpPr>
          <p:nvPr/>
        </p:nvSpPr>
        <p:spPr>
          <a:xfrm>
            <a:off x="0" y="0"/>
            <a:ext cx="9144000" cy="6858000"/>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lang="en-US" sz="3600" b="1" dirty="0" smtClean="0"/>
              <a:t>Looking closer at the photosphere</a:t>
            </a:r>
            <a:endParaRPr kumimoji="0" lang="en-US" sz="3600" b="1" i="0" u="none" strike="noStrike" kern="1200" cap="none" spc="0" normalizeH="0" baseline="0" noProof="0" dirty="0" smtClean="0">
              <a:ln>
                <a:noFill/>
              </a:ln>
              <a:solidFill>
                <a:schemeClr val="tx1"/>
              </a:solidFill>
              <a:effectLst/>
              <a:uLnTx/>
              <a:uFillTx/>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467041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245533" y="1295400"/>
            <a:ext cx="8610600" cy="5562600"/>
          </a:xfrm>
        </p:spPr>
        <p:txBody>
          <a:bodyPr>
            <a:normAutofit lnSpcReduction="10000"/>
          </a:bodyPr>
          <a:lstStyle/>
          <a:p>
            <a:pPr>
              <a:buClr>
                <a:srgbClr val="A50021"/>
              </a:buClr>
              <a:buFontTx/>
              <a:buChar char=""/>
            </a:pPr>
            <a:r>
              <a:rPr lang="en-US" dirty="0"/>
              <a:t>Heat from the interior moves by </a:t>
            </a:r>
            <a:r>
              <a:rPr lang="en-US" dirty="0">
                <a:solidFill>
                  <a:srgbClr val="A50021"/>
                </a:solidFill>
              </a:rPr>
              <a:t>convection </a:t>
            </a:r>
            <a:r>
              <a:rPr lang="en-US" dirty="0"/>
              <a:t>(hot hydrogen gas rising) to the photosphere</a:t>
            </a:r>
            <a:endParaRPr lang="en-US" dirty="0" smtClean="0"/>
          </a:p>
          <a:p>
            <a:pPr>
              <a:buClr>
                <a:srgbClr val="A50021"/>
              </a:buClr>
              <a:buFontTx/>
              <a:buChar char=""/>
            </a:pPr>
            <a:endParaRPr lang="en-US" dirty="0" smtClean="0"/>
          </a:p>
          <a:p>
            <a:pPr>
              <a:buClr>
                <a:srgbClr val="A50021"/>
              </a:buClr>
              <a:buFontTx/>
              <a:buChar char=""/>
            </a:pPr>
            <a:r>
              <a:rPr lang="en-US" dirty="0" smtClean="0"/>
              <a:t>The </a:t>
            </a:r>
            <a:r>
              <a:rPr lang="en-US" dirty="0"/>
              <a:t>tops of convection cells are called </a:t>
            </a:r>
            <a:r>
              <a:rPr lang="en-US" dirty="0">
                <a:solidFill>
                  <a:srgbClr val="A50021"/>
                </a:solidFill>
              </a:rPr>
              <a:t>granules</a:t>
            </a:r>
            <a:r>
              <a:rPr lang="en-US" dirty="0"/>
              <a:t> </a:t>
            </a:r>
            <a:endParaRPr lang="en-US" dirty="0" smtClean="0"/>
          </a:p>
          <a:p>
            <a:pPr>
              <a:buClr>
                <a:srgbClr val="A50021"/>
              </a:buClr>
              <a:buFontTx/>
              <a:buChar char=""/>
            </a:pPr>
            <a:endParaRPr lang="en-US" dirty="0" smtClean="0">
              <a:solidFill>
                <a:srgbClr val="A50021"/>
              </a:solidFill>
            </a:endParaRPr>
          </a:p>
          <a:p>
            <a:pPr>
              <a:buClr>
                <a:srgbClr val="A50021"/>
              </a:buClr>
              <a:buFontTx/>
              <a:buChar char=""/>
            </a:pPr>
            <a:r>
              <a:rPr lang="en-US" dirty="0" smtClean="0">
                <a:solidFill>
                  <a:srgbClr val="A50021"/>
                </a:solidFill>
              </a:rPr>
              <a:t>Sunspots</a:t>
            </a:r>
            <a:r>
              <a:rPr lang="en-US" dirty="0" smtClean="0"/>
              <a:t> </a:t>
            </a:r>
            <a:r>
              <a:rPr lang="en-US" dirty="0"/>
              <a:t>are the result of </a:t>
            </a:r>
            <a:r>
              <a:rPr lang="en-US" dirty="0">
                <a:solidFill>
                  <a:srgbClr val="A50021"/>
                </a:solidFill>
              </a:rPr>
              <a:t>strong magnetic</a:t>
            </a:r>
            <a:r>
              <a:rPr lang="en-US" dirty="0"/>
              <a:t> </a:t>
            </a:r>
            <a:r>
              <a:rPr lang="en-US" dirty="0">
                <a:solidFill>
                  <a:srgbClr val="A50021"/>
                </a:solidFill>
              </a:rPr>
              <a:t>fields </a:t>
            </a:r>
            <a:r>
              <a:rPr lang="en-US" dirty="0"/>
              <a:t>going in or out of the Sun’s </a:t>
            </a:r>
            <a:r>
              <a:rPr lang="en-US" dirty="0" smtClean="0"/>
              <a:t>surface</a:t>
            </a:r>
          </a:p>
          <a:p>
            <a:pPr>
              <a:buClr>
                <a:srgbClr val="A50021"/>
              </a:buClr>
              <a:buFontTx/>
              <a:buChar char=""/>
            </a:pPr>
            <a:endParaRPr lang="en-US" dirty="0" smtClean="0"/>
          </a:p>
          <a:p>
            <a:pPr>
              <a:buClr>
                <a:srgbClr val="A50021"/>
              </a:buClr>
              <a:buFontTx/>
              <a:buChar char=""/>
            </a:pPr>
            <a:r>
              <a:rPr lang="en-US" dirty="0"/>
              <a:t>The magnetic field drains energy from the surrounding photosphere, cooling it; because the cooler gas is darker, it is seen as a </a:t>
            </a:r>
            <a:r>
              <a:rPr lang="en-US" dirty="0">
                <a:solidFill>
                  <a:srgbClr val="A50021"/>
                </a:solidFill>
              </a:rPr>
              <a:t>dark spot</a:t>
            </a:r>
            <a:r>
              <a:rPr lang="en-US" dirty="0"/>
              <a:t>.  </a:t>
            </a:r>
          </a:p>
        </p:txBody>
      </p:sp>
      <p:sp>
        <p:nvSpPr>
          <p:cNvPr id="18435" name="Text Box 3"/>
          <p:cNvSpPr txBox="1">
            <a:spLocks noChangeArrowheads="1"/>
          </p:cNvSpPr>
          <p:nvPr/>
        </p:nvSpPr>
        <p:spPr bwMode="auto">
          <a:xfrm>
            <a:off x="457200" y="0"/>
            <a:ext cx="7924800" cy="14465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400" dirty="0" smtClean="0">
                <a:solidFill>
                  <a:schemeClr val="accent2"/>
                </a:solidFill>
              </a:rPr>
              <a:t>Summary: Features </a:t>
            </a:r>
            <a:r>
              <a:rPr lang="en-US" sz="4400" dirty="0">
                <a:solidFill>
                  <a:schemeClr val="accent2"/>
                </a:solidFill>
              </a:rPr>
              <a:t>of the Photosphere</a:t>
            </a:r>
            <a:endParaRPr lang="en-US" sz="4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4293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 calcmode="lin" valueType="num">
                                      <p:cBhvr additive="base">
                                        <p:cTn id="7" dur="500" fill="hold"/>
                                        <p:tgtEl>
                                          <p:spTgt spid="1126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6">
                                            <p:txEl>
                                              <p:pRg st="2" end="2"/>
                                            </p:txEl>
                                          </p:spTgt>
                                        </p:tgtEl>
                                        <p:attrNameLst>
                                          <p:attrName>style.visibility</p:attrName>
                                        </p:attrNameLst>
                                      </p:cBhvr>
                                      <p:to>
                                        <p:strVal val="visible"/>
                                      </p:to>
                                    </p:set>
                                    <p:anim calcmode="lin" valueType="num">
                                      <p:cBhvr additive="base">
                                        <p:cTn id="13" dur="500" fill="hold"/>
                                        <p:tgtEl>
                                          <p:spTgt spid="1126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66">
                                            <p:txEl>
                                              <p:pRg st="4" end="4"/>
                                            </p:txEl>
                                          </p:spTgt>
                                        </p:tgtEl>
                                        <p:attrNameLst>
                                          <p:attrName>style.visibility</p:attrName>
                                        </p:attrNameLst>
                                      </p:cBhvr>
                                      <p:to>
                                        <p:strVal val="visible"/>
                                      </p:to>
                                    </p:set>
                                    <p:anim calcmode="lin" valueType="num">
                                      <p:cBhvr additive="base">
                                        <p:cTn id="19" dur="500" fill="hold"/>
                                        <p:tgtEl>
                                          <p:spTgt spid="11266">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266">
                                            <p:txEl>
                                              <p:pRg st="6" end="6"/>
                                            </p:txEl>
                                          </p:spTgt>
                                        </p:tgtEl>
                                        <p:attrNameLst>
                                          <p:attrName>style.visibility</p:attrName>
                                        </p:attrNameLst>
                                      </p:cBhvr>
                                      <p:to>
                                        <p:strVal val="visible"/>
                                      </p:to>
                                    </p:set>
                                    <p:anim calcmode="lin" valueType="num">
                                      <p:cBhvr additive="base">
                                        <p:cTn id="25" dur="500" fill="hold"/>
                                        <p:tgtEl>
                                          <p:spTgt spid="11266">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6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uild="p" autoUpdateAnimBg="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594128" y="89124"/>
            <a:ext cx="7953887" cy="34171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100000"/>
              </a:lnSpc>
              <a:spcBef>
                <a:spcPct val="20000"/>
              </a:spcBef>
              <a:spcAft>
                <a:spcPct val="0"/>
              </a:spcAft>
              <a:buClr>
                <a:srgbClr val="A50021"/>
              </a:buClr>
              <a:buSzTx/>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The temperature of the photosphere is about </a:t>
            </a:r>
            <a:r>
              <a:rPr kumimoji="0" lang="en-US" sz="3200" b="0" i="0" u="none" strike="noStrike" kern="0" cap="none" spc="0" normalizeH="0" baseline="0" noProof="0" dirty="0" smtClean="0">
                <a:ln>
                  <a:noFill/>
                </a:ln>
                <a:solidFill>
                  <a:srgbClr val="A50021"/>
                </a:solidFill>
                <a:effectLst/>
                <a:uLnTx/>
                <a:uFillTx/>
                <a:latin typeface="+mn-lt"/>
                <a:ea typeface="+mn-ea"/>
                <a:cs typeface="+mn-cs"/>
              </a:rPr>
              <a:t>6,000 K.</a:t>
            </a:r>
          </a:p>
          <a:p>
            <a:pPr marR="0" lvl="0" algn="l" defTabSz="914400" rtl="0" eaLnBrk="0" fontAlgn="base" latinLnBrk="0" hangingPunct="0">
              <a:lnSpc>
                <a:spcPct val="100000"/>
              </a:lnSpc>
              <a:spcBef>
                <a:spcPct val="20000"/>
              </a:spcBef>
              <a:spcAft>
                <a:spcPct val="0"/>
              </a:spcAft>
              <a:buClr>
                <a:srgbClr val="A50021"/>
              </a:buClr>
              <a:buSzTx/>
              <a:buFontTx/>
              <a:buChar char=""/>
              <a:tabLst/>
              <a:defRPr/>
            </a:pPr>
            <a:endParaRPr lang="en-US" sz="3200" kern="0" dirty="0">
              <a:solidFill>
                <a:srgbClr val="A50021"/>
              </a:solidFill>
            </a:endParaRPr>
          </a:p>
          <a:p>
            <a:pPr marR="0" lvl="0" algn="l" defTabSz="914400" rtl="0" eaLnBrk="0" fontAlgn="base" latinLnBrk="0" hangingPunct="0">
              <a:lnSpc>
                <a:spcPct val="100000"/>
              </a:lnSpc>
              <a:spcBef>
                <a:spcPct val="20000"/>
              </a:spcBef>
              <a:spcAft>
                <a:spcPct val="0"/>
              </a:spcAft>
              <a:buClr>
                <a:srgbClr val="A50021"/>
              </a:buClr>
              <a:buSzTx/>
              <a:tabLst/>
              <a:defRPr/>
            </a:pPr>
            <a:r>
              <a:rPr lang="en-US" sz="3200" kern="0" dirty="0" smtClean="0"/>
              <a:t>But outside</a:t>
            </a:r>
            <a:r>
              <a:rPr kumimoji="0" lang="en-US" sz="3200" b="0" i="0" u="none" strike="noStrike" kern="0" cap="none" spc="0" normalizeH="0" baseline="0" noProof="0" dirty="0" smtClean="0">
                <a:ln>
                  <a:noFill/>
                </a:ln>
                <a:solidFill>
                  <a:schemeClr val="tx1"/>
                </a:solidFill>
                <a:effectLst/>
                <a:uLnTx/>
                <a:uFillTx/>
                <a:latin typeface="+mn-lt"/>
                <a:ea typeface="+mn-ea"/>
                <a:cs typeface="+mn-cs"/>
              </a:rPr>
              <a:t> the photosphere, the temperature (surprisingly) increases, reaching </a:t>
            </a:r>
            <a:r>
              <a:rPr lang="en-US" sz="3200" kern="0" dirty="0">
                <a:solidFill>
                  <a:srgbClr val="FF0000"/>
                </a:solidFill>
              </a:rPr>
              <a:t>3</a:t>
            </a:r>
            <a:r>
              <a:rPr kumimoji="0" lang="en-US" sz="3200" b="0" i="0" u="none" strike="noStrike" kern="0" cap="none" spc="0" normalizeH="0" baseline="0" noProof="0" dirty="0" smtClean="0">
                <a:ln>
                  <a:noFill/>
                </a:ln>
                <a:solidFill>
                  <a:srgbClr val="FF0000"/>
                </a:solidFill>
                <a:effectLst/>
                <a:uLnTx/>
                <a:uFillTx/>
                <a:latin typeface="+mn-lt"/>
                <a:ea typeface="+mn-ea"/>
                <a:cs typeface="+mn-cs"/>
              </a:rPr>
              <a:t> million K </a:t>
            </a:r>
            <a:r>
              <a:rPr kumimoji="0" lang="en-US" sz="3200" b="0" i="0" u="none" strike="noStrike" kern="0" cap="none" spc="0" normalizeH="0" baseline="0" noProof="0" dirty="0" smtClean="0">
                <a:ln>
                  <a:noFill/>
                </a:ln>
                <a:solidFill>
                  <a:schemeClr val="tx1"/>
                </a:solidFill>
                <a:effectLst/>
                <a:uLnTx/>
                <a:uFillTx/>
                <a:latin typeface="+mn-lt"/>
                <a:ea typeface="+mn-ea"/>
                <a:cs typeface="+mn-cs"/>
              </a:rPr>
              <a:t>in the Corona.</a:t>
            </a: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pic>
        <p:nvPicPr>
          <p:cNvPr id="4" name="Picture 4" descr="09_13Figure"/>
          <p:cNvPicPr>
            <a:picLocks noChangeAspect="1" noChangeArrowheads="1"/>
          </p:cNvPicPr>
          <p:nvPr/>
        </p:nvPicPr>
        <p:blipFill>
          <a:blip r:embed="rId3"/>
          <a:srcRect/>
          <a:stretch>
            <a:fillRect/>
          </a:stretch>
        </p:blipFill>
        <p:spPr bwMode="auto">
          <a:xfrm>
            <a:off x="2647151" y="3506258"/>
            <a:ext cx="3516582" cy="3351742"/>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999022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2" descr="D:\ART\CH18\F18_31.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9939" name="Text Box 3"/>
          <p:cNvSpPr txBox="1">
            <a:spLocks noChangeArrowheads="1"/>
          </p:cNvSpPr>
          <p:nvPr/>
        </p:nvSpPr>
        <p:spPr bwMode="auto">
          <a:xfrm>
            <a:off x="5791200" y="0"/>
            <a:ext cx="3352800" cy="641350"/>
          </a:xfrm>
          <a:prstGeom prst="rect">
            <a:avLst/>
          </a:prstGeom>
          <a:noFill/>
          <a:ln w="9525">
            <a:noFill/>
            <a:miter lim="800000"/>
            <a:headEnd/>
            <a:tailEnd/>
          </a:ln>
        </p:spPr>
        <p:txBody>
          <a:bodyPr>
            <a:prstTxWarp prst="textNoShape">
              <a:avLst/>
            </a:prstTxWarp>
            <a:spAutoFit/>
          </a:bodyPr>
          <a:lstStyle/>
          <a:p>
            <a:pPr>
              <a:spcBef>
                <a:spcPct val="50000"/>
              </a:spcBef>
            </a:pPr>
            <a:r>
              <a:rPr lang="en-US" sz="3600" dirty="0">
                <a:solidFill>
                  <a:schemeClr val="bg1"/>
                </a:solidFill>
              </a:rPr>
              <a:t>Rotation Period</a:t>
            </a:r>
          </a:p>
        </p:txBody>
      </p:sp>
      <p:sp>
        <p:nvSpPr>
          <p:cNvPr id="39940" name="Text Box 4"/>
          <p:cNvSpPr txBox="1">
            <a:spLocks noChangeArrowheads="1"/>
          </p:cNvSpPr>
          <p:nvPr/>
        </p:nvSpPr>
        <p:spPr bwMode="auto">
          <a:xfrm>
            <a:off x="7772400" y="914400"/>
            <a:ext cx="13716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solidFill>
                <a:schemeClr val="bg1"/>
              </a:solidFill>
            </a:endParaRPr>
          </a:p>
        </p:txBody>
      </p:sp>
      <p:sp>
        <p:nvSpPr>
          <p:cNvPr id="18437" name="Rectangle 5"/>
          <p:cNvSpPr>
            <a:spLocks noChangeArrowheads="1"/>
          </p:cNvSpPr>
          <p:nvPr/>
        </p:nvSpPr>
        <p:spPr bwMode="auto">
          <a:xfrm>
            <a:off x="2819400" y="152400"/>
            <a:ext cx="1123950" cy="457200"/>
          </a:xfrm>
          <a:prstGeom prst="rect">
            <a:avLst/>
          </a:prstGeom>
          <a:noFill/>
          <a:ln w="9525">
            <a:noFill/>
            <a:miter lim="800000"/>
            <a:headEnd/>
            <a:tailEnd/>
          </a:ln>
        </p:spPr>
        <p:txBody>
          <a:bodyPr wrap="none">
            <a:prstTxWarp prst="textNoShape">
              <a:avLst/>
            </a:prstTxWarp>
            <a:spAutoFit/>
          </a:bodyPr>
          <a:lstStyle/>
          <a:p>
            <a:pPr>
              <a:spcBef>
                <a:spcPct val="50000"/>
              </a:spcBef>
            </a:pPr>
            <a:r>
              <a:rPr lang="en-US">
                <a:solidFill>
                  <a:schemeClr val="bg1"/>
                </a:solidFill>
              </a:rPr>
              <a:t>35 days</a:t>
            </a:r>
          </a:p>
        </p:txBody>
      </p:sp>
      <p:sp>
        <p:nvSpPr>
          <p:cNvPr id="18438" name="Rectangle 6"/>
          <p:cNvSpPr>
            <a:spLocks noChangeArrowheads="1"/>
          </p:cNvSpPr>
          <p:nvPr/>
        </p:nvSpPr>
        <p:spPr bwMode="auto">
          <a:xfrm>
            <a:off x="7696200" y="762000"/>
            <a:ext cx="1143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chemeClr val="bg1"/>
                </a:solidFill>
              </a:rPr>
              <a:t>35 days</a:t>
            </a:r>
          </a:p>
        </p:txBody>
      </p:sp>
      <p:sp>
        <p:nvSpPr>
          <p:cNvPr id="18441" name="Text Box 9"/>
          <p:cNvSpPr txBox="1">
            <a:spLocks noChangeArrowheads="1"/>
          </p:cNvSpPr>
          <p:nvPr/>
        </p:nvSpPr>
        <p:spPr bwMode="auto">
          <a:xfrm>
            <a:off x="5029200" y="3352800"/>
            <a:ext cx="12192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chemeClr val="bg1"/>
                </a:solidFill>
              </a:rPr>
              <a:t>25 days</a:t>
            </a:r>
          </a:p>
        </p:txBody>
      </p:sp>
      <p:sp>
        <p:nvSpPr>
          <p:cNvPr id="18442" name="Text Box 10"/>
          <p:cNvSpPr txBox="1">
            <a:spLocks noChangeArrowheads="1"/>
          </p:cNvSpPr>
          <p:nvPr/>
        </p:nvSpPr>
        <p:spPr bwMode="auto">
          <a:xfrm>
            <a:off x="7696200" y="5334000"/>
            <a:ext cx="12192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chemeClr val="bg1"/>
                </a:solidFill>
              </a:rPr>
              <a:t>25 days</a:t>
            </a:r>
          </a:p>
        </p:txBody>
      </p:sp>
      <p:sp>
        <p:nvSpPr>
          <p:cNvPr id="18443" name="Text Box 11"/>
          <p:cNvSpPr txBox="1">
            <a:spLocks noChangeArrowheads="1"/>
          </p:cNvSpPr>
          <p:nvPr/>
        </p:nvSpPr>
        <p:spPr bwMode="auto">
          <a:xfrm>
            <a:off x="3200400" y="3352800"/>
            <a:ext cx="12192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chemeClr val="bg1"/>
                </a:solidFill>
              </a:rPr>
              <a:t>27 days</a:t>
            </a:r>
          </a:p>
        </p:txBody>
      </p:sp>
      <p:sp>
        <p:nvSpPr>
          <p:cNvPr id="10" name="Text Box 3"/>
          <p:cNvSpPr txBox="1">
            <a:spLocks noChangeArrowheads="1"/>
          </p:cNvSpPr>
          <p:nvPr/>
        </p:nvSpPr>
        <p:spPr bwMode="auto">
          <a:xfrm>
            <a:off x="5791200" y="5894499"/>
            <a:ext cx="3232117" cy="92333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smtClean="0">
                <a:solidFill>
                  <a:schemeClr val="bg1"/>
                </a:solidFill>
              </a:rPr>
              <a:t>Different parts of the Sun rotate at different speeds. This is called </a:t>
            </a:r>
            <a:r>
              <a:rPr lang="en-US" b="1" dirty="0" smtClean="0">
                <a:solidFill>
                  <a:schemeClr val="bg1"/>
                </a:solidFill>
              </a:rPr>
              <a:t>differential rotation</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9326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4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4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4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utoUpdateAnimBg="0"/>
      <p:bldP spid="18438" grpId="0" autoUpdateAnimBg="0"/>
      <p:bldP spid="18441" grpId="0" autoUpdateAnimBg="0"/>
      <p:bldP spid="18442" grpId="0" autoUpdateAnimBg="0"/>
      <p:bldP spid="18443" grpId="0" autoUpdateAnimBg="0"/>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9683" name="Text Box 3"/>
          <p:cNvSpPr txBox="1">
            <a:spLocks noChangeArrowheads="1"/>
          </p:cNvSpPr>
          <p:nvPr/>
        </p:nvSpPr>
        <p:spPr bwMode="auto">
          <a:xfrm>
            <a:off x="438150" y="504825"/>
            <a:ext cx="8455025" cy="9461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dirty="0"/>
              <a:t>The rotation of the Sun drags magnetic field lines around with it, causing </a:t>
            </a:r>
            <a:r>
              <a:rPr lang="en-US" sz="2800" dirty="0" smtClean="0"/>
              <a:t>kinks in the field lines.</a:t>
            </a:r>
            <a:endParaRPr lang="en-US" sz="2800" dirty="0"/>
          </a:p>
        </p:txBody>
      </p:sp>
      <p:pic>
        <p:nvPicPr>
          <p:cNvPr id="199685" name="Picture 5" descr="09_17Figure"/>
          <p:cNvPicPr>
            <a:picLocks noChangeAspect="1" noChangeArrowheads="1"/>
          </p:cNvPicPr>
          <p:nvPr/>
        </p:nvPicPr>
        <p:blipFill>
          <a:blip r:embed="rId3"/>
          <a:srcRect b="3601"/>
          <a:stretch>
            <a:fillRect/>
          </a:stretch>
        </p:blipFill>
        <p:spPr bwMode="auto">
          <a:xfrm>
            <a:off x="296863" y="1450975"/>
            <a:ext cx="8548687" cy="4419600"/>
          </a:xfrm>
          <a:prstGeom prst="rect">
            <a:avLst/>
          </a:prstGeom>
          <a:noFill/>
        </p:spPr>
      </p:pic>
      <p:sp>
        <p:nvSpPr>
          <p:cNvPr id="4" name="Text Box 3"/>
          <p:cNvSpPr txBox="1">
            <a:spLocks noChangeArrowheads="1"/>
          </p:cNvSpPr>
          <p:nvPr/>
        </p:nvSpPr>
        <p:spPr bwMode="auto">
          <a:xfrm>
            <a:off x="438150" y="5870575"/>
            <a:ext cx="8455025" cy="52322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dirty="0" smtClean="0"/>
              <a:t>The sun spins faster at the equator than the poles</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08236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the Sun shine?</a:t>
            </a:r>
            <a:endParaRPr lang="en-US" dirty="0"/>
          </a:p>
        </p:txBody>
      </p:sp>
      <p:sp>
        <p:nvSpPr>
          <p:cNvPr id="3" name="Content Placeholder 2"/>
          <p:cNvSpPr>
            <a:spLocks noGrp="1"/>
          </p:cNvSpPr>
          <p:nvPr>
            <p:ph idx="1"/>
          </p:nvPr>
        </p:nvSpPr>
        <p:spPr>
          <a:xfrm>
            <a:off x="457200" y="1600201"/>
            <a:ext cx="8229600" cy="1180776"/>
          </a:xfrm>
        </p:spPr>
        <p:txBody>
          <a:bodyPr>
            <a:normAutofit/>
          </a:bodyPr>
          <a:lstStyle/>
          <a:p>
            <a:r>
              <a:rPr lang="en-US" dirty="0" smtClean="0"/>
              <a:t>Only one known process can account for the huge amount of energy generated by the Sun:</a:t>
            </a:r>
            <a:endParaRPr lang="en-US" dirty="0"/>
          </a:p>
        </p:txBody>
      </p:sp>
      <p:sp>
        <p:nvSpPr>
          <p:cNvPr id="4" name="TextBox 3"/>
          <p:cNvSpPr txBox="1"/>
          <p:nvPr/>
        </p:nvSpPr>
        <p:spPr>
          <a:xfrm>
            <a:off x="958143" y="2903243"/>
            <a:ext cx="6761415" cy="1074104"/>
          </a:xfrm>
          <a:prstGeom prst="rect">
            <a:avLst/>
          </a:prstGeom>
          <a:noFill/>
        </p:spPr>
        <p:txBody>
          <a:bodyPr wrap="square" rtlCol="0">
            <a:spAutoFit/>
          </a:bodyPr>
          <a:lstStyle/>
          <a:p>
            <a:pPr algn="ctr"/>
            <a:r>
              <a:rPr lang="en-US" sz="3200" dirty="0" smtClean="0">
                <a:solidFill>
                  <a:srgbClr val="FF0000"/>
                </a:solidFill>
              </a:rPr>
              <a:t>Conversion of mass into energy via </a:t>
            </a:r>
            <a:r>
              <a:rPr lang="en-US" sz="3200" b="1" dirty="0" smtClean="0">
                <a:solidFill>
                  <a:srgbClr val="FF0000"/>
                </a:solidFill>
              </a:rPr>
              <a:t>nuclear fusion</a:t>
            </a:r>
            <a:endParaRPr lang="en-US" sz="3200" b="1" dirty="0">
              <a:solidFill>
                <a:srgbClr val="FF0000"/>
              </a:solidFill>
            </a:endParaRPr>
          </a:p>
        </p:txBody>
      </p:sp>
      <p:sp>
        <p:nvSpPr>
          <p:cNvPr id="5" name="TextBox 4"/>
          <p:cNvSpPr txBox="1"/>
          <p:nvPr/>
        </p:nvSpPr>
        <p:spPr>
          <a:xfrm>
            <a:off x="1093834" y="4593104"/>
            <a:ext cx="6761415" cy="1261884"/>
          </a:xfrm>
          <a:prstGeom prst="rect">
            <a:avLst/>
          </a:prstGeom>
          <a:noFill/>
        </p:spPr>
        <p:txBody>
          <a:bodyPr wrap="square" rtlCol="0">
            <a:spAutoFit/>
          </a:bodyPr>
          <a:lstStyle/>
          <a:p>
            <a:pPr algn="ctr"/>
            <a:r>
              <a:rPr lang="en-US" sz="4400" b="1" dirty="0" smtClean="0"/>
              <a:t>E = mc</a:t>
            </a:r>
            <a:r>
              <a:rPr lang="en-US" sz="4400" b="1" baseline="30000" dirty="0" smtClean="0"/>
              <a:t>2</a:t>
            </a:r>
          </a:p>
          <a:p>
            <a:pPr algn="ctr"/>
            <a:r>
              <a:rPr lang="en-US" sz="3200" dirty="0" smtClean="0"/>
              <a:t>Energy = mass x (speed of light)</a:t>
            </a:r>
            <a:r>
              <a:rPr lang="en-US" sz="3200" baseline="30000" dirty="0" smtClean="0"/>
              <a:t>2</a:t>
            </a:r>
            <a:endParaRPr lang="en-US" sz="3200" baseline="30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14051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 y="0"/>
            <a:ext cx="2926078" cy="1143000"/>
          </a:xfrm>
        </p:spPr>
        <p:txBody>
          <a:bodyPr>
            <a:normAutofit/>
          </a:bodyPr>
          <a:lstStyle/>
          <a:p>
            <a:r>
              <a:rPr lang="en-US" sz="3600" b="1" dirty="0" smtClean="0">
                <a:solidFill>
                  <a:schemeClr val="accent2"/>
                </a:solidFill>
                <a:effectLst>
                  <a:outerShdw blurRad="38100" dist="38100" dir="2700000" algn="tl">
                    <a:srgbClr val="DDDDDD"/>
                  </a:outerShdw>
                </a:effectLst>
              </a:rPr>
              <a:t>E</a:t>
            </a:r>
            <a:r>
              <a:rPr lang="en-US" sz="3600" b="1" dirty="0">
                <a:solidFill>
                  <a:schemeClr val="accent2"/>
                </a:solidFill>
                <a:effectLst>
                  <a:outerShdw blurRad="38100" dist="38100" dir="2700000" algn="tl">
                    <a:srgbClr val="DDDDDD"/>
                  </a:outerShdw>
                </a:effectLst>
              </a:rPr>
              <a:t>=mc</a:t>
            </a:r>
            <a:r>
              <a:rPr lang="en-US" sz="3600" b="1" baseline="30000" dirty="0">
                <a:solidFill>
                  <a:schemeClr val="accent2"/>
                </a:solidFill>
                <a:effectLst>
                  <a:outerShdw blurRad="38100" dist="38100" dir="2700000" algn="tl">
                    <a:srgbClr val="DDDDDD"/>
                  </a:outerShdw>
                </a:effectLst>
              </a:rPr>
              <a:t>2</a:t>
            </a:r>
            <a:endParaRPr lang="en-US" sz="3600" b="1" dirty="0"/>
          </a:p>
        </p:txBody>
      </p:sp>
      <p:sp>
        <p:nvSpPr>
          <p:cNvPr id="93187" name="Rectangle 3"/>
          <p:cNvSpPr>
            <a:spLocks noGrp="1" noChangeArrowheads="1"/>
          </p:cNvSpPr>
          <p:nvPr>
            <p:ph type="body" idx="1"/>
          </p:nvPr>
        </p:nvSpPr>
        <p:spPr>
          <a:xfrm>
            <a:off x="406401" y="1007532"/>
            <a:ext cx="7772400" cy="1371600"/>
          </a:xfrm>
        </p:spPr>
        <p:txBody>
          <a:bodyPr/>
          <a:lstStyle/>
          <a:p>
            <a:pPr>
              <a:buClr>
                <a:srgbClr val="A50021"/>
              </a:buClr>
              <a:buFontTx/>
              <a:buChar char=""/>
            </a:pPr>
            <a:r>
              <a:rPr lang="en-US" dirty="0"/>
              <a:t>Mass </a:t>
            </a:r>
            <a:r>
              <a:rPr lang="en-US" dirty="0" err="1">
                <a:solidFill>
                  <a:srgbClr val="A50021"/>
                </a:solidFill>
              </a:rPr>
              <a:t>m</a:t>
            </a:r>
            <a:r>
              <a:rPr lang="en-US" dirty="0"/>
              <a:t> given in </a:t>
            </a:r>
            <a:r>
              <a:rPr lang="en-US" dirty="0">
                <a:solidFill>
                  <a:srgbClr val="A50021"/>
                </a:solidFill>
              </a:rPr>
              <a:t>kg</a:t>
            </a:r>
          </a:p>
          <a:p>
            <a:pPr>
              <a:buClr>
                <a:srgbClr val="A50021"/>
              </a:buClr>
              <a:buFontTx/>
              <a:buChar char=""/>
            </a:pPr>
            <a:r>
              <a:rPr lang="en-US" dirty="0"/>
              <a:t>Speed of light </a:t>
            </a:r>
            <a:r>
              <a:rPr lang="en-US" dirty="0" err="1">
                <a:solidFill>
                  <a:srgbClr val="800000"/>
                </a:solidFill>
              </a:rPr>
              <a:t>c</a:t>
            </a:r>
            <a:r>
              <a:rPr lang="en-US" dirty="0"/>
              <a:t> is </a:t>
            </a:r>
            <a:r>
              <a:rPr lang="en-US" dirty="0">
                <a:solidFill>
                  <a:srgbClr val="800000"/>
                </a:solidFill>
              </a:rPr>
              <a:t>3</a:t>
            </a:r>
            <a:r>
              <a:rPr lang="en-US" dirty="0">
                <a:solidFill>
                  <a:srgbClr val="800000"/>
                </a:solidFill>
                <a:latin typeface="Arial" charset="0"/>
              </a:rPr>
              <a:t>x</a:t>
            </a:r>
            <a:r>
              <a:rPr lang="en-US" dirty="0">
                <a:solidFill>
                  <a:srgbClr val="800000"/>
                </a:solidFill>
              </a:rPr>
              <a:t>10</a:t>
            </a:r>
            <a:r>
              <a:rPr lang="en-US" baseline="30000" dirty="0">
                <a:solidFill>
                  <a:srgbClr val="800000"/>
                </a:solidFill>
              </a:rPr>
              <a:t>8</a:t>
            </a:r>
            <a:r>
              <a:rPr lang="en-US" baseline="30000" dirty="0"/>
              <a:t> </a:t>
            </a:r>
            <a:r>
              <a:rPr lang="en-US" dirty="0"/>
              <a:t>meters/second</a:t>
            </a:r>
          </a:p>
        </p:txBody>
      </p:sp>
      <p:sp>
        <p:nvSpPr>
          <p:cNvPr id="93188" name="Text Box 4"/>
          <p:cNvSpPr txBox="1">
            <a:spLocks noChangeArrowheads="1"/>
          </p:cNvSpPr>
          <p:nvPr/>
        </p:nvSpPr>
        <p:spPr bwMode="auto">
          <a:xfrm>
            <a:off x="838200" y="2328333"/>
            <a:ext cx="6629400" cy="1554163"/>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a:solidFill>
                  <a:srgbClr val="A50021"/>
                </a:solidFill>
              </a:rPr>
              <a:t>Example</a:t>
            </a:r>
            <a:r>
              <a:rPr lang="en-US" sz="3200" dirty="0"/>
              <a:t>: How much energy do you get if you can change 1 kg of matter entirely to energy?</a:t>
            </a:r>
          </a:p>
        </p:txBody>
      </p:sp>
      <p:graphicFrame>
        <p:nvGraphicFramePr>
          <p:cNvPr id="93189" name="Object 5"/>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430971372"/>
              </p:ext>
            </p:extLst>
          </p:nvPr>
        </p:nvGraphicFramePr>
        <p:xfrm>
          <a:off x="1752600" y="4672471"/>
          <a:ext cx="4954588" cy="728663"/>
        </p:xfrm>
        <a:graphic>
          <a:graphicData uri="http://schemas.openxmlformats.org/presentationml/2006/ole">
            <p:oleObj spid="_x0000_s2097" name="Equation" r:id="rId3" imgW="1371600" imgH="203040" progId="Equation.3">
              <p:embed/>
            </p:oleObj>
          </a:graphicData>
        </a:graphic>
      </p:graphicFrame>
      <p:grpSp>
        <p:nvGrpSpPr>
          <p:cNvPr id="2" name="Group 6"/>
          <p:cNvGrpSpPr>
            <a:grpSpLocks/>
          </p:cNvGrpSpPr>
          <p:nvPr/>
        </p:nvGrpSpPr>
        <p:grpSpPr bwMode="auto">
          <a:xfrm>
            <a:off x="1219200" y="3834271"/>
            <a:ext cx="6305550" cy="825500"/>
            <a:chOff x="768" y="3168"/>
            <a:chExt cx="3972" cy="520"/>
          </a:xfrm>
        </p:grpSpPr>
        <p:graphicFrame>
          <p:nvGraphicFramePr>
            <p:cNvPr id="3075" name="Object 7"/>
            <p:cNvGraphicFramePr>
              <a:graphicFrameLocks noChangeAspect="1"/>
            </p:cNvGraphicFramePr>
            <p:nvPr/>
          </p:nvGraphicFramePr>
          <p:xfrm>
            <a:off x="768" y="3168"/>
            <a:ext cx="1936" cy="520"/>
          </p:xfrm>
          <a:graphic>
            <a:graphicData uri="http://schemas.openxmlformats.org/presentationml/2006/ole">
              <p:oleObj spid="_x0000_s2098" name="Equation" r:id="rId4" imgW="850680" imgH="228600" progId="Equation.3">
                <p:embed/>
              </p:oleObj>
            </a:graphicData>
          </a:graphic>
        </p:graphicFrame>
        <p:graphicFrame>
          <p:nvGraphicFramePr>
            <p:cNvPr id="3076" name="Object 8"/>
            <p:cNvGraphicFramePr>
              <a:graphicFrameLocks noChangeAspect="1"/>
            </p:cNvGraphicFramePr>
            <p:nvPr/>
          </p:nvGraphicFramePr>
          <p:xfrm>
            <a:off x="2544" y="3168"/>
            <a:ext cx="2196" cy="520"/>
          </p:xfrm>
          <a:graphic>
            <a:graphicData uri="http://schemas.openxmlformats.org/presentationml/2006/ole">
              <p:oleObj spid="_x0000_s2099" name="Equation" r:id="rId5" imgW="965160" imgH="228600" progId="Equation.3">
                <p:embed/>
              </p:oleObj>
            </a:graphicData>
          </a:graphic>
        </p:graphicFrame>
      </p:grpSp>
      <p:sp>
        <p:nvSpPr>
          <p:cNvPr id="10" name="TextBox 9"/>
          <p:cNvSpPr txBox="1"/>
          <p:nvPr/>
        </p:nvSpPr>
        <p:spPr>
          <a:xfrm>
            <a:off x="406402" y="5643621"/>
            <a:ext cx="8323606" cy="1077218"/>
          </a:xfrm>
          <a:prstGeom prst="rect">
            <a:avLst/>
          </a:prstGeom>
          <a:noFill/>
        </p:spPr>
        <p:txBody>
          <a:bodyPr wrap="square" rtlCol="0">
            <a:spAutoFit/>
          </a:bodyPr>
          <a:lstStyle/>
          <a:p>
            <a:pPr algn="ctr"/>
            <a:r>
              <a:rPr lang="en-US" sz="3200" dirty="0" smtClean="0">
                <a:solidFill>
                  <a:srgbClr val="FF0000"/>
                </a:solidFill>
              </a:rPr>
              <a:t>This is more than 200 times the energy released by the most powerful nuclear bombs</a:t>
            </a:r>
            <a:endParaRPr lang="en-US" sz="3200" b="1"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4464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additive="base">
                                        <p:cTn id="7" dur="500" fill="hold"/>
                                        <p:tgtEl>
                                          <p:spTgt spid="931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3187">
                                            <p:txEl>
                                              <p:pRg st="1" end="1"/>
                                            </p:txEl>
                                          </p:spTgt>
                                        </p:tgtEl>
                                        <p:attrNameLst>
                                          <p:attrName>style.visibility</p:attrName>
                                        </p:attrNameLst>
                                      </p:cBhvr>
                                      <p:to>
                                        <p:strVal val="visible"/>
                                      </p:to>
                                    </p:set>
                                    <p:anim calcmode="lin" valueType="num">
                                      <p:cBhvr additive="base">
                                        <p:cTn id="13" dur="500" fill="hold"/>
                                        <p:tgtEl>
                                          <p:spTgt spid="931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31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31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931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utoUpdateAnimBg="0"/>
      <p:bldP spid="93188" grpId="0" autoUpdateAnimBg="0"/>
      <p:bldP spid="10" grpId="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838200" y="457200"/>
            <a:ext cx="6629400" cy="2041525"/>
          </a:xfrm>
          <a:prstGeom prst="rect">
            <a:avLst/>
          </a:prstGeom>
          <a:noFill/>
          <a:ln w="9525">
            <a:noFill/>
            <a:miter lim="800000"/>
            <a:headEnd/>
            <a:tailEnd/>
          </a:ln>
        </p:spPr>
        <p:txBody>
          <a:bodyPr>
            <a:prstTxWarp prst="textNoShape">
              <a:avLst/>
            </a:prstTxWarp>
            <a:spAutoFit/>
          </a:bodyPr>
          <a:lstStyle/>
          <a:p>
            <a:pPr>
              <a:spcBef>
                <a:spcPct val="50000"/>
              </a:spcBef>
            </a:pPr>
            <a:r>
              <a:rPr lang="en-US" sz="3200">
                <a:solidFill>
                  <a:srgbClr val="A50021"/>
                </a:solidFill>
              </a:rPr>
              <a:t>Example 2</a:t>
            </a:r>
            <a:r>
              <a:rPr lang="en-US" sz="3200"/>
              <a:t>: (Luminosity of the Sun) </a:t>
            </a:r>
            <a:br>
              <a:rPr lang="en-US" sz="3200"/>
            </a:br>
            <a:r>
              <a:rPr lang="en-US" sz="3200"/>
              <a:t>If the Sun changes 4 </a:t>
            </a:r>
            <a:r>
              <a:rPr lang="en-US" sz="3200">
                <a:latin typeface="Arial" charset="0"/>
              </a:rPr>
              <a:t>x</a:t>
            </a:r>
            <a:r>
              <a:rPr lang="en-US" sz="3200"/>
              <a:t>10</a:t>
            </a:r>
            <a:r>
              <a:rPr lang="en-US" sz="3200" baseline="30000"/>
              <a:t>9</a:t>
            </a:r>
            <a:r>
              <a:rPr lang="en-US" sz="3200"/>
              <a:t> kg to energy each second,  how much energy does it produce each second? </a:t>
            </a:r>
          </a:p>
        </p:txBody>
      </p:sp>
      <p:graphicFrame>
        <p:nvGraphicFramePr>
          <p:cNvPr id="95232" name="Object 0"/>
          <p:cNvGraphicFramePr>
            <a:graphicFrameLocks noChangeAspect="1"/>
          </p:cNvGraphicFramePr>
          <p:nvPr/>
        </p:nvGraphicFramePr>
        <p:xfrm>
          <a:off x="838200" y="3124200"/>
          <a:ext cx="7432675" cy="950913"/>
        </p:xfrm>
        <a:graphic>
          <a:graphicData uri="http://schemas.openxmlformats.org/presentationml/2006/ole">
            <p:oleObj spid="_x0000_s3121" name="Equation" r:id="rId3" imgW="2057400" imgH="228600" progId="Equation.3">
              <p:embed/>
            </p:oleObj>
          </a:graphicData>
        </a:graphic>
      </p:graphicFrame>
      <p:graphicFrame>
        <p:nvGraphicFramePr>
          <p:cNvPr id="95233" name="Object 1"/>
          <p:cNvGraphicFramePr>
            <a:graphicFrameLocks noChangeAspect="1"/>
          </p:cNvGraphicFramePr>
          <p:nvPr/>
        </p:nvGraphicFramePr>
        <p:xfrm>
          <a:off x="1219200" y="3962400"/>
          <a:ext cx="2425700" cy="838200"/>
        </p:xfrm>
        <a:graphic>
          <a:graphicData uri="http://schemas.openxmlformats.org/presentationml/2006/ole">
            <p:oleObj spid="_x0000_s3122" name="Equation" r:id="rId4" imgW="672840" imgH="203040" progId="Equation.3">
              <p:embed/>
            </p:oleObj>
          </a:graphicData>
        </a:graphic>
      </p:graphicFrame>
      <p:graphicFrame>
        <p:nvGraphicFramePr>
          <p:cNvPr id="95234" name="Object 2"/>
          <p:cNvGraphicFramePr>
            <a:graphicFrameLocks noChangeAspect="1"/>
          </p:cNvGraphicFramePr>
          <p:nvPr/>
        </p:nvGraphicFramePr>
        <p:xfrm>
          <a:off x="1219200" y="4953000"/>
          <a:ext cx="5334000" cy="838200"/>
        </p:xfrm>
        <a:graphic>
          <a:graphicData uri="http://schemas.openxmlformats.org/presentationml/2006/ole">
            <p:oleObj spid="_x0000_s3123" name="Equation" r:id="rId5" imgW="1358640" imgH="203040" progId="Equation.3">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0049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52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952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95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109134" y="719932"/>
            <a:ext cx="5410200" cy="519112"/>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a:t>Refracting lens</a:t>
            </a:r>
          </a:p>
        </p:txBody>
      </p:sp>
      <p:pic>
        <p:nvPicPr>
          <p:cNvPr id="5" name="Picture 6" descr="03_02Figure"/>
          <p:cNvPicPr>
            <a:picLocks noChangeAspect="1" noChangeArrowheads="1"/>
          </p:cNvPicPr>
          <p:nvPr/>
        </p:nvPicPr>
        <p:blipFill>
          <a:blip r:embed="rId2"/>
          <a:srcRect b="4393"/>
          <a:stretch>
            <a:fillRect/>
          </a:stretch>
        </p:blipFill>
        <p:spPr bwMode="auto">
          <a:xfrm>
            <a:off x="165100" y="2005013"/>
            <a:ext cx="8810625" cy="3419475"/>
          </a:xfrm>
          <a:prstGeom prst="rect">
            <a:avLst/>
          </a:prstGeom>
          <a:noFill/>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4034" name="Object 2"/>
          <p:cNvGraphicFramePr>
            <a:graphicFrameLocks noChangeAspect="1"/>
          </p:cNvGraphicFramePr>
          <p:nvPr/>
        </p:nvGraphicFramePr>
        <p:xfrm>
          <a:off x="1981200" y="2133600"/>
          <a:ext cx="5181600" cy="857250"/>
        </p:xfrm>
        <a:graphic>
          <a:graphicData uri="http://schemas.openxmlformats.org/presentationml/2006/ole">
            <p:oleObj spid="_x0000_s4113" name="Equation" r:id="rId4" imgW="1218960" imgH="203040" progId="Equation.3">
              <p:embed/>
            </p:oleObj>
          </a:graphicData>
        </a:graphic>
      </p:graphicFrame>
      <p:sp>
        <p:nvSpPr>
          <p:cNvPr id="5123" name="Rectangle 3"/>
          <p:cNvSpPr>
            <a:spLocks noChangeArrowheads="1"/>
          </p:cNvSpPr>
          <p:nvPr/>
        </p:nvSpPr>
        <p:spPr bwMode="auto">
          <a:xfrm>
            <a:off x="609600" y="0"/>
            <a:ext cx="7772400" cy="1143000"/>
          </a:xfrm>
          <a:prstGeom prst="rect">
            <a:avLst/>
          </a:prstGeom>
          <a:noFill/>
          <a:ln w="9525">
            <a:noFill/>
            <a:miter lim="800000"/>
            <a:headEnd/>
            <a:tailEnd/>
          </a:ln>
        </p:spPr>
        <p:txBody>
          <a:bodyPr anchor="ctr">
            <a:prstTxWarp prst="textNoShape">
              <a:avLst/>
            </a:prstTxWarp>
          </a:bodyPr>
          <a:lstStyle/>
          <a:p>
            <a:pPr algn="ctr"/>
            <a:r>
              <a:rPr lang="en-US" sz="4400">
                <a:solidFill>
                  <a:schemeClr val="accent2"/>
                </a:solidFill>
              </a:rPr>
              <a:t>The Energy of Starlight</a:t>
            </a:r>
            <a:endParaRPr lang="en-US" sz="4400">
              <a:solidFill>
                <a:schemeClr val="tx2"/>
              </a:solidFill>
            </a:endParaRPr>
          </a:p>
        </p:txBody>
      </p:sp>
      <p:sp>
        <p:nvSpPr>
          <p:cNvPr id="44036" name="Text Box 4"/>
          <p:cNvSpPr txBox="1">
            <a:spLocks noChangeArrowheads="1"/>
          </p:cNvSpPr>
          <p:nvPr/>
        </p:nvSpPr>
        <p:spPr bwMode="auto">
          <a:xfrm>
            <a:off x="374470" y="990600"/>
            <a:ext cx="8617129" cy="1077218"/>
          </a:xfrm>
          <a:prstGeom prst="rect">
            <a:avLst/>
          </a:prstGeom>
          <a:noFill/>
          <a:ln w="9525">
            <a:noFill/>
            <a:miter lim="800000"/>
            <a:headEnd/>
            <a:tailEnd/>
          </a:ln>
        </p:spPr>
        <p:txBody>
          <a:bodyPr wrap="square">
            <a:prstTxWarp prst="textNoShape">
              <a:avLst/>
            </a:prstTxWarp>
            <a:spAutoFit/>
          </a:bodyPr>
          <a:lstStyle/>
          <a:p>
            <a:pPr>
              <a:spcBef>
                <a:spcPct val="50000"/>
              </a:spcBef>
              <a:buClr>
                <a:srgbClr val="A50021"/>
              </a:buClr>
              <a:buFontTx/>
              <a:buChar char=""/>
            </a:pPr>
            <a:r>
              <a:rPr lang="en-US" sz="3200" dirty="0" smtClean="0"/>
              <a:t>The </a:t>
            </a:r>
            <a:r>
              <a:rPr lang="en-US" sz="3200" dirty="0"/>
              <a:t>mass of </a:t>
            </a:r>
            <a:r>
              <a:rPr lang="en-US" sz="3200" dirty="0" smtClean="0"/>
              <a:t>a </a:t>
            </a:r>
            <a:r>
              <a:rPr lang="en-US" sz="3200" dirty="0"/>
              <a:t>helium atom is slightly less than</a:t>
            </a:r>
            <a:r>
              <a:rPr lang="en-US" sz="3200" dirty="0" smtClean="0"/>
              <a:t> the </a:t>
            </a:r>
            <a:r>
              <a:rPr lang="en-US" sz="3200" dirty="0"/>
              <a:t>mass of 4 hydrogen atoms  (by</a:t>
            </a:r>
            <a:r>
              <a:rPr lang="en-US" sz="3200" dirty="0" smtClean="0"/>
              <a:t> 0.7</a:t>
            </a:r>
            <a:r>
              <a:rPr lang="en-US" sz="3200" dirty="0"/>
              <a:t>%</a:t>
            </a:r>
            <a:r>
              <a:rPr lang="en-US" sz="3200" dirty="0" smtClean="0"/>
              <a:t>=0.007):</a:t>
            </a:r>
            <a:endParaRPr lang="en-US" sz="3200" dirty="0"/>
          </a:p>
        </p:txBody>
      </p:sp>
      <p:grpSp>
        <p:nvGrpSpPr>
          <p:cNvPr id="2" name="Group 5"/>
          <p:cNvGrpSpPr>
            <a:grpSpLocks/>
          </p:cNvGrpSpPr>
          <p:nvPr/>
        </p:nvGrpSpPr>
        <p:grpSpPr bwMode="auto">
          <a:xfrm>
            <a:off x="0" y="3276600"/>
            <a:ext cx="8991600" cy="3581400"/>
            <a:chOff x="0" y="2064"/>
            <a:chExt cx="5664" cy="2256"/>
          </a:xfrm>
        </p:grpSpPr>
        <p:pic>
          <p:nvPicPr>
            <p:cNvPr id="5126" name="Picture 6" descr="C:\103\sun\aston_mass_spectrograph.jpg"/>
            <p:cNvPicPr>
              <a:picLocks noChangeAspect="1" noChangeArrowheads="1"/>
            </p:cNvPicPr>
            <p:nvPr/>
          </p:nvPicPr>
          <p:blipFill>
            <a:blip r:embed="rId5"/>
            <a:srcRect/>
            <a:stretch>
              <a:fillRect/>
            </a:stretch>
          </p:blipFill>
          <p:spPr bwMode="auto">
            <a:xfrm>
              <a:off x="1824" y="2064"/>
              <a:ext cx="3840" cy="2256"/>
            </a:xfrm>
            <a:prstGeom prst="rect">
              <a:avLst/>
            </a:prstGeom>
            <a:noFill/>
            <a:ln w="9525">
              <a:noFill/>
              <a:miter lim="800000"/>
              <a:headEnd/>
              <a:tailEnd/>
            </a:ln>
          </p:spPr>
        </p:pic>
        <p:sp>
          <p:nvSpPr>
            <p:cNvPr id="5127" name="Text Box 7"/>
            <p:cNvSpPr txBox="1">
              <a:spLocks noChangeArrowheads="1"/>
            </p:cNvSpPr>
            <p:nvPr/>
          </p:nvSpPr>
          <p:spPr bwMode="auto">
            <a:xfrm>
              <a:off x="0" y="2304"/>
              <a:ext cx="1872" cy="407"/>
            </a:xfrm>
            <a:prstGeom prst="rect">
              <a:avLst/>
            </a:prstGeom>
            <a:noFill/>
            <a:ln w="9525">
              <a:noFill/>
              <a:miter lim="800000"/>
              <a:headEnd/>
              <a:tailEnd/>
            </a:ln>
          </p:spPr>
          <p:txBody>
            <a:bodyPr>
              <a:prstTxWarp prst="textNoShape">
                <a:avLst/>
              </a:prstTxWarp>
              <a:spAutoFit/>
            </a:bodyPr>
            <a:lstStyle/>
            <a:p>
              <a:pPr>
                <a:spcBef>
                  <a:spcPct val="50000"/>
                </a:spcBef>
              </a:pPr>
              <a:r>
                <a:rPr lang="en-US" dirty="0" smtClean="0"/>
                <a:t>Mass of Helium precisely measured by Aston, </a:t>
              </a:r>
              <a:r>
                <a:rPr lang="en-US" dirty="0"/>
                <a:t>1920 </a:t>
              </a:r>
            </a:p>
          </p:txBody>
        </p:sp>
      </p:grpSp>
      <p:sp>
        <p:nvSpPr>
          <p:cNvPr id="8" name="Text Box 7"/>
          <p:cNvSpPr txBox="1">
            <a:spLocks noChangeArrowheads="1"/>
          </p:cNvSpPr>
          <p:nvPr/>
        </p:nvSpPr>
        <p:spPr bwMode="auto">
          <a:xfrm>
            <a:off x="0" y="3327400"/>
            <a:ext cx="2971800" cy="3170098"/>
          </a:xfrm>
          <a:prstGeom prst="rect">
            <a:avLst/>
          </a:prstGeom>
          <a:noFill/>
          <a:ln w="9525">
            <a:noFill/>
            <a:miter lim="800000"/>
            <a:headEnd/>
            <a:tailEnd/>
          </a:ln>
          <a:effectLst/>
        </p:spPr>
        <p:txBody>
          <a:bodyPr>
            <a:spAutoFit/>
          </a:bodyPr>
          <a:lstStyle/>
          <a:p>
            <a:pPr>
              <a:spcBef>
                <a:spcPct val="50000"/>
              </a:spcBef>
            </a:pP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1600" dirty="0" smtClean="0"/>
              <a:t>This is the apparatus he used. </a:t>
            </a:r>
            <a:br>
              <a:rPr lang="en-US" sz="1600" dirty="0" smtClean="0"/>
            </a:br>
            <a:r>
              <a:rPr lang="en-US" sz="1600" dirty="0" smtClean="0"/>
              <a:t>The coil of wire is a large electromagnet.  Aston carefully measured  how much the magnet bends the paths of helium and hydrogen nuclei .  The more massive the nucleus, the less the path bends. </a:t>
            </a:r>
            <a:endParaRPr lang="en-US" sz="1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76690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4036"/>
                                        </p:tgtEl>
                                        <p:attrNameLst>
                                          <p:attrName>style.visibility</p:attrName>
                                        </p:attrNameLst>
                                      </p:cBhvr>
                                      <p:to>
                                        <p:strVal val="visible"/>
                                      </p:to>
                                    </p:set>
                                    <p:anim calcmode="lin" valueType="num">
                                      <p:cBhvr additive="base">
                                        <p:cTn id="11" dur="500" fill="hold"/>
                                        <p:tgtEl>
                                          <p:spTgt spid="44036"/>
                                        </p:tgtEl>
                                        <p:attrNameLst>
                                          <p:attrName>ppt_x</p:attrName>
                                        </p:attrNameLst>
                                      </p:cBhvr>
                                      <p:tavLst>
                                        <p:tav tm="0">
                                          <p:val>
                                            <p:strVal val="0-#ppt_w/2"/>
                                          </p:val>
                                        </p:tav>
                                        <p:tav tm="100000">
                                          <p:val>
                                            <p:strVal val="#ppt_x"/>
                                          </p:val>
                                        </p:tav>
                                      </p:tavLst>
                                    </p:anim>
                                    <p:anim calcmode="lin" valueType="num">
                                      <p:cBhvr additive="base">
                                        <p:cTn id="12" dur="500" fill="hold"/>
                                        <p:tgtEl>
                                          <p:spTgt spid="4403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44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utoUpdateAnimBg="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2667000"/>
            <a:ext cx="8686800" cy="3657600"/>
            <a:chOff x="288" y="1680"/>
            <a:chExt cx="5472" cy="2304"/>
          </a:xfrm>
        </p:grpSpPr>
        <p:sp>
          <p:nvSpPr>
            <p:cNvPr id="6151" name="Text Box 3"/>
            <p:cNvSpPr txBox="1">
              <a:spLocks noChangeArrowheads="1"/>
            </p:cNvSpPr>
            <p:nvPr/>
          </p:nvSpPr>
          <p:spPr bwMode="auto">
            <a:xfrm>
              <a:off x="288" y="2375"/>
              <a:ext cx="3505" cy="160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dirty="0" err="1"/>
                <a:t>Eddington’s</a:t>
              </a:r>
              <a:r>
                <a:rPr lang="en-US" sz="3200" dirty="0"/>
                <a:t> guess (1920):</a:t>
              </a:r>
              <a:r>
                <a:rPr lang="en-US" sz="3200" dirty="0">
                  <a:solidFill>
                    <a:srgbClr val="A50021"/>
                  </a:solidFill>
                </a:rPr>
                <a:t/>
              </a:r>
              <a:br>
                <a:rPr lang="en-US" sz="3200" dirty="0">
                  <a:solidFill>
                    <a:srgbClr val="A50021"/>
                  </a:solidFill>
                </a:rPr>
              </a:br>
              <a:r>
                <a:rPr lang="en-US" sz="3200" dirty="0"/>
                <a:t>Hydrogen can turn into </a:t>
              </a:r>
              <a:r>
                <a:rPr lang="en-US" sz="3200" dirty="0" smtClean="0"/>
                <a:t>helium, and </a:t>
              </a:r>
              <a:r>
                <a:rPr lang="en-US" sz="3200" dirty="0"/>
                <a:t>when it does,  </a:t>
              </a:r>
              <a:r>
                <a:rPr lang="en-US" sz="3200" dirty="0" smtClean="0">
                  <a:solidFill>
                    <a:srgbClr val="FF0000"/>
                  </a:solidFill>
                </a:rPr>
                <a:t>0.7% of </a:t>
              </a:r>
              <a:r>
                <a:rPr lang="en-US" sz="3200" dirty="0">
                  <a:solidFill>
                    <a:srgbClr val="FF0000"/>
                  </a:solidFill>
                </a:rPr>
                <a:t>its mass changes to </a:t>
              </a:r>
              <a:r>
                <a:rPr lang="en-US" sz="3200" dirty="0" smtClean="0">
                  <a:solidFill>
                    <a:srgbClr val="FF0000"/>
                  </a:solidFill>
                </a:rPr>
                <a:t>energy, and </a:t>
              </a:r>
              <a:r>
                <a:rPr lang="en-US" sz="3200" b="1" dirty="0">
                  <a:solidFill>
                    <a:srgbClr val="FF0000"/>
                  </a:solidFill>
                </a:rPr>
                <a:t>that energy powers the Sun</a:t>
              </a:r>
            </a:p>
          </p:txBody>
        </p:sp>
        <p:pic>
          <p:nvPicPr>
            <p:cNvPr id="6152" name="Picture 4" descr="C:\103\people\eddington.jpg"/>
            <p:cNvPicPr>
              <a:picLocks noChangeAspect="1" noChangeArrowheads="1"/>
            </p:cNvPicPr>
            <p:nvPr/>
          </p:nvPicPr>
          <p:blipFill>
            <a:blip r:embed="rId3"/>
            <a:srcRect/>
            <a:stretch>
              <a:fillRect/>
            </a:stretch>
          </p:blipFill>
          <p:spPr bwMode="auto">
            <a:xfrm>
              <a:off x="3793" y="1680"/>
              <a:ext cx="1967" cy="2288"/>
            </a:xfrm>
            <a:prstGeom prst="rect">
              <a:avLst/>
            </a:prstGeom>
            <a:noFill/>
            <a:ln w="9525">
              <a:noFill/>
              <a:miter lim="800000"/>
              <a:headEnd/>
              <a:tailEnd/>
            </a:ln>
          </p:spPr>
        </p:pic>
      </p:grpSp>
      <p:graphicFrame>
        <p:nvGraphicFramePr>
          <p:cNvPr id="6146" name="Object 6"/>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41140989"/>
              </p:ext>
            </p:extLst>
          </p:nvPr>
        </p:nvGraphicFramePr>
        <p:xfrm>
          <a:off x="517986" y="2768387"/>
          <a:ext cx="5181600" cy="857250"/>
        </p:xfrm>
        <a:graphic>
          <a:graphicData uri="http://schemas.openxmlformats.org/presentationml/2006/ole">
            <p:oleObj spid="_x0000_s5137" name="Equation" r:id="rId4" imgW="1218960" imgH="203040" progId="Equation.3">
              <p:embed/>
            </p:oleObj>
          </a:graphicData>
        </a:graphic>
      </p:graphicFrame>
      <p:sp>
        <p:nvSpPr>
          <p:cNvPr id="6149" name="Rectangle 7"/>
          <p:cNvSpPr>
            <a:spLocks noChangeArrowheads="1"/>
          </p:cNvSpPr>
          <p:nvPr/>
        </p:nvSpPr>
        <p:spPr bwMode="auto">
          <a:xfrm>
            <a:off x="457200" y="0"/>
            <a:ext cx="7772400" cy="1143000"/>
          </a:xfrm>
          <a:prstGeom prst="rect">
            <a:avLst/>
          </a:prstGeom>
          <a:noFill/>
          <a:ln w="9525">
            <a:noFill/>
            <a:miter lim="800000"/>
            <a:headEnd/>
            <a:tailEnd/>
          </a:ln>
        </p:spPr>
        <p:txBody>
          <a:bodyPr anchor="ctr">
            <a:prstTxWarp prst="textNoShape">
              <a:avLst/>
            </a:prstTxWarp>
          </a:bodyPr>
          <a:lstStyle/>
          <a:p>
            <a:pPr algn="ctr"/>
            <a:r>
              <a:rPr lang="en-US" sz="4400" dirty="0">
                <a:solidFill>
                  <a:schemeClr val="accent2"/>
                </a:solidFill>
              </a:rPr>
              <a:t>The Energy of Starlight</a:t>
            </a:r>
            <a:endParaRPr lang="en-US" sz="4400" dirty="0">
              <a:solidFill>
                <a:schemeClr val="tx2"/>
              </a:solidFill>
            </a:endParaRPr>
          </a:p>
        </p:txBody>
      </p:sp>
      <p:sp>
        <p:nvSpPr>
          <p:cNvPr id="6150" name="Text Box 8"/>
          <p:cNvSpPr txBox="1">
            <a:spLocks noChangeArrowheads="1"/>
          </p:cNvSpPr>
          <p:nvPr/>
        </p:nvSpPr>
        <p:spPr bwMode="auto">
          <a:xfrm>
            <a:off x="457200" y="965788"/>
            <a:ext cx="8077199" cy="1569660"/>
          </a:xfrm>
          <a:prstGeom prst="rect">
            <a:avLst/>
          </a:prstGeom>
          <a:noFill/>
          <a:ln w="9525">
            <a:noFill/>
            <a:miter lim="800000"/>
            <a:headEnd/>
            <a:tailEnd/>
          </a:ln>
        </p:spPr>
        <p:txBody>
          <a:bodyPr wrap="square">
            <a:prstTxWarp prst="textNoShape">
              <a:avLst/>
            </a:prstTxWarp>
            <a:spAutoFit/>
          </a:bodyPr>
          <a:lstStyle/>
          <a:p>
            <a:pPr>
              <a:spcBef>
                <a:spcPct val="50000"/>
              </a:spcBef>
              <a:buClr>
                <a:srgbClr val="A50021"/>
              </a:buClr>
            </a:pPr>
            <a:r>
              <a:rPr lang="en-US" sz="3200" dirty="0" smtClean="0"/>
              <a:t>The Sun turns hydrogen into helium, and the </a:t>
            </a:r>
            <a:r>
              <a:rPr lang="en-US" sz="3200" dirty="0"/>
              <a:t>mass of a</a:t>
            </a:r>
            <a:r>
              <a:rPr lang="en-US" sz="3200" dirty="0" smtClean="0"/>
              <a:t> helium </a:t>
            </a:r>
            <a:r>
              <a:rPr lang="en-US" sz="3200" dirty="0"/>
              <a:t>atom is slightly less than   </a:t>
            </a:r>
            <a:br>
              <a:rPr lang="en-US" sz="3200" dirty="0"/>
            </a:br>
            <a:r>
              <a:rPr lang="en-US" sz="3200" dirty="0" smtClean="0"/>
              <a:t>the </a:t>
            </a:r>
            <a:r>
              <a:rPr lang="en-US" sz="3200" dirty="0"/>
              <a:t>mass of 4 hydrogen atoms  (by </a:t>
            </a:r>
            <a:r>
              <a:rPr lang="en-US" sz="3200" dirty="0" smtClean="0"/>
              <a:t>0.7</a:t>
            </a:r>
            <a:r>
              <a:rPr lang="en-US" sz="3200" dirty="0"/>
              <a:t>%</a:t>
            </a:r>
            <a:r>
              <a:rPr lang="en-US" sz="3200" dirty="0" smtClean="0"/>
              <a:t>=0.007</a:t>
            </a:r>
            <a:r>
              <a:rPr lang="en-US" sz="3200" dirty="0"/>
              <a:t>)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40972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9" name="Text Box 5"/>
          <p:cNvSpPr txBox="1">
            <a:spLocks noChangeArrowheads="1"/>
          </p:cNvSpPr>
          <p:nvPr/>
        </p:nvSpPr>
        <p:spPr bwMode="auto">
          <a:xfrm>
            <a:off x="304799" y="304800"/>
            <a:ext cx="8601097" cy="230832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600" dirty="0">
                <a:solidFill>
                  <a:srgbClr val="4D4D73"/>
                </a:solidFill>
              </a:rPr>
              <a:t>Fusion of H to He in stars like the Sun</a:t>
            </a:r>
          </a:p>
          <a:p>
            <a:pPr algn="ctr">
              <a:spcBef>
                <a:spcPct val="50000"/>
              </a:spcBef>
            </a:pPr>
            <a:r>
              <a:rPr lang="en-US" sz="3600" dirty="0" smtClean="0">
                <a:solidFill>
                  <a:srgbClr val="4D4D73"/>
                </a:solidFill>
              </a:rPr>
              <a:t>Basic process, neglecting intermediate steps:</a:t>
            </a:r>
          </a:p>
          <a:p>
            <a:pPr algn="ctr">
              <a:spcBef>
                <a:spcPct val="50000"/>
              </a:spcBef>
            </a:pPr>
            <a:r>
              <a:rPr lang="en-US" sz="3600" dirty="0" smtClean="0">
                <a:solidFill>
                  <a:srgbClr val="800000"/>
                </a:solidFill>
              </a:rPr>
              <a:t>4 protons </a:t>
            </a:r>
            <a:r>
              <a:rPr lang="en-US" sz="3600" dirty="0" smtClean="0">
                <a:solidFill>
                  <a:srgbClr val="800000"/>
                </a:solidFill>
                <a:latin typeface="Wingdings"/>
                <a:ea typeface="Wingdings"/>
                <a:cs typeface="Wingdings"/>
                <a:sym typeface="Wingdings"/>
              </a:rPr>
              <a:t></a:t>
            </a:r>
            <a:r>
              <a:rPr lang="en-US" sz="3600" dirty="0">
                <a:solidFill>
                  <a:srgbClr val="800000"/>
                </a:solidFill>
              </a:rPr>
              <a:t> </a:t>
            </a:r>
            <a:r>
              <a:rPr lang="en-US" sz="3600" dirty="0" smtClean="0">
                <a:solidFill>
                  <a:srgbClr val="800000"/>
                </a:solidFill>
                <a:sym typeface="Wingdings"/>
              </a:rPr>
              <a:t>helium-4 + 2 neutrinos + energy</a:t>
            </a:r>
            <a:endParaRPr lang="en-US" sz="3600" dirty="0">
              <a:solidFill>
                <a:srgbClr val="800000"/>
              </a:solidFill>
            </a:endParaRPr>
          </a:p>
        </p:txBody>
      </p:sp>
      <p:grpSp>
        <p:nvGrpSpPr>
          <p:cNvPr id="2" name="Group 1"/>
          <p:cNvGrpSpPr/>
          <p:nvPr/>
        </p:nvGrpSpPr>
        <p:grpSpPr>
          <a:xfrm>
            <a:off x="4565386" y="3048000"/>
            <a:ext cx="1295400" cy="1371600"/>
            <a:chOff x="3200400" y="3124200"/>
            <a:chExt cx="1295400" cy="1371600"/>
          </a:xfrm>
        </p:grpSpPr>
        <p:sp>
          <p:nvSpPr>
            <p:cNvPr id="62466" name="Oval 2"/>
            <p:cNvSpPr>
              <a:spLocks noChangeArrowheads="1"/>
            </p:cNvSpPr>
            <p:nvPr/>
          </p:nvSpPr>
          <p:spPr bwMode="auto">
            <a:xfrm>
              <a:off x="3733800" y="35814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2467" name="Oval 3"/>
            <p:cNvSpPr>
              <a:spLocks noChangeArrowheads="1"/>
            </p:cNvSpPr>
            <p:nvPr/>
          </p:nvSpPr>
          <p:spPr bwMode="auto">
            <a:xfrm>
              <a:off x="3657600" y="31242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sp>
          <p:nvSpPr>
            <p:cNvPr id="62468" name="Oval 4"/>
            <p:cNvSpPr>
              <a:spLocks noChangeArrowheads="1"/>
            </p:cNvSpPr>
            <p:nvPr/>
          </p:nvSpPr>
          <p:spPr bwMode="auto">
            <a:xfrm>
              <a:off x="3200400" y="32766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62471" name="Oval 7"/>
            <p:cNvSpPr>
              <a:spLocks noChangeArrowheads="1"/>
            </p:cNvSpPr>
            <p:nvPr/>
          </p:nvSpPr>
          <p:spPr bwMode="auto">
            <a:xfrm>
              <a:off x="3276600" y="3733800"/>
              <a:ext cx="762000" cy="7620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p>
          </p:txBody>
        </p:sp>
      </p:grpSp>
      <p:sp>
        <p:nvSpPr>
          <p:cNvPr id="62473" name="Text Box 9"/>
          <p:cNvSpPr txBox="1">
            <a:spLocks noChangeArrowheads="1"/>
          </p:cNvSpPr>
          <p:nvPr/>
        </p:nvSpPr>
        <p:spPr bwMode="auto">
          <a:xfrm>
            <a:off x="5005529" y="4535452"/>
            <a:ext cx="9144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solidFill>
                  <a:srgbClr val="4D4D73"/>
                </a:solidFill>
              </a:rPr>
              <a:t>He</a:t>
            </a:r>
            <a:r>
              <a:rPr lang="en-US" sz="2400" baseline="30000" dirty="0">
                <a:solidFill>
                  <a:srgbClr val="4D4D73"/>
                </a:solidFill>
              </a:rPr>
              <a:t>4</a:t>
            </a:r>
            <a:endParaRPr lang="en-US" sz="2400" dirty="0">
              <a:solidFill>
                <a:srgbClr val="4D4D73"/>
              </a:solidFill>
            </a:endParaRPr>
          </a:p>
        </p:txBody>
      </p:sp>
      <p:grpSp>
        <p:nvGrpSpPr>
          <p:cNvPr id="4" name="Group 3"/>
          <p:cNvGrpSpPr/>
          <p:nvPr/>
        </p:nvGrpSpPr>
        <p:grpSpPr>
          <a:xfrm>
            <a:off x="304799" y="4191317"/>
            <a:ext cx="2133600" cy="1524000"/>
            <a:chOff x="304799" y="3581400"/>
            <a:chExt cx="2133600" cy="1524000"/>
          </a:xfrm>
        </p:grpSpPr>
        <p:sp>
          <p:nvSpPr>
            <p:cNvPr id="15" name="Oval 1027"/>
            <p:cNvSpPr>
              <a:spLocks noChangeArrowheads="1"/>
            </p:cNvSpPr>
            <p:nvPr/>
          </p:nvSpPr>
          <p:spPr bwMode="auto">
            <a:xfrm>
              <a:off x="1676399" y="43434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6" name="Oval 1028"/>
            <p:cNvSpPr>
              <a:spLocks noChangeArrowheads="1"/>
            </p:cNvSpPr>
            <p:nvPr/>
          </p:nvSpPr>
          <p:spPr bwMode="auto">
            <a:xfrm>
              <a:off x="1676399" y="3581400"/>
              <a:ext cx="762000" cy="762000"/>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17" name="Text Box 1031"/>
            <p:cNvSpPr txBox="1">
              <a:spLocks noChangeArrowheads="1"/>
            </p:cNvSpPr>
            <p:nvPr/>
          </p:nvSpPr>
          <p:spPr bwMode="auto">
            <a:xfrm>
              <a:off x="304799" y="4495800"/>
              <a:ext cx="1066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rPr>
                <a:t>proton</a:t>
              </a:r>
              <a:endParaRPr lang="en-US">
                <a:solidFill>
                  <a:srgbClr val="990000"/>
                </a:solidFill>
              </a:endParaRPr>
            </a:p>
          </p:txBody>
        </p:sp>
        <p:sp>
          <p:nvSpPr>
            <p:cNvPr id="18" name="Text Box 1032"/>
            <p:cNvSpPr txBox="1">
              <a:spLocks noChangeArrowheads="1"/>
            </p:cNvSpPr>
            <p:nvPr/>
          </p:nvSpPr>
          <p:spPr bwMode="auto">
            <a:xfrm>
              <a:off x="304799" y="3733800"/>
              <a:ext cx="1066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rPr>
                <a:t>proton</a:t>
              </a:r>
              <a:endParaRPr lang="en-US">
                <a:solidFill>
                  <a:srgbClr val="990000"/>
                </a:solidFill>
              </a:endParaRPr>
            </a:p>
          </p:txBody>
        </p:sp>
      </p:grpSp>
      <p:grpSp>
        <p:nvGrpSpPr>
          <p:cNvPr id="3" name="Group 2"/>
          <p:cNvGrpSpPr/>
          <p:nvPr/>
        </p:nvGrpSpPr>
        <p:grpSpPr>
          <a:xfrm>
            <a:off x="6365189" y="2678668"/>
            <a:ext cx="1447800" cy="1131332"/>
            <a:chOff x="4343400" y="1752600"/>
            <a:chExt cx="1447800" cy="1131332"/>
          </a:xfrm>
        </p:grpSpPr>
        <p:sp>
          <p:nvSpPr>
            <p:cNvPr id="19" name="Text Box 10"/>
            <p:cNvSpPr txBox="1">
              <a:spLocks noChangeArrowheads="1"/>
            </p:cNvSpPr>
            <p:nvPr/>
          </p:nvSpPr>
          <p:spPr bwMode="auto">
            <a:xfrm>
              <a:off x="4572000" y="2514600"/>
              <a:ext cx="12192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4D4D73"/>
                  </a:solidFill>
                </a:rPr>
                <a:t>neutrino</a:t>
              </a:r>
            </a:p>
          </p:txBody>
        </p:sp>
        <p:sp>
          <p:nvSpPr>
            <p:cNvPr id="20" name="Oval 11"/>
            <p:cNvSpPr>
              <a:spLocks noChangeArrowheads="1"/>
            </p:cNvSpPr>
            <p:nvPr/>
          </p:nvSpPr>
          <p:spPr bwMode="auto">
            <a:xfrm>
              <a:off x="4343400" y="2743200"/>
              <a:ext cx="76200" cy="76200"/>
            </a:xfrm>
            <a:prstGeom prst="ellipse">
              <a:avLst/>
            </a:prstGeom>
            <a:solidFill>
              <a:srgbClr val="CCECFF"/>
            </a:solidFill>
            <a:ln w="9525">
              <a:solidFill>
                <a:srgbClr val="663366"/>
              </a:solidFill>
              <a:round/>
              <a:headEnd/>
              <a:tailEnd/>
            </a:ln>
          </p:spPr>
          <p:txBody>
            <a:bodyPr wrap="none" anchor="ctr">
              <a:prstTxWarp prst="textNoShape">
                <a:avLst/>
              </a:prstTxWarp>
            </a:bodyPr>
            <a:lstStyle/>
            <a:p>
              <a:pPr algn="ctr"/>
              <a:endParaRPr lang="en-US">
                <a:solidFill>
                  <a:schemeClr val="hlink"/>
                </a:solidFill>
              </a:endParaRPr>
            </a:p>
          </p:txBody>
        </p:sp>
        <p:sp>
          <p:nvSpPr>
            <p:cNvPr id="21" name="Line 12"/>
            <p:cNvSpPr>
              <a:spLocks noChangeShapeType="1"/>
            </p:cNvSpPr>
            <p:nvPr/>
          </p:nvSpPr>
          <p:spPr bwMode="auto">
            <a:xfrm flipV="1">
              <a:off x="4419600" y="1752600"/>
              <a:ext cx="1143000" cy="990600"/>
            </a:xfrm>
            <a:prstGeom prst="line">
              <a:avLst/>
            </a:prstGeom>
            <a:noFill/>
            <a:ln w="9525">
              <a:solidFill>
                <a:srgbClr val="663366"/>
              </a:solidFill>
              <a:round/>
              <a:headEnd/>
              <a:tailEnd type="triangle" w="med" len="med"/>
            </a:ln>
          </p:spPr>
          <p:txBody>
            <a:bodyPr wrap="none" anchor="ctr">
              <a:prstTxWarp prst="textNoShape">
                <a:avLst/>
              </a:prstTxWarp>
            </a:bodyPr>
            <a:lstStyle/>
            <a:p>
              <a:endParaRPr lang="en-US"/>
            </a:p>
          </p:txBody>
        </p:sp>
      </p:grpSp>
      <p:grpSp>
        <p:nvGrpSpPr>
          <p:cNvPr id="23" name="Group 22"/>
          <p:cNvGrpSpPr/>
          <p:nvPr/>
        </p:nvGrpSpPr>
        <p:grpSpPr>
          <a:xfrm>
            <a:off x="7112290" y="3440668"/>
            <a:ext cx="1447800" cy="1131332"/>
            <a:chOff x="4343400" y="1752600"/>
            <a:chExt cx="1447800" cy="1131332"/>
          </a:xfrm>
        </p:grpSpPr>
        <p:sp>
          <p:nvSpPr>
            <p:cNvPr id="24" name="Text Box 10"/>
            <p:cNvSpPr txBox="1">
              <a:spLocks noChangeArrowheads="1"/>
            </p:cNvSpPr>
            <p:nvPr/>
          </p:nvSpPr>
          <p:spPr bwMode="auto">
            <a:xfrm>
              <a:off x="4572000" y="2514600"/>
              <a:ext cx="12192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4D4D73"/>
                  </a:solidFill>
                </a:rPr>
                <a:t>neutrino</a:t>
              </a:r>
            </a:p>
          </p:txBody>
        </p:sp>
        <p:sp>
          <p:nvSpPr>
            <p:cNvPr id="25" name="Oval 11"/>
            <p:cNvSpPr>
              <a:spLocks noChangeArrowheads="1"/>
            </p:cNvSpPr>
            <p:nvPr/>
          </p:nvSpPr>
          <p:spPr bwMode="auto">
            <a:xfrm>
              <a:off x="4343400" y="2743200"/>
              <a:ext cx="76200" cy="76200"/>
            </a:xfrm>
            <a:prstGeom prst="ellipse">
              <a:avLst/>
            </a:prstGeom>
            <a:solidFill>
              <a:srgbClr val="CCECFF"/>
            </a:solidFill>
            <a:ln w="9525">
              <a:solidFill>
                <a:srgbClr val="663366"/>
              </a:solidFill>
              <a:round/>
              <a:headEnd/>
              <a:tailEnd/>
            </a:ln>
          </p:spPr>
          <p:txBody>
            <a:bodyPr wrap="none" anchor="ctr">
              <a:prstTxWarp prst="textNoShape">
                <a:avLst/>
              </a:prstTxWarp>
            </a:bodyPr>
            <a:lstStyle/>
            <a:p>
              <a:pPr algn="ctr"/>
              <a:endParaRPr lang="en-US">
                <a:solidFill>
                  <a:schemeClr val="hlink"/>
                </a:solidFill>
              </a:endParaRPr>
            </a:p>
          </p:txBody>
        </p:sp>
        <p:sp>
          <p:nvSpPr>
            <p:cNvPr id="26" name="Line 12"/>
            <p:cNvSpPr>
              <a:spLocks noChangeShapeType="1"/>
            </p:cNvSpPr>
            <p:nvPr/>
          </p:nvSpPr>
          <p:spPr bwMode="auto">
            <a:xfrm flipV="1">
              <a:off x="4419600" y="1752600"/>
              <a:ext cx="1143000" cy="990600"/>
            </a:xfrm>
            <a:prstGeom prst="line">
              <a:avLst/>
            </a:prstGeom>
            <a:noFill/>
            <a:ln w="9525">
              <a:solidFill>
                <a:srgbClr val="663366"/>
              </a:solidFill>
              <a:round/>
              <a:headEnd/>
              <a:tailEnd type="triangle" w="med" len="med"/>
            </a:ln>
          </p:spPr>
          <p:txBody>
            <a:bodyPr wrap="none" anchor="ctr">
              <a:prstTxWarp prst="textNoShape">
                <a:avLst/>
              </a:prstTxWarp>
            </a:bodyPr>
            <a:lstStyle/>
            <a:p>
              <a:endParaRPr lang="en-US"/>
            </a:p>
          </p:txBody>
        </p:sp>
      </p:grpSp>
      <p:sp>
        <p:nvSpPr>
          <p:cNvPr id="27" name="Text Box 5"/>
          <p:cNvSpPr txBox="1">
            <a:spLocks noChangeArrowheads="1"/>
          </p:cNvSpPr>
          <p:nvPr/>
        </p:nvSpPr>
        <p:spPr bwMode="auto">
          <a:xfrm>
            <a:off x="5806212" y="5003500"/>
            <a:ext cx="19050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smtClean="0">
                <a:solidFill>
                  <a:srgbClr val="99FF33"/>
                </a:solidFill>
              </a:rPr>
              <a:t>Gamma rays</a:t>
            </a:r>
            <a:endParaRPr lang="en-US" dirty="0">
              <a:solidFill>
                <a:srgbClr val="99FF33"/>
              </a:solidFill>
            </a:endParaRPr>
          </a:p>
        </p:txBody>
      </p:sp>
      <p:grpSp>
        <p:nvGrpSpPr>
          <p:cNvPr id="28" name="Group 6"/>
          <p:cNvGrpSpPr>
            <a:grpSpLocks/>
          </p:cNvGrpSpPr>
          <p:nvPr/>
        </p:nvGrpSpPr>
        <p:grpSpPr bwMode="auto">
          <a:xfrm flipV="1">
            <a:off x="5484381" y="5397817"/>
            <a:ext cx="1333500" cy="469900"/>
            <a:chOff x="1200" y="3600"/>
            <a:chExt cx="840" cy="296"/>
          </a:xfrm>
        </p:grpSpPr>
        <p:sp>
          <p:nvSpPr>
            <p:cNvPr id="29" name="Freeform 7"/>
            <p:cNvSpPr>
              <a:spLocks/>
            </p:cNvSpPr>
            <p:nvPr/>
          </p:nvSpPr>
          <p:spPr bwMode="auto">
            <a:xfrm flipH="1">
              <a:off x="1296" y="3648"/>
              <a:ext cx="744" cy="248"/>
            </a:xfrm>
            <a:custGeom>
              <a:avLst/>
              <a:gdLst>
                <a:gd name="T0" fmla="*/ 24 w 744"/>
                <a:gd name="T1" fmla="*/ 248 h 248"/>
                <a:gd name="T2" fmla="*/ 24 w 744"/>
                <a:gd name="T3" fmla="*/ 104 h 248"/>
                <a:gd name="T4" fmla="*/ 168 w 744"/>
                <a:gd name="T5" fmla="*/ 200 h 248"/>
                <a:gd name="T6" fmla="*/ 216 w 744"/>
                <a:gd name="T7" fmla="*/ 56 h 248"/>
                <a:gd name="T8" fmla="*/ 360 w 744"/>
                <a:gd name="T9" fmla="*/ 152 h 248"/>
                <a:gd name="T10" fmla="*/ 408 w 744"/>
                <a:gd name="T11" fmla="*/ 8 h 248"/>
                <a:gd name="T12" fmla="*/ 504 w 744"/>
                <a:gd name="T13" fmla="*/ 104 h 248"/>
                <a:gd name="T14" fmla="*/ 744 w 744"/>
                <a:gd name="T15" fmla="*/ 8 h 248"/>
                <a:gd name="T16" fmla="*/ 0 60000 65536"/>
                <a:gd name="T17" fmla="*/ 0 60000 65536"/>
                <a:gd name="T18" fmla="*/ 0 60000 65536"/>
                <a:gd name="T19" fmla="*/ 0 60000 65536"/>
                <a:gd name="T20" fmla="*/ 0 60000 65536"/>
                <a:gd name="T21" fmla="*/ 0 60000 65536"/>
                <a:gd name="T22" fmla="*/ 0 60000 65536"/>
                <a:gd name="T23" fmla="*/ 0 60000 65536"/>
                <a:gd name="T24" fmla="*/ 0 w 744"/>
                <a:gd name="T25" fmla="*/ 0 h 248"/>
                <a:gd name="T26" fmla="*/ 744 w 744"/>
                <a:gd name="T27" fmla="*/ 248 h 2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4" h="248">
                  <a:moveTo>
                    <a:pt x="24" y="248"/>
                  </a:moveTo>
                  <a:cubicBezTo>
                    <a:pt x="12" y="180"/>
                    <a:pt x="0" y="112"/>
                    <a:pt x="24" y="104"/>
                  </a:cubicBezTo>
                  <a:cubicBezTo>
                    <a:pt x="48" y="96"/>
                    <a:pt x="136" y="208"/>
                    <a:pt x="168" y="200"/>
                  </a:cubicBezTo>
                  <a:cubicBezTo>
                    <a:pt x="200" y="192"/>
                    <a:pt x="184" y="64"/>
                    <a:pt x="216" y="56"/>
                  </a:cubicBezTo>
                  <a:cubicBezTo>
                    <a:pt x="248" y="48"/>
                    <a:pt x="328" y="160"/>
                    <a:pt x="360" y="152"/>
                  </a:cubicBezTo>
                  <a:cubicBezTo>
                    <a:pt x="392" y="144"/>
                    <a:pt x="384" y="16"/>
                    <a:pt x="408" y="8"/>
                  </a:cubicBezTo>
                  <a:cubicBezTo>
                    <a:pt x="432" y="0"/>
                    <a:pt x="448" y="104"/>
                    <a:pt x="504" y="104"/>
                  </a:cubicBezTo>
                  <a:cubicBezTo>
                    <a:pt x="560" y="104"/>
                    <a:pt x="704" y="24"/>
                    <a:pt x="744" y="8"/>
                  </a:cubicBezTo>
                </a:path>
              </a:pathLst>
            </a:custGeom>
            <a:noFill/>
            <a:ln w="38100">
              <a:solidFill>
                <a:srgbClr val="99FF33"/>
              </a:solidFill>
              <a:round/>
              <a:headEnd/>
              <a:tailEnd/>
            </a:ln>
          </p:spPr>
          <p:txBody>
            <a:bodyPr wrap="none" anchor="ctr">
              <a:prstTxWarp prst="textNoShape">
                <a:avLst/>
              </a:prstTxWarp>
            </a:bodyPr>
            <a:lstStyle/>
            <a:p>
              <a:endParaRPr lang="en-US"/>
            </a:p>
          </p:txBody>
        </p:sp>
        <p:sp>
          <p:nvSpPr>
            <p:cNvPr id="30" name="Line 8"/>
            <p:cNvSpPr>
              <a:spLocks noChangeShapeType="1"/>
            </p:cNvSpPr>
            <p:nvPr/>
          </p:nvSpPr>
          <p:spPr bwMode="auto">
            <a:xfrm flipH="1" flipV="1">
              <a:off x="1200" y="3600"/>
              <a:ext cx="144" cy="96"/>
            </a:xfrm>
            <a:prstGeom prst="line">
              <a:avLst/>
            </a:prstGeom>
            <a:noFill/>
            <a:ln w="38100">
              <a:solidFill>
                <a:srgbClr val="99FF33"/>
              </a:solidFill>
              <a:round/>
              <a:headEnd/>
              <a:tailEnd type="triangle" w="med" len="med"/>
            </a:ln>
          </p:spPr>
          <p:txBody>
            <a:bodyPr wrap="none" anchor="ctr">
              <a:prstTxWarp prst="textNoShape">
                <a:avLst/>
              </a:prstTxWarp>
            </a:bodyPr>
            <a:lstStyle/>
            <a:p>
              <a:endParaRPr lang="en-US"/>
            </a:p>
          </p:txBody>
        </p:sp>
      </p:grpSp>
      <p:sp>
        <p:nvSpPr>
          <p:cNvPr id="5" name="Right Arrow 4"/>
          <p:cNvSpPr/>
          <p:nvPr/>
        </p:nvSpPr>
        <p:spPr>
          <a:xfrm rot="20232286">
            <a:off x="2873948" y="4074770"/>
            <a:ext cx="1370138" cy="798548"/>
          </a:xfrm>
          <a:prstGeom prst="rightArrow">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4510765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Powering the Sun</a:t>
            </a:r>
            <a:endParaRPr lang="en-US" dirty="0"/>
          </a:p>
        </p:txBody>
      </p:sp>
      <p:sp>
        <p:nvSpPr>
          <p:cNvPr id="3" name="Content Placeholder 2"/>
          <p:cNvSpPr>
            <a:spLocks noGrp="1"/>
          </p:cNvSpPr>
          <p:nvPr>
            <p:ph idx="1"/>
          </p:nvPr>
        </p:nvSpPr>
        <p:spPr/>
        <p:txBody>
          <a:bodyPr/>
          <a:lstStyle/>
          <a:p>
            <a:r>
              <a:rPr lang="en-US" dirty="0" smtClean="0"/>
              <a:t>Current energy output of Sun requires 600 million tons of hydrogen fused into helium every second</a:t>
            </a:r>
          </a:p>
          <a:p>
            <a:r>
              <a:rPr lang="en-US" dirty="0" smtClean="0"/>
              <a:t>That’s a lot, but only a very tiny fraction of the total mass available</a:t>
            </a:r>
          </a:p>
          <a:p>
            <a:r>
              <a:rPr lang="en-US" dirty="0" smtClean="0"/>
              <a:t>Sun can sustain this rate of fusion for another 5 billion years</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325356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701778" y="1625236"/>
            <a:ext cx="7936775" cy="2469086"/>
          </a:xfrm>
        </p:spPr>
        <p:txBody>
          <a:bodyPr>
            <a:noAutofit/>
          </a:bodyPr>
          <a:lstStyle/>
          <a:p>
            <a:pPr>
              <a:buFontTx/>
              <a:buNone/>
            </a:pPr>
            <a:r>
              <a:rPr lang="en-US" dirty="0" smtClean="0">
                <a:solidFill>
                  <a:srgbClr val="000000"/>
                </a:solidFill>
              </a:rPr>
              <a:t>What do we need to know?</a:t>
            </a:r>
          </a:p>
          <a:p>
            <a:r>
              <a:rPr lang="en-US" dirty="0" smtClean="0">
                <a:solidFill>
                  <a:srgbClr val="000000"/>
                </a:solidFill>
              </a:rPr>
              <a:t>How big are they? </a:t>
            </a:r>
            <a:r>
              <a:rPr lang="en-US" b="1" dirty="0" smtClean="0">
                <a:solidFill>
                  <a:srgbClr val="000000"/>
                </a:solidFill>
              </a:rPr>
              <a:t>Mass</a:t>
            </a:r>
            <a:r>
              <a:rPr lang="en-US" dirty="0" smtClean="0">
                <a:solidFill>
                  <a:srgbClr val="000000"/>
                </a:solidFill>
              </a:rPr>
              <a:t> and </a:t>
            </a:r>
            <a:r>
              <a:rPr lang="en-US" b="1" dirty="0" smtClean="0">
                <a:solidFill>
                  <a:srgbClr val="000000"/>
                </a:solidFill>
              </a:rPr>
              <a:t>Size</a:t>
            </a:r>
          </a:p>
          <a:p>
            <a:r>
              <a:rPr lang="en-US" dirty="0" smtClean="0">
                <a:solidFill>
                  <a:srgbClr val="000000"/>
                </a:solidFill>
              </a:rPr>
              <a:t>How </a:t>
            </a:r>
            <a:r>
              <a:rPr lang="en-US" b="1" dirty="0" smtClean="0">
                <a:solidFill>
                  <a:srgbClr val="000000"/>
                </a:solidFill>
              </a:rPr>
              <a:t>bright</a:t>
            </a:r>
            <a:r>
              <a:rPr lang="en-US" dirty="0" smtClean="0">
                <a:solidFill>
                  <a:srgbClr val="000000"/>
                </a:solidFill>
              </a:rPr>
              <a:t> do they shine?</a:t>
            </a:r>
          </a:p>
          <a:p>
            <a:r>
              <a:rPr lang="en-US" dirty="0" smtClean="0">
                <a:solidFill>
                  <a:srgbClr val="000000"/>
                </a:solidFill>
              </a:rPr>
              <a:t>How do they shine? – we sort of know this already, at least for the Sun </a:t>
            </a:r>
            <a:endParaRPr lang="en-US" dirty="0">
              <a:solidFill>
                <a:srgbClr val="000000"/>
              </a:solidFill>
            </a:endParaRPr>
          </a:p>
        </p:txBody>
      </p:sp>
      <p:sp>
        <p:nvSpPr>
          <p:cNvPr id="2" name="TextBox 1"/>
          <p:cNvSpPr txBox="1"/>
          <p:nvPr/>
        </p:nvSpPr>
        <p:spPr>
          <a:xfrm>
            <a:off x="3684303" y="668450"/>
            <a:ext cx="1775396" cy="1015663"/>
          </a:xfrm>
          <a:prstGeom prst="rect">
            <a:avLst/>
          </a:prstGeom>
          <a:noFill/>
        </p:spPr>
        <p:txBody>
          <a:bodyPr wrap="none" rtlCol="0">
            <a:spAutoFit/>
          </a:bodyPr>
          <a:lstStyle/>
          <a:p>
            <a:pPr algn="ctr"/>
            <a:r>
              <a:rPr lang="en-US" sz="6000" b="1" dirty="0" smtClean="0">
                <a:solidFill>
                  <a:srgbClr val="FF6600"/>
                </a:solidFill>
              </a:rPr>
              <a:t>Stars</a:t>
            </a:r>
            <a:endParaRPr lang="en-US" sz="6000" b="1" dirty="0">
              <a:solidFill>
                <a:srgbClr val="FF6600"/>
              </a:solidFill>
            </a:endParaRPr>
          </a:p>
        </p:txBody>
      </p:sp>
      <p:sp>
        <p:nvSpPr>
          <p:cNvPr id="4" name="Content Placeholder 2"/>
          <p:cNvSpPr txBox="1">
            <a:spLocks/>
          </p:cNvSpPr>
          <p:nvPr/>
        </p:nvSpPr>
        <p:spPr>
          <a:xfrm>
            <a:off x="701778" y="4573935"/>
            <a:ext cx="7936775" cy="18457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dirty="0" smtClean="0">
                <a:solidFill>
                  <a:srgbClr val="FF6600"/>
                </a:solidFill>
              </a:rPr>
              <a:t>To tackle this, we must first know how far away they are.  How do you measure the distances to the stars?</a:t>
            </a:r>
            <a:endParaRPr lang="en-US" dirty="0">
              <a:solidFill>
                <a:srgbClr val="FF66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81932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4" descr="10_01Figure"/>
          <p:cNvPicPr>
            <a:picLocks noChangeAspect="1" noChangeArrowheads="1"/>
          </p:cNvPicPr>
          <p:nvPr/>
        </p:nvPicPr>
        <p:blipFill>
          <a:blip r:embed="rId2"/>
          <a:srcRect/>
          <a:stretch>
            <a:fillRect/>
          </a:stretch>
        </p:blipFill>
        <p:spPr bwMode="auto">
          <a:xfrm>
            <a:off x="6529387" y="136525"/>
            <a:ext cx="2614613" cy="6584950"/>
          </a:xfrm>
          <a:prstGeom prst="rect">
            <a:avLst/>
          </a:prstGeom>
          <a:noFill/>
        </p:spPr>
      </p:pic>
      <p:sp>
        <p:nvSpPr>
          <p:cNvPr id="4" name="TextBox 3"/>
          <p:cNvSpPr txBox="1"/>
          <p:nvPr/>
        </p:nvSpPr>
        <p:spPr>
          <a:xfrm>
            <a:off x="1608667" y="2624667"/>
            <a:ext cx="184666" cy="369332"/>
          </a:xfrm>
          <a:prstGeom prst="rect">
            <a:avLst/>
          </a:prstGeom>
          <a:noFill/>
        </p:spPr>
        <p:txBody>
          <a:bodyPr wrap="none" rtlCol="0">
            <a:spAutoFit/>
          </a:bodyPr>
          <a:lstStyle/>
          <a:p>
            <a:endParaRPr lang="en-US" dirty="0"/>
          </a:p>
        </p:txBody>
      </p:sp>
      <p:sp>
        <p:nvSpPr>
          <p:cNvPr id="5" name="TextBox 4"/>
          <p:cNvSpPr txBox="1"/>
          <p:nvPr/>
        </p:nvSpPr>
        <p:spPr>
          <a:xfrm>
            <a:off x="199571" y="136525"/>
            <a:ext cx="6132286" cy="4955203"/>
          </a:xfrm>
          <a:prstGeom prst="rect">
            <a:avLst/>
          </a:prstGeom>
          <a:noFill/>
        </p:spPr>
        <p:txBody>
          <a:bodyPr wrap="square" rtlCol="0">
            <a:spAutoFit/>
          </a:bodyPr>
          <a:lstStyle/>
          <a:p>
            <a:r>
              <a:rPr lang="en-US" sz="3600" dirty="0" smtClean="0"/>
              <a:t>Method 1: </a:t>
            </a:r>
            <a:r>
              <a:rPr lang="en-US" sz="3600" b="1" dirty="0" smtClean="0"/>
              <a:t>Stellar Parallax</a:t>
            </a:r>
          </a:p>
          <a:p>
            <a:endParaRPr lang="en-US" sz="2800" b="1" dirty="0"/>
          </a:p>
          <a:p>
            <a:r>
              <a:rPr lang="en-US" sz="2800" dirty="0" smtClean="0"/>
              <a:t>For the very closest stars you can measure how much they shift against more distant stars over the course of six months – the time it takes for the earth to move from one side of its orbit to another. </a:t>
            </a:r>
          </a:p>
          <a:p>
            <a:endParaRPr lang="en-US" sz="2800" dirty="0"/>
          </a:p>
          <a:p>
            <a:r>
              <a:rPr lang="en-US" sz="2800" dirty="0" smtClean="0"/>
              <a:t>- Shift is about 1/3600 of a degree or 1 </a:t>
            </a:r>
            <a:r>
              <a:rPr lang="en-US" sz="2800" dirty="0" err="1" smtClean="0"/>
              <a:t>arcsecond</a:t>
            </a:r>
            <a:r>
              <a:rPr lang="en-US" sz="2800" dirty="0" smtClean="0"/>
              <a:t>.</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775449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val 1"/>
          <p:cNvSpPr/>
          <p:nvPr/>
        </p:nvSpPr>
        <p:spPr>
          <a:xfrm>
            <a:off x="153805" y="945065"/>
            <a:ext cx="2590800" cy="245533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1237539" y="733398"/>
            <a:ext cx="423333" cy="4233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1237539" y="3188731"/>
            <a:ext cx="423333" cy="4233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440739" y="945065"/>
            <a:ext cx="7061200" cy="1219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1440739" y="2164265"/>
            <a:ext cx="7061200" cy="1236134"/>
          </a:xfrm>
          <a:prstGeom prst="line">
            <a:avLst/>
          </a:prstGeom>
        </p:spPr>
        <p:style>
          <a:lnRef idx="2">
            <a:schemeClr val="accent1"/>
          </a:lnRef>
          <a:fillRef idx="0">
            <a:schemeClr val="accent1"/>
          </a:fillRef>
          <a:effectRef idx="1">
            <a:schemeClr val="accent1"/>
          </a:effectRef>
          <a:fontRef idx="minor">
            <a:schemeClr val="tx1"/>
          </a:fontRef>
        </p:style>
      </p:cxnSp>
      <p:sp>
        <p:nvSpPr>
          <p:cNvPr id="10" name="Sun 9"/>
          <p:cNvSpPr/>
          <p:nvPr/>
        </p:nvSpPr>
        <p:spPr>
          <a:xfrm>
            <a:off x="8044739" y="1707065"/>
            <a:ext cx="914400" cy="914400"/>
          </a:xfrm>
          <a:prstGeom prst="sun">
            <a:avLst/>
          </a:prstGeom>
          <a:gradFill flip="none" rotWithShape="1">
            <a:gsLst>
              <a:gs pos="0">
                <a:schemeClr val="accent6">
                  <a:lumMod val="60000"/>
                  <a:lumOff val="40000"/>
                </a:schemeClr>
              </a:gs>
              <a:gs pos="8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46165" y="0"/>
            <a:ext cx="1523975" cy="461665"/>
          </a:xfrm>
          <a:prstGeom prst="rect">
            <a:avLst/>
          </a:prstGeom>
          <a:noFill/>
        </p:spPr>
        <p:txBody>
          <a:bodyPr wrap="none" rtlCol="0">
            <a:spAutoFit/>
          </a:bodyPr>
          <a:lstStyle/>
          <a:p>
            <a:r>
              <a:rPr lang="en-US" sz="2400" dirty="0" smtClean="0"/>
              <a:t>Earth orbit</a:t>
            </a:r>
            <a:endParaRPr lang="en-US" sz="2400" dirty="0"/>
          </a:p>
        </p:txBody>
      </p:sp>
      <p:sp>
        <p:nvSpPr>
          <p:cNvPr id="12" name="TextBox 11"/>
          <p:cNvSpPr txBox="1"/>
          <p:nvPr/>
        </p:nvSpPr>
        <p:spPr>
          <a:xfrm>
            <a:off x="8161867" y="1156731"/>
            <a:ext cx="680144" cy="461665"/>
          </a:xfrm>
          <a:prstGeom prst="rect">
            <a:avLst/>
          </a:prstGeom>
          <a:noFill/>
        </p:spPr>
        <p:txBody>
          <a:bodyPr wrap="none" rtlCol="0">
            <a:spAutoFit/>
          </a:bodyPr>
          <a:lstStyle/>
          <a:p>
            <a:r>
              <a:rPr lang="en-US" sz="2400" dirty="0" smtClean="0"/>
              <a:t>Star</a:t>
            </a:r>
            <a:endParaRPr lang="en-US" sz="2400" dirty="0"/>
          </a:p>
        </p:txBody>
      </p:sp>
      <p:cxnSp>
        <p:nvCxnSpPr>
          <p:cNvPr id="13" name="Straight Connector 12"/>
          <p:cNvCxnSpPr/>
          <p:nvPr/>
        </p:nvCxnSpPr>
        <p:spPr>
          <a:xfrm rot="16200000" flipH="1">
            <a:off x="213074" y="2172731"/>
            <a:ext cx="2455330"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57271" y="1245400"/>
            <a:ext cx="780983" cy="461665"/>
          </a:xfrm>
          <a:prstGeom prst="rect">
            <a:avLst/>
          </a:prstGeom>
          <a:noFill/>
        </p:spPr>
        <p:txBody>
          <a:bodyPr wrap="none" rtlCol="0">
            <a:spAutoFit/>
          </a:bodyPr>
          <a:lstStyle/>
          <a:p>
            <a:r>
              <a:rPr lang="en-US" sz="2400" dirty="0" smtClean="0"/>
              <a:t>1 AU</a:t>
            </a:r>
            <a:endParaRPr lang="en-US" sz="2400" dirty="0"/>
          </a:p>
        </p:txBody>
      </p:sp>
      <p:cxnSp>
        <p:nvCxnSpPr>
          <p:cNvPr id="17" name="Straight Connector 16"/>
          <p:cNvCxnSpPr/>
          <p:nvPr/>
        </p:nvCxnSpPr>
        <p:spPr>
          <a:xfrm rot="10800000" flipV="1">
            <a:off x="1440741" y="2164265"/>
            <a:ext cx="6721127" cy="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Arc 29"/>
          <p:cNvSpPr/>
          <p:nvPr/>
        </p:nvSpPr>
        <p:spPr>
          <a:xfrm rot="14849800">
            <a:off x="4810472" y="1566889"/>
            <a:ext cx="914400" cy="91440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4270027" y="1426714"/>
            <a:ext cx="400270" cy="584776"/>
          </a:xfrm>
          <a:prstGeom prst="rect">
            <a:avLst/>
          </a:prstGeom>
          <a:noFill/>
        </p:spPr>
        <p:txBody>
          <a:bodyPr wrap="none" rtlCol="0">
            <a:spAutoFit/>
          </a:bodyPr>
          <a:lstStyle/>
          <a:p>
            <a:r>
              <a:rPr lang="en-US" sz="3200" dirty="0" err="1" smtClean="0"/>
              <a:t>p</a:t>
            </a:r>
            <a:endParaRPr lang="en-US" sz="3200" dirty="0"/>
          </a:p>
        </p:txBody>
      </p:sp>
      <p:sp>
        <p:nvSpPr>
          <p:cNvPr id="32" name="Content Placeholder 2"/>
          <p:cNvSpPr txBox="1">
            <a:spLocks/>
          </p:cNvSpPr>
          <p:nvPr/>
        </p:nvSpPr>
        <p:spPr>
          <a:xfrm>
            <a:off x="153806" y="3612064"/>
            <a:ext cx="8805334" cy="3245936"/>
          </a:xfrm>
          <a:prstGeom prst="rect">
            <a:avLst/>
          </a:prstGeom>
        </p:spPr>
        <p:txBody>
          <a:bodyPr vert="horz" lIns="91440" tIns="45720" rIns="91440" bIns="45720" rtlCol="0">
            <a:normAutofit fontScale="92500" lnSpcReduction="20000"/>
          </a:bodyPr>
          <a:lstStyle/>
          <a:p>
            <a:pPr marL="342900" lvl="0" indent="-342900">
              <a:spcBef>
                <a:spcPct val="20000"/>
              </a:spcBef>
            </a:pPr>
            <a:r>
              <a:rPr lang="en-US" sz="2800" dirty="0" err="1" smtClean="0"/>
              <a:t>The</a:t>
            </a:r>
            <a:r>
              <a:rPr lang="en-US" sz="2800" dirty="0" smtClean="0"/>
              <a:t> parallax angle, </a:t>
            </a:r>
            <a:r>
              <a:rPr lang="en-US" sz="2800" dirty="0" err="1" smtClean="0"/>
              <a:t>p</a:t>
            </a:r>
            <a:r>
              <a:rPr lang="en-US" sz="2800" dirty="0" smtClean="0"/>
              <a:t> of a star is the angle formed by the star and the radius of the Earth's orbit. (i.e. the angle subtended at a star by the radius of the Earth's orbit is the parallax angle, </a:t>
            </a:r>
            <a:r>
              <a:rPr lang="en-US" sz="2800" dirty="0" err="1" smtClean="0"/>
              <a:t>p</a:t>
            </a:r>
            <a:r>
              <a:rPr lang="en-US" sz="2800" dirty="0" smtClean="0"/>
              <a:t>, of the star)</a:t>
            </a:r>
          </a:p>
          <a:p>
            <a:pPr marL="342900" lvl="0" indent="-342900">
              <a:spcBef>
                <a:spcPct val="20000"/>
              </a:spcBef>
            </a:pPr>
            <a:r>
              <a:rPr lang="en-US" sz="2800" dirty="0" smtClean="0"/>
              <a:t> </a:t>
            </a:r>
            <a:r>
              <a:rPr lang="en-US" sz="2800" dirty="0" err="1" smtClean="0"/>
              <a:t>This</a:t>
            </a:r>
            <a:r>
              <a:rPr lang="en-US" sz="2800" dirty="0" smtClean="0"/>
              <a:t> is the apparent shift in the star's position due to the Earth's motion about the Sun. </a:t>
            </a:r>
          </a:p>
          <a:p>
            <a:pPr marL="342900" lvl="0" indent="-342900">
              <a:spcBef>
                <a:spcPct val="20000"/>
              </a:spcBef>
            </a:pPr>
            <a:r>
              <a:rPr lang="en-US" sz="2800" dirty="0" smtClean="0"/>
              <a:t>When the angle is 1", the star's distance is 210,000AU or 3.26 </a:t>
            </a:r>
            <a:r>
              <a:rPr lang="en-US" sz="2800" dirty="0" err="1" smtClean="0"/>
              <a:t>ly</a:t>
            </a:r>
            <a:r>
              <a:rPr lang="en-US" sz="2800" dirty="0" smtClean="0"/>
              <a:t>. </a:t>
            </a:r>
          </a:p>
          <a:p>
            <a:pPr marL="342900" lvl="0" indent="-342900">
              <a:spcBef>
                <a:spcPct val="20000"/>
              </a:spcBef>
            </a:pPr>
            <a:r>
              <a:rPr lang="en-US" sz="2800" dirty="0" smtClean="0"/>
              <a:t>This distance is called one </a:t>
            </a:r>
            <a:r>
              <a:rPr lang="en-US" sz="2800" b="1" dirty="0" smtClean="0"/>
              <a:t>parsec</a:t>
            </a:r>
            <a:r>
              <a:rPr lang="en-US" sz="2800" dirty="0" smtClean="0"/>
              <a:t> (for parallax second), or pc for short: 1 pc = 3.26 </a:t>
            </a:r>
            <a:r>
              <a:rPr lang="en-US" sz="2800" dirty="0" err="1" smtClean="0"/>
              <a:t>ly</a:t>
            </a:r>
            <a:r>
              <a:rPr lang="en-US" sz="2800" dirty="0" smtClean="0"/>
              <a:t> = 3.09 x10</a:t>
            </a:r>
            <a:r>
              <a:rPr lang="en-US" sz="2800" baseline="30000" dirty="0" smtClean="0"/>
              <a:t>13</a:t>
            </a:r>
            <a:r>
              <a:rPr lang="en-US" sz="2800" dirty="0" smtClean="0"/>
              <a:t> km</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05256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0"/>
            <a:ext cx="9144001" cy="6535123"/>
          </a:xfrm>
          <a:prstGeom prst="rect">
            <a:avLst/>
          </a:prstGeom>
        </p:spPr>
        <p:txBody>
          <a:bodyPr wrap="square">
            <a:spAutoFit/>
          </a:bodyPr>
          <a:lstStyle/>
          <a:p>
            <a:r>
              <a:rPr lang="en-US" sz="3200" dirty="0" smtClean="0"/>
              <a:t>Method 2: Spectroscopic Parallax</a:t>
            </a:r>
          </a:p>
          <a:p>
            <a:endParaRPr lang="en-US" sz="3200" dirty="0" smtClean="0"/>
          </a:p>
          <a:p>
            <a:r>
              <a:rPr lang="en-US" sz="2800" dirty="0" smtClean="0"/>
              <a:t>How bright something seems depends on the distance</a:t>
            </a:r>
          </a:p>
          <a:p>
            <a:endParaRPr lang="en-US" sz="2800" dirty="0" smtClean="0"/>
          </a:p>
          <a:p>
            <a:r>
              <a:rPr lang="en-US" sz="2800" dirty="0" smtClean="0"/>
              <a:t>apparent brightness = luminosity/(4π r</a:t>
            </a:r>
            <a:r>
              <a:rPr lang="en-US" sz="2800" baseline="30000" dirty="0" smtClean="0"/>
              <a:t>2</a:t>
            </a:r>
            <a:r>
              <a:rPr lang="en-US" sz="2800" dirty="0" smtClean="0"/>
              <a:t>)</a:t>
            </a:r>
          </a:p>
          <a:p>
            <a:endParaRPr lang="en-US" sz="2800" dirty="0"/>
          </a:p>
          <a:p>
            <a:endParaRPr lang="en-US" sz="2800" dirty="0" smtClean="0"/>
          </a:p>
          <a:p>
            <a:r>
              <a:rPr lang="en-US" sz="2800" dirty="0" smtClean="0"/>
              <a:t>How bright it seems</a:t>
            </a:r>
          </a:p>
          <a:p>
            <a:r>
              <a:rPr lang="en-US" sz="2800" dirty="0"/>
              <a:t> </a:t>
            </a:r>
            <a:r>
              <a:rPr lang="en-US" sz="2800" dirty="0" smtClean="0"/>
              <a:t>                          How bright </a:t>
            </a:r>
            <a:r>
              <a:rPr lang="en-US" sz="2800" smtClean="0"/>
              <a:t>it is</a:t>
            </a:r>
            <a:endParaRPr lang="en-US" sz="2800" dirty="0" smtClean="0"/>
          </a:p>
          <a:p>
            <a:r>
              <a:rPr lang="en-US" sz="2800" dirty="0"/>
              <a:t> </a:t>
            </a:r>
            <a:r>
              <a:rPr lang="en-US" sz="2800" dirty="0" smtClean="0"/>
              <a:t>                                                 How far away it is</a:t>
            </a:r>
          </a:p>
          <a:p>
            <a:endParaRPr lang="en-US" sz="2800" dirty="0" smtClean="0"/>
          </a:p>
          <a:p>
            <a:r>
              <a:rPr lang="en-US" sz="2800" dirty="0" smtClean="0"/>
              <a:t>Some problems will be using the fact that apparent brightness is proportional to 1/(distance)</a:t>
            </a:r>
            <a:r>
              <a:rPr lang="en-US" sz="2800" baseline="30000" dirty="0" smtClean="0"/>
              <a:t>2</a:t>
            </a:r>
          </a:p>
          <a:p>
            <a:endParaRPr lang="en-US" sz="2800" baseline="30000" dirty="0"/>
          </a:p>
          <a:p>
            <a:r>
              <a:rPr lang="en-US" sz="2800" dirty="0" smtClean="0"/>
              <a:t>There is a very good reason for this!</a:t>
            </a:r>
            <a:endParaRPr lang="en-US" sz="2800" dirty="0"/>
          </a:p>
        </p:txBody>
      </p:sp>
      <p:cxnSp>
        <p:nvCxnSpPr>
          <p:cNvPr id="4" name="Straight Arrow Connector 3"/>
          <p:cNvCxnSpPr/>
          <p:nvPr/>
        </p:nvCxnSpPr>
        <p:spPr>
          <a:xfrm flipV="1">
            <a:off x="997857" y="2267857"/>
            <a:ext cx="90714" cy="8345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3719286" y="2267857"/>
            <a:ext cx="290285" cy="14151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5188857" y="2267857"/>
            <a:ext cx="562429" cy="1778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332774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4" descr="10_04Figure"/>
          <p:cNvPicPr>
            <a:picLocks noChangeAspect="1" noChangeArrowheads="1"/>
          </p:cNvPicPr>
          <p:nvPr/>
        </p:nvPicPr>
        <p:blipFill>
          <a:blip r:embed="rId2"/>
          <a:srcRect/>
          <a:stretch>
            <a:fillRect/>
          </a:stretch>
        </p:blipFill>
        <p:spPr bwMode="auto">
          <a:xfrm>
            <a:off x="1286933" y="1145668"/>
            <a:ext cx="6688668" cy="5546168"/>
          </a:xfrm>
          <a:prstGeom prst="rect">
            <a:avLst/>
          </a:prstGeom>
          <a:noFill/>
        </p:spPr>
      </p:pic>
      <p:sp>
        <p:nvSpPr>
          <p:cNvPr id="3" name="Rectangle 2"/>
          <p:cNvSpPr/>
          <p:nvPr/>
        </p:nvSpPr>
        <p:spPr>
          <a:xfrm>
            <a:off x="0" y="-67732"/>
            <a:ext cx="9144000" cy="954107"/>
          </a:xfrm>
          <a:prstGeom prst="rect">
            <a:avLst/>
          </a:prstGeom>
        </p:spPr>
        <p:txBody>
          <a:bodyPr wrap="square">
            <a:spAutoFit/>
          </a:bodyPr>
          <a:lstStyle/>
          <a:p>
            <a:r>
              <a:rPr lang="en-US" sz="2800" dirty="0" smtClean="0"/>
              <a:t>As light moves away from a star (or light bulb) its energy is spread out over a larger area. That area is proportion to d</a:t>
            </a:r>
            <a:r>
              <a:rPr lang="en-US" sz="2800" baseline="30000" dirty="0" smtClean="0"/>
              <a:t>2</a:t>
            </a:r>
            <a:endParaRPr lang="en-US" sz="2800" baseline="30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013677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203200" y="246815"/>
            <a:ext cx="8940800" cy="2048933"/>
          </a:xfrm>
        </p:spPr>
        <p:txBody>
          <a:bodyPr>
            <a:normAutofit/>
          </a:bodyPr>
          <a:lstStyle/>
          <a:p>
            <a:r>
              <a:rPr lang="en-US" dirty="0" smtClean="0">
                <a:solidFill>
                  <a:schemeClr val="accent2"/>
                </a:solidFill>
              </a:rPr>
              <a:t>Example:</a:t>
            </a:r>
            <a:r>
              <a:rPr lang="en-US" dirty="0" smtClean="0"/>
              <a:t> </a:t>
            </a:r>
            <a:r>
              <a:rPr lang="en-US" dirty="0"/>
              <a:t>The brightness of sunlight at the Earth is 1400 watts/meter</a:t>
            </a:r>
            <a:r>
              <a:rPr lang="en-US" baseline="30000" dirty="0"/>
              <a:t>2</a:t>
            </a:r>
            <a:r>
              <a:rPr lang="en-US" dirty="0"/>
              <a:t>.  What is the brightness of sunlight at Saturn, 10 AU from the Sun? </a:t>
            </a:r>
            <a:br>
              <a:rPr lang="en-US" dirty="0"/>
            </a:br>
            <a:endParaRPr lang="en-US" dirty="0"/>
          </a:p>
        </p:txBody>
      </p:sp>
      <p:graphicFrame>
        <p:nvGraphicFramePr>
          <p:cNvPr id="10244" name="Object 4"/>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74423823"/>
              </p:ext>
            </p:extLst>
          </p:nvPr>
        </p:nvGraphicFramePr>
        <p:xfrm>
          <a:off x="1189089" y="2098695"/>
          <a:ext cx="6224588" cy="1027113"/>
        </p:xfrm>
        <a:graphic>
          <a:graphicData uri="http://schemas.openxmlformats.org/presentationml/2006/ole">
            <p:oleObj spid="_x0000_s7185" name="Equation" r:id="rId3" imgW="1384300" imgH="228600" progId="Equation.3">
              <p:embed/>
            </p:oleObj>
          </a:graphicData>
        </a:graphic>
      </p:graphicFrame>
      <p:sp>
        <p:nvSpPr>
          <p:cNvPr id="4" name="Rectangle 3"/>
          <p:cNvSpPr txBox="1">
            <a:spLocks noChangeArrowheads="1"/>
          </p:cNvSpPr>
          <p:nvPr/>
        </p:nvSpPr>
        <p:spPr>
          <a:xfrm>
            <a:off x="203200" y="3373870"/>
            <a:ext cx="8940800" cy="31436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chemeClr val="accent2"/>
                </a:solidFill>
              </a:rPr>
              <a:t>S</a:t>
            </a:r>
            <a:r>
              <a:rPr lang="en-US" dirty="0" smtClean="0"/>
              <a:t>aturn is 10 times farther away from the Sun than the Earth, so sunlight is 1/10</a:t>
            </a:r>
            <a:r>
              <a:rPr lang="en-US" baseline="30000" dirty="0" smtClean="0"/>
              <a:t>2</a:t>
            </a:r>
            <a:r>
              <a:rPr lang="en-US" dirty="0" smtClean="0"/>
              <a:t> = 1/100 times brighter.   </a:t>
            </a:r>
            <a:endParaRPr lang="en-US" dirty="0"/>
          </a:p>
          <a:p>
            <a:r>
              <a:rPr lang="en-US" dirty="0" smtClean="0"/>
              <a:t>The brightness of sunlight on Saturn is 1400/100 = 14 </a:t>
            </a:r>
            <a:r>
              <a:rPr lang="en-US" dirty="0"/>
              <a:t>watts/meter</a:t>
            </a:r>
            <a:r>
              <a:rPr lang="en-US" baseline="30000" dirty="0"/>
              <a:t>2</a:t>
            </a:r>
            <a:r>
              <a:rPr lang="en-US" dirty="0"/>
              <a:t>. </a:t>
            </a:r>
            <a:r>
              <a:rPr lang="en-US" dirty="0" smtClean="0"/>
              <a:t> This is why the outer planets are cold!</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38266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5" name="Text Box 3"/>
          <p:cNvSpPr txBox="1">
            <a:spLocks noChangeArrowheads="1"/>
          </p:cNvSpPr>
          <p:nvPr/>
        </p:nvSpPr>
        <p:spPr bwMode="auto">
          <a:xfrm>
            <a:off x="431800" y="332916"/>
            <a:ext cx="8521700" cy="6124754"/>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a:solidFill>
                  <a:srgbClr val="3366FF"/>
                </a:solidFill>
              </a:rPr>
              <a:t>Modern telescopes are all reflectors:</a:t>
            </a:r>
          </a:p>
          <a:p>
            <a:pPr eaLnBrk="1" hangingPunct="1">
              <a:spcBef>
                <a:spcPct val="50000"/>
              </a:spcBef>
              <a:buFontTx/>
              <a:buChar char="•"/>
            </a:pPr>
            <a:r>
              <a:rPr lang="en-US" sz="2800" b="1" dirty="0"/>
              <a:t> Light traveling </a:t>
            </a:r>
            <a:r>
              <a:rPr lang="en-US" sz="2800" b="1" dirty="0" smtClean="0"/>
              <a:t>through a </a:t>
            </a:r>
            <a:r>
              <a:rPr lang="en-US" sz="2800" b="1" dirty="0"/>
              <a:t>lens is refracted differently depending on </a:t>
            </a:r>
            <a:r>
              <a:rPr lang="en-US" sz="2800" b="1" dirty="0" smtClean="0"/>
              <a:t>wavelength (chromatic aberration). Mirrors don’t suffer from this.</a:t>
            </a:r>
            <a:endParaRPr lang="en-US" sz="2800" b="1" dirty="0"/>
          </a:p>
          <a:p>
            <a:pPr eaLnBrk="1" hangingPunct="1">
              <a:spcBef>
                <a:spcPct val="50000"/>
              </a:spcBef>
              <a:buFontTx/>
              <a:buChar char="•"/>
            </a:pPr>
            <a:r>
              <a:rPr lang="en-US" sz="2800" b="1" dirty="0"/>
              <a:t> Some light traveling through lens is </a:t>
            </a:r>
            <a:r>
              <a:rPr lang="en-US" sz="2800" b="1" dirty="0" smtClean="0"/>
              <a:t>absorbed (especially IR and UV light). Mirrors can be made to reflect this IR and UV.</a:t>
            </a:r>
            <a:endParaRPr lang="en-US" sz="2800" b="1" dirty="0"/>
          </a:p>
          <a:p>
            <a:pPr eaLnBrk="1" hangingPunct="1">
              <a:spcBef>
                <a:spcPct val="50000"/>
              </a:spcBef>
              <a:buFontTx/>
              <a:buChar char="•"/>
            </a:pPr>
            <a:r>
              <a:rPr lang="en-US" sz="2800" b="1" dirty="0"/>
              <a:t> Large lens can be very heavy, and can only be supported at edge</a:t>
            </a:r>
            <a:r>
              <a:rPr lang="en-US" sz="2800" b="1" dirty="0" smtClean="0"/>
              <a:t>.  Mirrors are supported at the back.</a:t>
            </a:r>
            <a:endParaRPr lang="en-US" sz="2800" b="1" dirty="0"/>
          </a:p>
          <a:p>
            <a:pPr eaLnBrk="1" hangingPunct="1">
              <a:spcBef>
                <a:spcPct val="50000"/>
              </a:spcBef>
              <a:buFontTx/>
              <a:buChar char="•"/>
            </a:pPr>
            <a:r>
              <a:rPr lang="en-US" sz="2800" b="1" dirty="0"/>
              <a:t> Lens needs two optically acceptable surfaces, mirror only needs </a:t>
            </a:r>
            <a:r>
              <a:rPr lang="en-US" sz="2800" b="1" dirty="0" smtClean="0"/>
              <a:t>one, though mirror surfaces have to be more precise.</a:t>
            </a:r>
            <a:endParaRPr lang="en-US" sz="28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67732"/>
            <a:ext cx="9144000" cy="646331"/>
          </a:xfrm>
          <a:prstGeom prst="rect">
            <a:avLst/>
          </a:prstGeom>
        </p:spPr>
        <p:txBody>
          <a:bodyPr wrap="square">
            <a:spAutoFit/>
          </a:bodyPr>
          <a:lstStyle/>
          <a:p>
            <a:r>
              <a:rPr lang="en-US" sz="3600" b="1" u="sng" dirty="0" smtClean="0"/>
              <a:t>How bright are the stars?</a:t>
            </a:r>
            <a:endParaRPr lang="en-US" sz="3600" b="1" u="sng" baseline="30000" dirty="0"/>
          </a:p>
        </p:txBody>
      </p:sp>
      <p:sp>
        <p:nvSpPr>
          <p:cNvPr id="4" name="TextBox 3"/>
          <p:cNvSpPr txBox="1"/>
          <p:nvPr/>
        </p:nvSpPr>
        <p:spPr>
          <a:xfrm>
            <a:off x="235857" y="816429"/>
            <a:ext cx="8708572" cy="1384995"/>
          </a:xfrm>
          <a:prstGeom prst="rect">
            <a:avLst/>
          </a:prstGeom>
          <a:noFill/>
        </p:spPr>
        <p:txBody>
          <a:bodyPr wrap="square" rtlCol="0">
            <a:spAutoFit/>
          </a:bodyPr>
          <a:lstStyle/>
          <a:p>
            <a:r>
              <a:rPr lang="en-US" sz="2800" dirty="0" smtClean="0"/>
              <a:t>How bright something appears depends on:</a:t>
            </a:r>
          </a:p>
          <a:p>
            <a:pPr marL="514350" indent="-514350">
              <a:buAutoNum type="arabicPeriod"/>
            </a:pPr>
            <a:r>
              <a:rPr lang="en-US" sz="2800" dirty="0" smtClean="0"/>
              <a:t>How much light</a:t>
            </a:r>
            <a:r>
              <a:rPr lang="en-US" sz="2800" dirty="0"/>
              <a:t> </a:t>
            </a:r>
            <a:r>
              <a:rPr lang="en-US" sz="2800" dirty="0" smtClean="0"/>
              <a:t>per unit area it is putting out</a:t>
            </a:r>
          </a:p>
          <a:p>
            <a:pPr marL="514350" indent="-514350">
              <a:buAutoNum type="arabicPeriod"/>
            </a:pPr>
            <a:r>
              <a:rPr lang="en-US" sz="2800" dirty="0" smtClean="0"/>
              <a:t>How big it is</a:t>
            </a:r>
          </a:p>
        </p:txBody>
      </p:sp>
      <p:pic>
        <p:nvPicPr>
          <p:cNvPr id="11" name="Picture 10" descr="earthlights_dmsp_big.jpe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0254" y="2259730"/>
            <a:ext cx="8962569" cy="448128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847839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67732"/>
            <a:ext cx="9144000" cy="646331"/>
          </a:xfrm>
          <a:prstGeom prst="rect">
            <a:avLst/>
          </a:prstGeom>
        </p:spPr>
        <p:txBody>
          <a:bodyPr wrap="square">
            <a:spAutoFit/>
          </a:bodyPr>
          <a:lstStyle/>
          <a:p>
            <a:r>
              <a:rPr lang="en-US" sz="3600" b="1" u="sng" dirty="0" smtClean="0"/>
              <a:t>Stellar Temperatures</a:t>
            </a:r>
            <a:endParaRPr lang="en-US" sz="3600" b="1" u="sng" baseline="30000" dirty="0"/>
          </a:p>
        </p:txBody>
      </p:sp>
      <p:sp>
        <p:nvSpPr>
          <p:cNvPr id="3" name="Rectangle 2"/>
          <p:cNvSpPr/>
          <p:nvPr/>
        </p:nvSpPr>
        <p:spPr>
          <a:xfrm>
            <a:off x="38099" y="692899"/>
            <a:ext cx="9144001" cy="3108544"/>
          </a:xfrm>
          <a:prstGeom prst="rect">
            <a:avLst/>
          </a:prstGeom>
        </p:spPr>
        <p:txBody>
          <a:bodyPr wrap="square">
            <a:spAutoFit/>
          </a:bodyPr>
          <a:lstStyle/>
          <a:p>
            <a:r>
              <a:rPr lang="en-US" sz="2800" dirty="0" smtClean="0"/>
              <a:t>We now need the relation between temperature and color: The hotter the surface of a star, the shorter the average wavelength of the light it emits. Blue stars have hotter surfaces than red stars and stars whose peak wavelength is in the ultraviolet have still hotter surfaces.</a:t>
            </a:r>
          </a:p>
          <a:p>
            <a:endParaRPr lang="en-US" sz="2800" dirty="0" smtClean="0"/>
          </a:p>
          <a:p>
            <a:r>
              <a:rPr lang="en-US" sz="2800" dirty="0" smtClean="0"/>
              <a:t>1) The relation is, again, </a:t>
            </a:r>
            <a:endParaRPr lang="en-US" sz="2800" dirty="0"/>
          </a:p>
        </p:txBody>
      </p:sp>
      <p:graphicFrame>
        <p:nvGraphicFramePr>
          <p:cNvPr id="186370" name="Object 2"/>
          <p:cNvGraphicFramePr>
            <a:graphicFrameLocks noChangeAspect="1"/>
          </p:cNvGraphicFramePr>
          <p:nvPr/>
        </p:nvGraphicFramePr>
        <p:xfrm>
          <a:off x="3690938" y="2961639"/>
          <a:ext cx="5186362" cy="1092518"/>
        </p:xfrm>
        <a:graphic>
          <a:graphicData uri="http://schemas.openxmlformats.org/presentationml/2006/ole">
            <p:oleObj spid="_x0000_s9233" name="Equation" r:id="rId3" imgW="1676400" imgH="355600" progId="Equation.3">
              <p:embed/>
            </p:oleObj>
          </a:graphicData>
        </a:graphic>
      </p:graphicFrame>
      <p:sp>
        <p:nvSpPr>
          <p:cNvPr id="5" name="Rectangle 4"/>
          <p:cNvSpPr/>
          <p:nvPr/>
        </p:nvSpPr>
        <p:spPr>
          <a:xfrm>
            <a:off x="-1" y="4180344"/>
            <a:ext cx="9144001" cy="2677656"/>
          </a:xfrm>
          <a:prstGeom prst="rect">
            <a:avLst/>
          </a:prstGeom>
        </p:spPr>
        <p:txBody>
          <a:bodyPr wrap="square">
            <a:spAutoFit/>
          </a:bodyPr>
          <a:lstStyle/>
          <a:p>
            <a:r>
              <a:rPr lang="en-US" sz="2800" dirty="0" smtClean="0"/>
              <a:t>2) Hotter stars also emit more energy per square meter of their surface. </a:t>
            </a:r>
          </a:p>
          <a:p>
            <a:endParaRPr lang="en-US" sz="2800" dirty="0" smtClean="0"/>
          </a:p>
          <a:p>
            <a:r>
              <a:rPr lang="en-US" sz="2800" dirty="0" smtClean="0"/>
              <a:t>The first relation lets us measure the temperature of stars. The second fact is the way we find the size of stars and their distances (!)</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5737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86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 y="733246"/>
            <a:ext cx="9144001" cy="6124754"/>
          </a:xfrm>
          <a:prstGeom prst="rect">
            <a:avLst/>
          </a:prstGeom>
        </p:spPr>
        <p:txBody>
          <a:bodyPr wrap="square">
            <a:spAutoFit/>
          </a:bodyPr>
          <a:lstStyle/>
          <a:p>
            <a:r>
              <a:rPr lang="en-US" sz="2800" dirty="0" smtClean="0"/>
              <a:t>The classification of a star is its </a:t>
            </a:r>
            <a:r>
              <a:rPr lang="en-US" sz="2800" b="1" dirty="0" smtClean="0"/>
              <a:t>spectral type</a:t>
            </a:r>
            <a:r>
              <a:rPr lang="en-US" sz="2800" dirty="0" smtClean="0"/>
              <a:t>.</a:t>
            </a:r>
          </a:p>
          <a:p>
            <a:endParaRPr lang="en-US" sz="2800" dirty="0" smtClean="0"/>
          </a:p>
          <a:p>
            <a:r>
              <a:rPr lang="en-US" sz="2800" dirty="0" smtClean="0"/>
              <a:t>Ordered from hottest to coolest, the spectral types are: </a:t>
            </a:r>
          </a:p>
          <a:p>
            <a:endParaRPr lang="en-US" sz="2800" dirty="0"/>
          </a:p>
          <a:p>
            <a:pPr algn="ctr"/>
            <a:r>
              <a:rPr lang="en-US" sz="2800" b="1" dirty="0" smtClean="0">
                <a:solidFill>
                  <a:srgbClr val="FF0000"/>
                </a:solidFill>
              </a:rPr>
              <a:t>O, B, A, F, G, K, M </a:t>
            </a:r>
          </a:p>
          <a:p>
            <a:pPr algn="ctr"/>
            <a:r>
              <a:rPr lang="en-US" sz="2800" dirty="0" smtClean="0"/>
              <a:t>(Use the mnemonic Oh, Be A Fine Guy/Girl Kiss Me).</a:t>
            </a:r>
          </a:p>
          <a:p>
            <a:endParaRPr lang="en-US" sz="2800" dirty="0" smtClean="0"/>
          </a:p>
          <a:p>
            <a:pPr>
              <a:buFontTx/>
              <a:buChar char="•"/>
            </a:pPr>
            <a:r>
              <a:rPr lang="en-US" sz="2800" dirty="0" smtClean="0"/>
              <a:t>O stars are hottest with surface temperature &gt; 25,000 K. </a:t>
            </a:r>
          </a:p>
          <a:p>
            <a:pPr>
              <a:buFontTx/>
              <a:buChar char="•"/>
            </a:pPr>
            <a:endParaRPr lang="en-US" sz="2800" dirty="0" smtClean="0"/>
          </a:p>
          <a:p>
            <a:pPr>
              <a:buFontTx/>
              <a:buChar char="•"/>
            </a:pPr>
            <a:r>
              <a:rPr lang="en-US" sz="2800" dirty="0" smtClean="0"/>
              <a:t>G stars (like the Sun) have surface temperature of approximately 6000 K. </a:t>
            </a:r>
          </a:p>
          <a:p>
            <a:pPr>
              <a:buFontTx/>
              <a:buChar char="•"/>
            </a:pPr>
            <a:endParaRPr lang="en-US" sz="2800" dirty="0" smtClean="0"/>
          </a:p>
          <a:p>
            <a:pPr>
              <a:buFontTx/>
              <a:buChar char="•"/>
            </a:pPr>
            <a:r>
              <a:rPr lang="en-US" sz="2800" dirty="0" smtClean="0"/>
              <a:t>M stars are coolest (Betelgeuse for example) with surface temperatures approximately 3000 K.</a:t>
            </a:r>
            <a:endParaRPr lang="en-US" sz="2800" dirty="0"/>
          </a:p>
        </p:txBody>
      </p:sp>
      <p:sp>
        <p:nvSpPr>
          <p:cNvPr id="3" name="Rectangle 2"/>
          <p:cNvSpPr/>
          <p:nvPr/>
        </p:nvSpPr>
        <p:spPr>
          <a:xfrm>
            <a:off x="0" y="-67732"/>
            <a:ext cx="9144000" cy="646331"/>
          </a:xfrm>
          <a:prstGeom prst="rect">
            <a:avLst/>
          </a:prstGeom>
        </p:spPr>
        <p:txBody>
          <a:bodyPr wrap="square">
            <a:spAutoFit/>
          </a:bodyPr>
          <a:lstStyle/>
          <a:p>
            <a:r>
              <a:rPr lang="en-US" sz="3600" b="1" u="sng" dirty="0" smtClean="0"/>
              <a:t>Stellar Classification</a:t>
            </a:r>
            <a:endParaRPr lang="en-US" sz="3600" b="1" u="sng" baseline="30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654459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67732"/>
            <a:ext cx="9144000" cy="646331"/>
          </a:xfrm>
          <a:prstGeom prst="rect">
            <a:avLst/>
          </a:prstGeom>
        </p:spPr>
        <p:txBody>
          <a:bodyPr wrap="square">
            <a:spAutoFit/>
          </a:bodyPr>
          <a:lstStyle/>
          <a:p>
            <a:r>
              <a:rPr lang="en-US" sz="3600" b="1" u="sng" dirty="0" smtClean="0"/>
              <a:t>Stellar Sizes</a:t>
            </a:r>
            <a:endParaRPr lang="en-US" sz="3600" b="1" u="sng" baseline="30000" dirty="0"/>
          </a:p>
        </p:txBody>
      </p:sp>
      <p:sp>
        <p:nvSpPr>
          <p:cNvPr id="3" name="Rectangle 2"/>
          <p:cNvSpPr/>
          <p:nvPr/>
        </p:nvSpPr>
        <p:spPr>
          <a:xfrm>
            <a:off x="-1" y="795867"/>
            <a:ext cx="9144001" cy="2677656"/>
          </a:xfrm>
          <a:prstGeom prst="rect">
            <a:avLst/>
          </a:prstGeom>
        </p:spPr>
        <p:txBody>
          <a:bodyPr wrap="square">
            <a:spAutoFit/>
          </a:bodyPr>
          <a:lstStyle/>
          <a:p>
            <a:r>
              <a:rPr lang="en-US" sz="2800" dirty="0" smtClean="0"/>
              <a:t>So if you know the spectral type, you know the temperature.  How do you know how luminous a star is?</a:t>
            </a:r>
          </a:p>
          <a:p>
            <a:endParaRPr lang="en-US" sz="2800" dirty="0"/>
          </a:p>
          <a:p>
            <a:r>
              <a:rPr lang="en-US" sz="2800" dirty="0" smtClean="0"/>
              <a:t>The relation between temperature and luminosity is:</a:t>
            </a:r>
          </a:p>
          <a:p>
            <a:endParaRPr lang="en-US" sz="2800" dirty="0"/>
          </a:p>
          <a:p>
            <a:endParaRPr lang="en-US" sz="2800" dirty="0"/>
          </a:p>
        </p:txBody>
      </p:sp>
      <p:sp>
        <p:nvSpPr>
          <p:cNvPr id="6" name="TextBox 5"/>
          <p:cNvSpPr txBox="1"/>
          <p:nvPr/>
        </p:nvSpPr>
        <p:spPr>
          <a:xfrm>
            <a:off x="411620" y="3960432"/>
            <a:ext cx="2583543" cy="1384995"/>
          </a:xfrm>
          <a:prstGeom prst="rect">
            <a:avLst/>
          </a:prstGeom>
          <a:noFill/>
        </p:spPr>
        <p:txBody>
          <a:bodyPr wrap="square" rtlCol="0">
            <a:spAutoFit/>
          </a:bodyPr>
          <a:lstStyle/>
          <a:p>
            <a:r>
              <a:rPr lang="en-US" sz="2800" dirty="0" smtClean="0"/>
              <a:t>Some constants we won’t worry about</a:t>
            </a:r>
            <a:endParaRPr lang="en-US" sz="2800" dirty="0"/>
          </a:p>
        </p:txBody>
      </p:sp>
      <p:sp>
        <p:nvSpPr>
          <p:cNvPr id="7" name="TextBox 6"/>
          <p:cNvSpPr txBox="1"/>
          <p:nvPr/>
        </p:nvSpPr>
        <p:spPr>
          <a:xfrm>
            <a:off x="3000829" y="4753429"/>
            <a:ext cx="3519714" cy="523220"/>
          </a:xfrm>
          <a:prstGeom prst="rect">
            <a:avLst/>
          </a:prstGeom>
          <a:noFill/>
        </p:spPr>
        <p:txBody>
          <a:bodyPr wrap="square" rtlCol="0">
            <a:spAutoFit/>
          </a:bodyPr>
          <a:lstStyle/>
          <a:p>
            <a:r>
              <a:rPr lang="en-US" sz="2800" b="1" dirty="0" smtClean="0"/>
              <a:t>Temperature</a:t>
            </a:r>
            <a:endParaRPr lang="en-US" sz="2800" b="1" dirty="0"/>
          </a:p>
        </p:txBody>
      </p:sp>
      <p:sp>
        <p:nvSpPr>
          <p:cNvPr id="9" name="TextBox 8"/>
          <p:cNvSpPr txBox="1"/>
          <p:nvPr/>
        </p:nvSpPr>
        <p:spPr>
          <a:xfrm>
            <a:off x="5728982" y="4822207"/>
            <a:ext cx="3519714" cy="523220"/>
          </a:xfrm>
          <a:prstGeom prst="rect">
            <a:avLst/>
          </a:prstGeom>
          <a:noFill/>
        </p:spPr>
        <p:txBody>
          <a:bodyPr wrap="square" rtlCol="0">
            <a:spAutoFit/>
          </a:bodyPr>
          <a:lstStyle/>
          <a:p>
            <a:r>
              <a:rPr lang="en-US" sz="2800" b="1" dirty="0" smtClean="0"/>
              <a:t>Radius (size) of star</a:t>
            </a:r>
            <a:endParaRPr lang="en-US" sz="2800" b="1" dirty="0"/>
          </a:p>
        </p:txBody>
      </p:sp>
      <p:cxnSp>
        <p:nvCxnSpPr>
          <p:cNvPr id="11" name="Straight Arrow Connector 10"/>
          <p:cNvCxnSpPr/>
          <p:nvPr/>
        </p:nvCxnSpPr>
        <p:spPr>
          <a:xfrm flipV="1">
            <a:off x="2778604" y="3773713"/>
            <a:ext cx="1357967" cy="7216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354286" y="3773713"/>
            <a:ext cx="925285" cy="9797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6520544" y="3773713"/>
            <a:ext cx="301170" cy="9797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7" name="Picture 16" descr="latex-image-1.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86833" y="2685144"/>
            <a:ext cx="5734905" cy="1088570"/>
          </a:xfrm>
          <a:prstGeom prst="rect">
            <a:avLst/>
          </a:prstGeom>
        </p:spPr>
      </p:pic>
      <p:sp>
        <p:nvSpPr>
          <p:cNvPr id="12" name="TextBox 11"/>
          <p:cNvSpPr txBox="1"/>
          <p:nvPr/>
        </p:nvSpPr>
        <p:spPr>
          <a:xfrm>
            <a:off x="334180" y="6092352"/>
            <a:ext cx="8621844" cy="523220"/>
          </a:xfrm>
          <a:prstGeom prst="rect">
            <a:avLst/>
          </a:prstGeom>
          <a:noFill/>
        </p:spPr>
        <p:txBody>
          <a:bodyPr wrap="square" rtlCol="0">
            <a:spAutoFit/>
          </a:bodyPr>
          <a:lstStyle/>
          <a:p>
            <a:r>
              <a:rPr lang="en-US" sz="2800" dirty="0" smtClean="0">
                <a:solidFill>
                  <a:srgbClr val="FF0000"/>
                </a:solidFill>
              </a:rPr>
              <a:t>This relationship is for continuous, blackbody radiation.</a:t>
            </a:r>
            <a:endParaRPr lang="en-US" sz="2800" dirty="0">
              <a:solidFill>
                <a:srgbClr val="FF0000"/>
              </a:solidFill>
            </a:endParaRPr>
          </a:p>
        </p:txBody>
      </p:sp>
      <p:sp>
        <p:nvSpPr>
          <p:cNvPr id="14" name="Oval 13"/>
          <p:cNvSpPr/>
          <p:nvPr/>
        </p:nvSpPr>
        <p:spPr>
          <a:xfrm>
            <a:off x="3314532" y="2685144"/>
            <a:ext cx="1719218" cy="1088569"/>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272935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466582" y="706023"/>
            <a:ext cx="8272225" cy="2308324"/>
          </a:xfrm>
          <a:prstGeom prst="rect">
            <a:avLst/>
          </a:prstGeom>
        </p:spPr>
        <p:txBody>
          <a:bodyPr wrap="square">
            <a:spAutoFit/>
          </a:bodyPr>
          <a:lstStyle/>
          <a:p>
            <a:pPr algn="ctr"/>
            <a:r>
              <a:rPr lang="en-US" sz="3600" dirty="0" smtClean="0">
                <a:solidFill>
                  <a:srgbClr val="FF0000"/>
                </a:solidFill>
              </a:rPr>
              <a:t>So hot stars are (much!) brighter, and larger stars are also brighter.</a:t>
            </a:r>
          </a:p>
          <a:p>
            <a:pPr algn="ctr"/>
            <a:endParaRPr lang="en-US" sz="3600" dirty="0">
              <a:solidFill>
                <a:srgbClr val="FF0000"/>
              </a:solidFill>
            </a:endParaRPr>
          </a:p>
          <a:p>
            <a:pPr algn="ctr"/>
            <a:endParaRPr lang="en-US" sz="3600" dirty="0">
              <a:solidFill>
                <a:srgbClr val="FF0000"/>
              </a:solidFill>
            </a:endParaRPr>
          </a:p>
        </p:txBody>
      </p:sp>
      <p:sp>
        <p:nvSpPr>
          <p:cNvPr id="6" name="TextBox 5"/>
          <p:cNvSpPr txBox="1"/>
          <p:nvPr/>
        </p:nvSpPr>
        <p:spPr>
          <a:xfrm>
            <a:off x="195061" y="4744068"/>
            <a:ext cx="2583543" cy="1384995"/>
          </a:xfrm>
          <a:prstGeom prst="rect">
            <a:avLst/>
          </a:prstGeom>
          <a:noFill/>
        </p:spPr>
        <p:txBody>
          <a:bodyPr wrap="square" rtlCol="0">
            <a:spAutoFit/>
          </a:bodyPr>
          <a:lstStyle/>
          <a:p>
            <a:r>
              <a:rPr lang="en-US" sz="2800" dirty="0" smtClean="0"/>
              <a:t>Some constants we won’t worry about</a:t>
            </a:r>
            <a:endParaRPr lang="en-US" sz="2800" dirty="0"/>
          </a:p>
        </p:txBody>
      </p:sp>
      <p:sp>
        <p:nvSpPr>
          <p:cNvPr id="7" name="TextBox 6"/>
          <p:cNvSpPr txBox="1"/>
          <p:nvPr/>
        </p:nvSpPr>
        <p:spPr>
          <a:xfrm>
            <a:off x="3000829" y="4753429"/>
            <a:ext cx="3519714" cy="523220"/>
          </a:xfrm>
          <a:prstGeom prst="rect">
            <a:avLst/>
          </a:prstGeom>
          <a:noFill/>
        </p:spPr>
        <p:txBody>
          <a:bodyPr wrap="square" rtlCol="0">
            <a:spAutoFit/>
          </a:bodyPr>
          <a:lstStyle/>
          <a:p>
            <a:r>
              <a:rPr lang="en-US" sz="2800" dirty="0" smtClean="0"/>
              <a:t>Temperature</a:t>
            </a:r>
            <a:endParaRPr lang="en-US" sz="2800" dirty="0"/>
          </a:p>
        </p:txBody>
      </p:sp>
      <p:sp>
        <p:nvSpPr>
          <p:cNvPr id="9" name="TextBox 8"/>
          <p:cNvSpPr txBox="1"/>
          <p:nvPr/>
        </p:nvSpPr>
        <p:spPr>
          <a:xfrm>
            <a:off x="5845628" y="5338205"/>
            <a:ext cx="3519714" cy="523220"/>
          </a:xfrm>
          <a:prstGeom prst="rect">
            <a:avLst/>
          </a:prstGeom>
          <a:noFill/>
        </p:spPr>
        <p:txBody>
          <a:bodyPr wrap="square" rtlCol="0">
            <a:spAutoFit/>
          </a:bodyPr>
          <a:lstStyle/>
          <a:p>
            <a:r>
              <a:rPr lang="en-US" sz="2800" dirty="0" smtClean="0"/>
              <a:t>Radius (size) of star</a:t>
            </a:r>
            <a:endParaRPr lang="en-US" sz="2800" dirty="0"/>
          </a:p>
        </p:txBody>
      </p:sp>
      <p:cxnSp>
        <p:nvCxnSpPr>
          <p:cNvPr id="11" name="Straight Arrow Connector 10"/>
          <p:cNvCxnSpPr/>
          <p:nvPr/>
        </p:nvCxnSpPr>
        <p:spPr>
          <a:xfrm flipV="1">
            <a:off x="2304143" y="3773713"/>
            <a:ext cx="1832428" cy="9797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354286" y="3773713"/>
            <a:ext cx="925285" cy="9797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6520543" y="3773713"/>
            <a:ext cx="301171" cy="15644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7" name="Picture 16" descr="latex-image-1.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86833" y="2685144"/>
            <a:ext cx="5734905" cy="108857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877273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67732"/>
            <a:ext cx="9144000" cy="646331"/>
          </a:xfrm>
          <a:prstGeom prst="rect">
            <a:avLst/>
          </a:prstGeom>
        </p:spPr>
        <p:txBody>
          <a:bodyPr wrap="square">
            <a:spAutoFit/>
          </a:bodyPr>
          <a:lstStyle/>
          <a:p>
            <a:r>
              <a:rPr lang="en-US" sz="3600" b="1" u="sng" dirty="0" smtClean="0"/>
              <a:t>The H-R Diagram</a:t>
            </a:r>
            <a:endParaRPr lang="en-US" sz="3600" b="1" u="sng" baseline="30000" dirty="0"/>
          </a:p>
        </p:txBody>
      </p:sp>
      <p:sp>
        <p:nvSpPr>
          <p:cNvPr id="3" name="Rectangle 2"/>
          <p:cNvSpPr/>
          <p:nvPr/>
        </p:nvSpPr>
        <p:spPr>
          <a:xfrm>
            <a:off x="-1" y="812800"/>
            <a:ext cx="9144001" cy="5693867"/>
          </a:xfrm>
          <a:prstGeom prst="rect">
            <a:avLst/>
          </a:prstGeom>
        </p:spPr>
        <p:txBody>
          <a:bodyPr wrap="square">
            <a:spAutoFit/>
          </a:bodyPr>
          <a:lstStyle/>
          <a:p>
            <a:r>
              <a:rPr lang="en-US" sz="2800" dirty="0" smtClean="0"/>
              <a:t>A plot of temperature </a:t>
            </a:r>
            <a:r>
              <a:rPr lang="en-US" sz="2800" dirty="0" err="1" smtClean="0"/>
              <a:t>vs</a:t>
            </a:r>
            <a:r>
              <a:rPr lang="en-US" sz="2800" dirty="0" smtClean="0"/>
              <a:t> luminosity for a collection of stars is called the </a:t>
            </a:r>
            <a:r>
              <a:rPr lang="en-US" sz="2800" b="1" dirty="0" err="1" smtClean="0"/>
              <a:t>Hertzsprung</a:t>
            </a:r>
            <a:r>
              <a:rPr lang="en-US" sz="2800" b="1" dirty="0" smtClean="0"/>
              <a:t>-Russell diagram </a:t>
            </a:r>
            <a:r>
              <a:rPr lang="en-US" sz="2800" dirty="0" smtClean="0"/>
              <a:t>or </a:t>
            </a:r>
            <a:r>
              <a:rPr lang="en-US" sz="2800" b="1" dirty="0" smtClean="0"/>
              <a:t>H-R diagram</a:t>
            </a:r>
            <a:r>
              <a:rPr lang="en-US" sz="2800" dirty="0" smtClean="0"/>
              <a:t>, and it’s the most important tool for classifying and understanding stars.</a:t>
            </a:r>
          </a:p>
          <a:p>
            <a:endParaRPr lang="en-US" sz="2800" dirty="0"/>
          </a:p>
          <a:p>
            <a:r>
              <a:rPr lang="en-US" sz="2800" dirty="0" smtClean="0"/>
              <a:t>If the stars are all at the same distance:</a:t>
            </a:r>
          </a:p>
          <a:p>
            <a:r>
              <a:rPr lang="en-US" sz="2800" dirty="0" smtClean="0"/>
              <a:t>This is what </a:t>
            </a:r>
            <a:r>
              <a:rPr lang="en-US" sz="2800" dirty="0" err="1" smtClean="0"/>
              <a:t>Hertzsprung</a:t>
            </a:r>
            <a:r>
              <a:rPr lang="en-US" sz="2800" dirty="0" smtClean="0"/>
              <a:t> did</a:t>
            </a:r>
          </a:p>
          <a:p>
            <a:endParaRPr lang="en-US" sz="2800" dirty="0"/>
          </a:p>
          <a:p>
            <a:r>
              <a:rPr lang="en-US" sz="2800" dirty="0" smtClean="0"/>
              <a:t>Or if we know the distances to the stars</a:t>
            </a:r>
          </a:p>
          <a:p>
            <a:endParaRPr lang="en-US" sz="2800" dirty="0"/>
          </a:p>
          <a:p>
            <a:endParaRPr lang="en-US" sz="2800" dirty="0" smtClean="0"/>
          </a:p>
          <a:p>
            <a:endParaRPr lang="en-US" sz="2800" dirty="0"/>
          </a:p>
          <a:p>
            <a:r>
              <a:rPr lang="en-US" sz="2800" dirty="0" smtClean="0"/>
              <a:t>This is what Russell did</a:t>
            </a:r>
            <a:endParaRPr lang="en-US" sz="2800" dirty="0"/>
          </a:p>
        </p:txBody>
      </p:sp>
      <p:pic>
        <p:nvPicPr>
          <p:cNvPr id="6" name="Picture 5" descr="latex-image-1.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23429" y="2993571"/>
            <a:ext cx="1856853" cy="487659"/>
          </a:xfrm>
          <a:prstGeom prst="rect">
            <a:avLst/>
          </a:prstGeom>
        </p:spPr>
      </p:pic>
      <p:sp>
        <p:nvSpPr>
          <p:cNvPr id="7" name="TextBox 6"/>
          <p:cNvSpPr txBox="1"/>
          <p:nvPr/>
        </p:nvSpPr>
        <p:spPr>
          <a:xfrm>
            <a:off x="5577473" y="3832437"/>
            <a:ext cx="3701144" cy="523220"/>
          </a:xfrm>
          <a:prstGeom prst="rect">
            <a:avLst/>
          </a:prstGeom>
          <a:noFill/>
        </p:spPr>
        <p:txBody>
          <a:bodyPr wrap="square" rtlCol="0">
            <a:spAutoFit/>
          </a:bodyPr>
          <a:lstStyle/>
          <a:p>
            <a:r>
              <a:rPr lang="en-US" sz="2800" dirty="0" smtClean="0">
                <a:solidFill>
                  <a:srgbClr val="772399"/>
                </a:solidFill>
              </a:rPr>
              <a:t>Apparent brightness</a:t>
            </a:r>
            <a:endParaRPr lang="en-US" sz="2800" dirty="0">
              <a:solidFill>
                <a:srgbClr val="772399"/>
              </a:solidFill>
            </a:endParaRPr>
          </a:p>
        </p:txBody>
      </p:sp>
      <p:cxnSp>
        <p:nvCxnSpPr>
          <p:cNvPr id="9" name="Straight Arrow Connector 8"/>
          <p:cNvCxnSpPr/>
          <p:nvPr/>
        </p:nvCxnSpPr>
        <p:spPr>
          <a:xfrm flipH="1" flipV="1">
            <a:off x="7741069" y="3481231"/>
            <a:ext cx="278425" cy="4963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263572" y="2263797"/>
            <a:ext cx="1886858" cy="523220"/>
          </a:xfrm>
          <a:prstGeom prst="rect">
            <a:avLst/>
          </a:prstGeom>
          <a:noFill/>
        </p:spPr>
        <p:txBody>
          <a:bodyPr wrap="square" rtlCol="0">
            <a:spAutoFit/>
          </a:bodyPr>
          <a:lstStyle/>
          <a:p>
            <a:r>
              <a:rPr lang="en-US" sz="2800" dirty="0" smtClean="0">
                <a:solidFill>
                  <a:schemeClr val="accent2">
                    <a:lumMod val="75000"/>
                    <a:lumOff val="25000"/>
                  </a:schemeClr>
                </a:solidFill>
              </a:rPr>
              <a:t>Luminosity</a:t>
            </a:r>
            <a:endParaRPr lang="en-US" sz="2800" dirty="0">
              <a:solidFill>
                <a:schemeClr val="accent2">
                  <a:lumMod val="75000"/>
                  <a:lumOff val="25000"/>
                </a:schemeClr>
              </a:solidFill>
            </a:endParaRPr>
          </a:p>
        </p:txBody>
      </p:sp>
      <p:cxnSp>
        <p:nvCxnSpPr>
          <p:cNvPr id="12" name="Straight Arrow Connector 11"/>
          <p:cNvCxnSpPr/>
          <p:nvPr/>
        </p:nvCxnSpPr>
        <p:spPr>
          <a:xfrm>
            <a:off x="6023429" y="2630714"/>
            <a:ext cx="247718" cy="2701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3" name="Picture 12" descr="latex-image-1.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78386" y="4929275"/>
            <a:ext cx="4507043" cy="695011"/>
          </a:xfrm>
          <a:prstGeom prst="rect">
            <a:avLst/>
          </a:prstGeom>
        </p:spPr>
      </p:pic>
      <p:sp>
        <p:nvSpPr>
          <p:cNvPr id="14" name="TextBox 13"/>
          <p:cNvSpPr txBox="1"/>
          <p:nvPr/>
        </p:nvSpPr>
        <p:spPr>
          <a:xfrm>
            <a:off x="7137400" y="6115516"/>
            <a:ext cx="1643743" cy="523220"/>
          </a:xfrm>
          <a:prstGeom prst="rect">
            <a:avLst/>
          </a:prstGeom>
          <a:noFill/>
        </p:spPr>
        <p:txBody>
          <a:bodyPr wrap="square" rtlCol="0">
            <a:spAutoFit/>
          </a:bodyPr>
          <a:lstStyle/>
          <a:p>
            <a:r>
              <a:rPr lang="en-US" sz="2800" dirty="0" smtClean="0">
                <a:solidFill>
                  <a:srgbClr val="772399"/>
                </a:solidFill>
              </a:rPr>
              <a:t>distance</a:t>
            </a:r>
            <a:endParaRPr lang="en-US" sz="2800" dirty="0">
              <a:solidFill>
                <a:srgbClr val="772399"/>
              </a:solidFill>
            </a:endParaRPr>
          </a:p>
        </p:txBody>
      </p:sp>
      <p:cxnSp>
        <p:nvCxnSpPr>
          <p:cNvPr id="16" name="Straight Arrow Connector 15"/>
          <p:cNvCxnSpPr>
            <a:stCxn id="14" idx="1"/>
          </p:cNvCxnSpPr>
          <p:nvPr/>
        </p:nvCxnSpPr>
        <p:spPr>
          <a:xfrm flipH="1" flipV="1">
            <a:off x="6458857" y="5624286"/>
            <a:ext cx="678543" cy="7528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348940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5" name="Text Box 3"/>
          <p:cNvSpPr txBox="1">
            <a:spLocks noChangeArrowheads="1"/>
          </p:cNvSpPr>
          <p:nvPr/>
        </p:nvSpPr>
        <p:spPr bwMode="auto">
          <a:xfrm>
            <a:off x="90715" y="167369"/>
            <a:ext cx="2961385" cy="3323987"/>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800" dirty="0" smtClean="0"/>
              <a:t>The </a:t>
            </a:r>
            <a:r>
              <a:rPr lang="en-US" sz="2800" dirty="0"/>
              <a:t>H-R </a:t>
            </a:r>
            <a:r>
              <a:rPr lang="en-US" sz="2800" dirty="0" smtClean="0"/>
              <a:t>Diagram</a:t>
            </a:r>
            <a:endParaRPr lang="en-US" sz="2800" dirty="0"/>
          </a:p>
          <a:p>
            <a:pPr>
              <a:spcBef>
                <a:spcPct val="50000"/>
              </a:spcBef>
            </a:pPr>
            <a:r>
              <a:rPr lang="en-US" sz="2800" dirty="0" smtClean="0"/>
              <a:t>Every star that we know lives on the HR diagram – after all, stars all have a temperature and a luminosity. </a:t>
            </a:r>
            <a:endParaRPr lang="en-US" sz="2800" dirty="0"/>
          </a:p>
        </p:txBody>
      </p:sp>
      <p:sp>
        <p:nvSpPr>
          <p:cNvPr id="28676" name="Text Box 4"/>
          <p:cNvSpPr txBox="1">
            <a:spLocks noChangeArrowheads="1"/>
          </p:cNvSpPr>
          <p:nvPr/>
        </p:nvSpPr>
        <p:spPr bwMode="auto">
          <a:xfrm>
            <a:off x="4495800" y="6324600"/>
            <a:ext cx="4648200" cy="457200"/>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p>
        </p:txBody>
      </p:sp>
      <p:pic>
        <p:nvPicPr>
          <p:cNvPr id="3" name="Picture 2"/>
          <p:cNvPicPr>
            <a:picLocks noChangeAspect="1"/>
          </p:cNvPicPr>
          <p:nvPr/>
        </p:nvPicPr>
        <p:blipFill>
          <a:blip r:embed="rId3"/>
          <a:stretch>
            <a:fillRect/>
          </a:stretch>
        </p:blipFill>
        <p:spPr>
          <a:xfrm>
            <a:off x="2961385" y="22224"/>
            <a:ext cx="6182615" cy="630237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9958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304799" y="186263"/>
            <a:ext cx="8398934" cy="6555642"/>
          </a:xfrm>
          <a:prstGeom prst="rect">
            <a:avLst/>
          </a:prstGeom>
        </p:spPr>
        <p:txBody>
          <a:bodyPr wrap="square">
            <a:spAutoFit/>
          </a:bodyPr>
          <a:lstStyle/>
          <a:p>
            <a:r>
              <a:rPr lang="en-US" sz="2800" dirty="0" smtClean="0"/>
              <a:t>On the </a:t>
            </a:r>
            <a:r>
              <a:rPr lang="en-US" sz="2800" dirty="0" err="1" smtClean="0"/>
              <a:t>Hertzsprung</a:t>
            </a:r>
            <a:r>
              <a:rPr lang="en-US" sz="2800" dirty="0" smtClean="0"/>
              <a:t>-Russell (H-R) diagram, almost all stars lie along a curve called the </a:t>
            </a:r>
            <a:r>
              <a:rPr lang="en-US" sz="2800" b="1" dirty="0" smtClean="0">
                <a:solidFill>
                  <a:srgbClr val="FF0000"/>
                </a:solidFill>
              </a:rPr>
              <a:t>main sequence</a:t>
            </a:r>
            <a:r>
              <a:rPr lang="en-US" sz="2800" dirty="0" smtClean="0"/>
              <a:t>. </a:t>
            </a:r>
          </a:p>
          <a:p>
            <a:endParaRPr lang="en-US" sz="2800" dirty="0" smtClean="0"/>
          </a:p>
          <a:p>
            <a:r>
              <a:rPr lang="en-US" sz="2800" dirty="0" smtClean="0"/>
              <a:t>The hottest stars on the sequence are also the most luminous stars, and the coolest stars are the dimmest (least luminous).</a:t>
            </a:r>
          </a:p>
          <a:p>
            <a:endParaRPr lang="en-US" sz="2800" dirty="0" smtClean="0"/>
          </a:p>
          <a:p>
            <a:r>
              <a:rPr lang="en-US" sz="2800" dirty="0" smtClean="0"/>
              <a:t> About 90% of all stars lie on the main sequence, almost all of them below the Sun (cooler and less luminous than the Sun).</a:t>
            </a:r>
          </a:p>
          <a:p>
            <a:endParaRPr lang="en-US" sz="2800" dirty="0"/>
          </a:p>
          <a:p>
            <a:r>
              <a:rPr lang="en-US" sz="2800" dirty="0"/>
              <a:t>The </a:t>
            </a:r>
            <a:r>
              <a:rPr lang="en-US" sz="2800" dirty="0">
                <a:solidFill>
                  <a:srgbClr val="0000FF"/>
                </a:solidFill>
              </a:rPr>
              <a:t>hottest</a:t>
            </a:r>
            <a:r>
              <a:rPr lang="en-US" sz="2800" dirty="0"/>
              <a:t> stars on the </a:t>
            </a:r>
            <a:r>
              <a:rPr lang="en-US" sz="2800" b="1" dirty="0"/>
              <a:t>main sequence </a:t>
            </a:r>
            <a:r>
              <a:rPr lang="en-US" sz="2800" dirty="0"/>
              <a:t>are also the </a:t>
            </a:r>
            <a:r>
              <a:rPr lang="en-US" sz="2800" dirty="0">
                <a:solidFill>
                  <a:srgbClr val="0000FF"/>
                </a:solidFill>
              </a:rPr>
              <a:t>brightest</a:t>
            </a:r>
            <a:r>
              <a:rPr lang="en-US" sz="2800" dirty="0"/>
              <a:t> stars, and the </a:t>
            </a:r>
            <a:r>
              <a:rPr lang="en-US" sz="2800" dirty="0">
                <a:solidFill>
                  <a:srgbClr val="FF0000"/>
                </a:solidFill>
              </a:rPr>
              <a:t>dimmest</a:t>
            </a:r>
            <a:r>
              <a:rPr lang="en-US" sz="2800" dirty="0"/>
              <a:t> are also the </a:t>
            </a:r>
            <a:r>
              <a:rPr lang="en-US" sz="2800" dirty="0">
                <a:solidFill>
                  <a:srgbClr val="FF0000"/>
                </a:solidFill>
              </a:rPr>
              <a:t>coolest</a:t>
            </a:r>
            <a:r>
              <a:rPr lang="en-US" sz="2800" dirty="0"/>
              <a:t>.</a:t>
            </a:r>
          </a:p>
          <a:p>
            <a:endParaRPr lang="en-US" sz="2800" dirty="0" smtClean="0"/>
          </a:p>
          <a:p>
            <a:endParaRPr lang="en-US" sz="2800"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656873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304800" y="50800"/>
            <a:ext cx="8648699" cy="6678752"/>
          </a:xfrm>
          <a:prstGeom prst="rect">
            <a:avLst/>
          </a:prstGeom>
          <a:noFill/>
        </p:spPr>
        <p:txBody>
          <a:bodyPr wrap="square" rtlCol="0">
            <a:spAutoFit/>
          </a:bodyPr>
          <a:lstStyle/>
          <a:p>
            <a:r>
              <a:rPr lang="en-US" sz="2800" dirty="0" smtClean="0"/>
              <a:t>About half of all stars are in binary systems – so the Sun is unusual in that it does not have a companion.</a:t>
            </a:r>
          </a:p>
          <a:p>
            <a:endParaRPr lang="en-US" sz="1600" dirty="0" smtClean="0"/>
          </a:p>
          <a:p>
            <a:r>
              <a:rPr lang="en-US" sz="2800" dirty="0" err="1" smtClean="0"/>
              <a:t></a:t>
            </a:r>
            <a:r>
              <a:rPr lang="en-US" sz="2800" dirty="0" smtClean="0"/>
              <a:t> A </a:t>
            </a:r>
            <a:r>
              <a:rPr lang="en-US" sz="2800" dirty="0" smtClean="0">
                <a:solidFill>
                  <a:srgbClr val="FF0000"/>
                </a:solidFill>
              </a:rPr>
              <a:t>visual binary </a:t>
            </a:r>
            <a:r>
              <a:rPr lang="en-US" sz="2800" dirty="0" smtClean="0"/>
              <a:t>is a binary system whose stars can be distinguished with a telescope.</a:t>
            </a:r>
          </a:p>
          <a:p>
            <a:endParaRPr lang="en-US" sz="1600" dirty="0" smtClean="0"/>
          </a:p>
          <a:p>
            <a:r>
              <a:rPr lang="en-US" sz="2800" dirty="0" smtClean="0"/>
              <a:t>In most binary systems, stars are too close to be able to tell them apart with a telescope --- even through a telescope, they look like a single star. Close stars, however, move more quickly, and the spectral lines of each star are first blue-shifted and then red-shifted.</a:t>
            </a:r>
          </a:p>
          <a:p>
            <a:endParaRPr lang="en-US" sz="1600" dirty="0" smtClean="0"/>
          </a:p>
          <a:p>
            <a:r>
              <a:rPr lang="en-US" sz="2800" dirty="0" err="1" smtClean="0"/>
              <a:t></a:t>
            </a:r>
            <a:r>
              <a:rPr lang="en-US" sz="2800" dirty="0" smtClean="0"/>
              <a:t> </a:t>
            </a:r>
            <a:r>
              <a:rPr lang="en-US" sz="2800" dirty="0" smtClean="0">
                <a:solidFill>
                  <a:srgbClr val="FF0000"/>
                </a:solidFill>
              </a:rPr>
              <a:t>Spectroscopic binaries </a:t>
            </a:r>
            <a:r>
              <a:rPr lang="en-US" sz="2800" dirty="0" smtClean="0"/>
              <a:t>are observed by a periodic Doppler shift in the spectral lines of each star. </a:t>
            </a:r>
          </a:p>
          <a:p>
            <a:endParaRPr lang="en-US" sz="1600" dirty="0" smtClean="0"/>
          </a:p>
          <a:p>
            <a:r>
              <a:rPr lang="en-US" sz="2800" dirty="0" smtClean="0"/>
              <a:t> </a:t>
            </a:r>
            <a:r>
              <a:rPr lang="en-US" sz="2800" dirty="0" smtClean="0">
                <a:solidFill>
                  <a:srgbClr val="FF0000"/>
                </a:solidFill>
              </a:rPr>
              <a:t>Eclipsing binaries </a:t>
            </a:r>
            <a:r>
              <a:rPr lang="en-US" sz="2800" dirty="0" smtClean="0"/>
              <a:t>are observed by periodic changes in the “light curve”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746831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52222" y="368300"/>
            <a:ext cx="4521199" cy="6124753"/>
          </a:xfrm>
          <a:prstGeom prst="rect">
            <a:avLst/>
          </a:prstGeom>
          <a:noFill/>
        </p:spPr>
        <p:txBody>
          <a:bodyPr wrap="square" rtlCol="0">
            <a:spAutoFit/>
          </a:bodyPr>
          <a:lstStyle/>
          <a:p>
            <a:r>
              <a:rPr lang="en-US" sz="2800" b="1" u="sng" dirty="0" smtClean="0"/>
              <a:t>Stellar masses from binaries</a:t>
            </a:r>
          </a:p>
          <a:p>
            <a:endParaRPr lang="en-US" sz="2800" b="1" u="sng" dirty="0" smtClean="0"/>
          </a:p>
          <a:p>
            <a:r>
              <a:rPr lang="en-US" sz="2400" dirty="0" smtClean="0"/>
              <a:t>If one knows the period and the orbit of each star, one can find the mass of each star. By looking at the speed of each star in a binary system, one measures the mass of the two stars.</a:t>
            </a:r>
          </a:p>
          <a:p>
            <a:endParaRPr lang="en-US" sz="2400" dirty="0"/>
          </a:p>
          <a:p>
            <a:r>
              <a:rPr lang="en-US" sz="2400" dirty="0" smtClean="0"/>
              <a:t>This is done with </a:t>
            </a:r>
            <a:r>
              <a:rPr lang="en-US" sz="2400" b="1" dirty="0" err="1" smtClean="0"/>
              <a:t>Kepler’s</a:t>
            </a:r>
            <a:r>
              <a:rPr lang="en-US" sz="2400" b="1" dirty="0" smtClean="0"/>
              <a:t> third law</a:t>
            </a:r>
            <a:r>
              <a:rPr lang="en-US" sz="2400" dirty="0" smtClean="0"/>
              <a:t>; binary stars orbiting each other follow the same laws as a planet orbiting a star.</a:t>
            </a:r>
          </a:p>
          <a:p>
            <a:endParaRPr lang="en-US" sz="2400" dirty="0"/>
          </a:p>
          <a:p>
            <a:r>
              <a:rPr lang="en-US" sz="2400" b="1" dirty="0" smtClean="0"/>
              <a:t>This is how we find the masses of stars.</a:t>
            </a:r>
            <a:endParaRPr lang="en-US" sz="2400" b="1" dirty="0"/>
          </a:p>
        </p:txBody>
      </p:sp>
      <p:pic>
        <p:nvPicPr>
          <p:cNvPr id="3" name="Picture 3" descr="10_Pg285_Unfigure"/>
          <p:cNvPicPr>
            <a:picLocks noChangeAspect="1" noChangeArrowheads="1"/>
          </p:cNvPicPr>
          <p:nvPr/>
        </p:nvPicPr>
        <p:blipFill>
          <a:blip r:embed="rId2"/>
          <a:srcRect/>
          <a:stretch>
            <a:fillRect/>
          </a:stretch>
        </p:blipFill>
        <p:spPr bwMode="auto">
          <a:xfrm>
            <a:off x="4773421" y="1830387"/>
            <a:ext cx="4256279" cy="2805113"/>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13774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descr="0507.jpg                                                       0002EB4DCasper                         BA5763D6:"/>
          <p:cNvPicPr>
            <a:picLocks noChangeAspect="1" noChangeArrowheads="1"/>
          </p:cNvPicPr>
          <p:nvPr/>
        </p:nvPicPr>
        <p:blipFill>
          <a:blip r:embed="rId2"/>
          <a:srcRect/>
          <a:stretch>
            <a:fillRect/>
          </a:stretch>
        </p:blipFill>
        <p:spPr bwMode="auto">
          <a:xfrm>
            <a:off x="3090867" y="1068256"/>
            <a:ext cx="5876782" cy="6018343"/>
          </a:xfrm>
          <a:prstGeom prst="rect">
            <a:avLst/>
          </a:prstGeom>
          <a:noFill/>
          <a:ln w="9525">
            <a:noFill/>
            <a:miter lim="800000"/>
            <a:headEnd/>
            <a:tailEnd/>
          </a:ln>
        </p:spPr>
      </p:pic>
      <p:sp>
        <p:nvSpPr>
          <p:cNvPr id="17411" name="Text Box 4"/>
          <p:cNvSpPr txBox="1">
            <a:spLocks noChangeArrowheads="1"/>
          </p:cNvSpPr>
          <p:nvPr/>
        </p:nvSpPr>
        <p:spPr bwMode="auto">
          <a:xfrm>
            <a:off x="101999" y="1769715"/>
            <a:ext cx="2842225" cy="3046988"/>
          </a:xfrm>
          <a:prstGeom prst="rect">
            <a:avLst/>
          </a:prstGeom>
          <a:noFill/>
          <a:ln w="9525">
            <a:noFill/>
            <a:miter lim="800000"/>
            <a:headEnd/>
            <a:tailEnd/>
          </a:ln>
        </p:spPr>
        <p:txBody>
          <a:bodyPr wrap="square">
            <a:prstTxWarp prst="textNoShape">
              <a:avLst/>
            </a:prstTxWarp>
            <a:spAutoFit/>
          </a:bodyPr>
          <a:lstStyle/>
          <a:p>
            <a:pPr algn="r">
              <a:spcBef>
                <a:spcPct val="50000"/>
              </a:spcBef>
            </a:pPr>
            <a:r>
              <a:rPr lang="en-US" sz="3200" dirty="0">
                <a:solidFill>
                  <a:srgbClr val="000000"/>
                </a:solidFill>
              </a:rPr>
              <a:t>A larger telescope gathers more light and so can see dimmer objects.</a:t>
            </a:r>
          </a:p>
        </p:txBody>
      </p:sp>
      <p:sp>
        <p:nvSpPr>
          <p:cNvPr id="2" name="TextBox 1"/>
          <p:cNvSpPr txBox="1"/>
          <p:nvPr/>
        </p:nvSpPr>
        <p:spPr>
          <a:xfrm>
            <a:off x="1290088" y="141090"/>
            <a:ext cx="6248862" cy="646331"/>
          </a:xfrm>
          <a:prstGeom prst="rect">
            <a:avLst/>
          </a:prstGeom>
          <a:noFill/>
        </p:spPr>
        <p:txBody>
          <a:bodyPr wrap="square" rtlCol="0">
            <a:spAutoFit/>
          </a:bodyPr>
          <a:lstStyle/>
          <a:p>
            <a:pPr algn="ctr"/>
            <a:r>
              <a:rPr lang="en-US" sz="3600" dirty="0" smtClean="0"/>
              <a:t>Bigger is Better in Astronomy</a:t>
            </a:r>
            <a:endParaRPr lang="en-US" sz="36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04801" y="304800"/>
            <a:ext cx="8623299" cy="4524316"/>
          </a:xfrm>
          <a:prstGeom prst="rect">
            <a:avLst/>
          </a:prstGeom>
          <a:noFill/>
        </p:spPr>
        <p:txBody>
          <a:bodyPr wrap="square" rtlCol="0">
            <a:spAutoFit/>
          </a:bodyPr>
          <a:lstStyle/>
          <a:p>
            <a:r>
              <a:rPr lang="en-US" sz="3600" dirty="0" smtClean="0"/>
              <a:t>From the masses of stars, one can understand the main sequence. </a:t>
            </a:r>
          </a:p>
          <a:p>
            <a:endParaRPr lang="en-US" sz="3600" dirty="0" smtClean="0"/>
          </a:p>
          <a:p>
            <a:r>
              <a:rPr lang="en-US" sz="3600" dirty="0" smtClean="0"/>
              <a:t>What determines where on the main sequence a star will be when it forms? </a:t>
            </a:r>
          </a:p>
          <a:p>
            <a:endParaRPr lang="en-US" sz="3600" dirty="0" smtClean="0"/>
          </a:p>
          <a:p>
            <a:r>
              <a:rPr lang="en-US" sz="3600" b="1" u="sng" dirty="0" smtClean="0">
                <a:solidFill>
                  <a:srgbClr val="FF0000"/>
                </a:solidFill>
              </a:rPr>
              <a:t>Stars on the main sequence are only distinguished by their mass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809642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4" descr="10_19Figure"/>
          <p:cNvPicPr>
            <a:picLocks noChangeAspect="1" noChangeArrowheads="1"/>
          </p:cNvPicPr>
          <p:nvPr/>
        </p:nvPicPr>
        <p:blipFill>
          <a:blip r:embed="rId2"/>
          <a:srcRect/>
          <a:stretch>
            <a:fillRect/>
          </a:stretch>
        </p:blipFill>
        <p:spPr bwMode="auto">
          <a:xfrm>
            <a:off x="4202084" y="435976"/>
            <a:ext cx="4446616" cy="5907932"/>
          </a:xfrm>
          <a:prstGeom prst="rect">
            <a:avLst/>
          </a:prstGeom>
          <a:noFill/>
        </p:spPr>
      </p:pic>
      <p:sp>
        <p:nvSpPr>
          <p:cNvPr id="3" name="TextBox 2"/>
          <p:cNvSpPr txBox="1"/>
          <p:nvPr/>
        </p:nvSpPr>
        <p:spPr>
          <a:xfrm>
            <a:off x="0" y="1029214"/>
            <a:ext cx="4038599" cy="4832093"/>
          </a:xfrm>
          <a:prstGeom prst="rect">
            <a:avLst/>
          </a:prstGeom>
          <a:noFill/>
        </p:spPr>
        <p:txBody>
          <a:bodyPr wrap="square" rtlCol="0">
            <a:spAutoFit/>
          </a:bodyPr>
          <a:lstStyle/>
          <a:p>
            <a:r>
              <a:rPr lang="en-US" sz="2800" dirty="0" smtClean="0"/>
              <a:t>Stars with small masses are the stars that are low on the main sequence. They burn much more slowly, so they are much dimmer and their surfaces are cooler. Stars with larger masses burn much more quickly and have hotter surfaces (and hotter interiors).</a:t>
            </a:r>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317671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15900" y="368300"/>
            <a:ext cx="8750300" cy="6001642"/>
          </a:xfrm>
          <a:prstGeom prst="rect">
            <a:avLst/>
          </a:prstGeom>
          <a:noFill/>
        </p:spPr>
        <p:txBody>
          <a:bodyPr wrap="square" rtlCol="0">
            <a:spAutoFit/>
          </a:bodyPr>
          <a:lstStyle/>
          <a:p>
            <a:r>
              <a:rPr lang="en-US" sz="3200" dirty="0" smtClean="0"/>
              <a:t>Summary:</a:t>
            </a:r>
          </a:p>
          <a:p>
            <a:endParaRPr lang="en-US" sz="3200" dirty="0" smtClean="0"/>
          </a:p>
          <a:p>
            <a:r>
              <a:rPr lang="en-US" sz="3200" dirty="0" err="1" smtClean="0"/>
              <a:t></a:t>
            </a:r>
            <a:r>
              <a:rPr lang="en-US" sz="3200" dirty="0" smtClean="0"/>
              <a:t> The difference between stars on the main sequence is due to the difference in their masses. </a:t>
            </a:r>
          </a:p>
          <a:p>
            <a:endParaRPr lang="en-US" sz="3200" dirty="0" smtClean="0"/>
          </a:p>
          <a:p>
            <a:r>
              <a:rPr lang="en-US" sz="3200" dirty="0" err="1" smtClean="0"/>
              <a:t></a:t>
            </a:r>
            <a:r>
              <a:rPr lang="en-US" sz="3200" dirty="0" smtClean="0"/>
              <a:t> Low mass stars are low on the main sequence, and are much dimmer --- a star of 1/10 of a solar mass is only 1/1000 as bright as the Sun. </a:t>
            </a:r>
          </a:p>
          <a:p>
            <a:endParaRPr lang="en-US" sz="3200" dirty="0" smtClean="0"/>
          </a:p>
          <a:p>
            <a:r>
              <a:rPr lang="en-US" sz="3200" dirty="0" err="1" smtClean="0"/>
              <a:t></a:t>
            </a:r>
            <a:r>
              <a:rPr lang="en-US" sz="3200" dirty="0" smtClean="0"/>
              <a:t> Similarly, high mass stars are high on the main sequence, and are much brighter --- a star of 10 solar masses is 10,000 times brighter than the Sun</a:t>
            </a:r>
            <a:endParaRPr lang="en-US"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83669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Massive stars burn bright, die young</a:t>
            </a:r>
            <a:endParaRPr lang="en-US" dirty="0"/>
          </a:p>
        </p:txBody>
      </p:sp>
      <p:sp>
        <p:nvSpPr>
          <p:cNvPr id="3" name="Content Placeholder 2"/>
          <p:cNvSpPr>
            <a:spLocks noGrp="1"/>
          </p:cNvSpPr>
          <p:nvPr>
            <p:ph idx="1"/>
          </p:nvPr>
        </p:nvSpPr>
        <p:spPr>
          <a:xfrm>
            <a:off x="457200" y="3981373"/>
            <a:ext cx="8229600" cy="2876627"/>
          </a:xfrm>
        </p:spPr>
        <p:txBody>
          <a:bodyPr/>
          <a:lstStyle/>
          <a:p>
            <a:r>
              <a:rPr lang="en-US" dirty="0" smtClean="0"/>
              <a:t>This tells us that </a:t>
            </a:r>
            <a:r>
              <a:rPr lang="en-US" b="1" dirty="0" smtClean="0"/>
              <a:t>massive stars have very short lifetimes</a:t>
            </a:r>
          </a:p>
          <a:p>
            <a:r>
              <a:rPr lang="en-US" dirty="0" smtClean="0"/>
              <a:t>They burn very brightly and use up their fuel very quickly</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599879253"/>
              </p:ext>
            </p:extLst>
          </p:nvPr>
        </p:nvGraphicFramePr>
        <p:xfrm>
          <a:off x="1578429" y="1472066"/>
          <a:ext cx="6244094" cy="1367981"/>
        </p:xfrm>
        <a:graphic>
          <a:graphicData uri="http://schemas.openxmlformats.org/presentationml/2006/ole">
            <p:oleObj spid="_x0000_s18446" name="Equation" r:id="rId3" imgW="1955520" imgH="393480" progId="Equation.3">
              <p:embed/>
            </p:oleObj>
          </a:graphicData>
        </a:graphic>
      </p:graphicFrame>
      <p:sp>
        <p:nvSpPr>
          <p:cNvPr id="5" name="TextBox 4"/>
          <p:cNvSpPr txBox="1"/>
          <p:nvPr/>
        </p:nvSpPr>
        <p:spPr>
          <a:xfrm>
            <a:off x="5423753" y="2854237"/>
            <a:ext cx="3263048" cy="830997"/>
          </a:xfrm>
          <a:prstGeom prst="rect">
            <a:avLst/>
          </a:prstGeom>
          <a:noFill/>
        </p:spPr>
        <p:txBody>
          <a:bodyPr wrap="square" rtlCol="0">
            <a:spAutoFit/>
          </a:bodyPr>
          <a:lstStyle/>
          <a:p>
            <a:r>
              <a:rPr lang="en-US" sz="2400" dirty="0" smtClean="0"/>
              <a:t>M/L gets very small for more massive stars!</a:t>
            </a:r>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8924551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67657"/>
          </a:xfrm>
          <a:prstGeom prst="rect">
            <a:avLst/>
          </a:prstGeom>
        </p:spPr>
        <p:txBody>
          <a:bodyPr vert="horz" lIns="91440" tIns="45720" rIns="91440" bIns="45720" rtlCol="0">
            <a:normAutofit/>
          </a:bodyPr>
          <a:lstStyle/>
          <a:p>
            <a:pPr marL="571500" indent="-571500">
              <a:spcBef>
                <a:spcPct val="20000"/>
              </a:spcBef>
            </a:pPr>
            <a:r>
              <a:rPr kumimoji="0" lang="en-US" sz="3200" b="1" i="0" u="sng" strike="noStrike" kern="1200" cap="none" spc="0" normalizeH="0" baseline="0" noProof="0" dirty="0" smtClean="0">
                <a:ln>
                  <a:noFill/>
                </a:ln>
                <a:solidFill>
                  <a:schemeClr val="tx1"/>
                </a:solidFill>
                <a:effectLst/>
                <a:uLnTx/>
                <a:uFillTx/>
                <a:latin typeface="+mn-lt"/>
                <a:ea typeface="+mn-ea"/>
                <a:cs typeface="+mn-cs"/>
              </a:rPr>
              <a:t>II. Star formation</a:t>
            </a:r>
          </a:p>
          <a:p>
            <a:pPr marL="571500" indent="-571500">
              <a:spcBef>
                <a:spcPct val="20000"/>
              </a:spcBef>
            </a:pPr>
            <a:endParaRPr lang="en-US" sz="3200" dirty="0" smtClean="0"/>
          </a:p>
        </p:txBody>
      </p:sp>
      <p:sp>
        <p:nvSpPr>
          <p:cNvPr id="3" name="TextBox 2"/>
          <p:cNvSpPr txBox="1"/>
          <p:nvPr/>
        </p:nvSpPr>
        <p:spPr>
          <a:xfrm>
            <a:off x="228600" y="869193"/>
            <a:ext cx="8712200" cy="5693867"/>
          </a:xfrm>
          <a:prstGeom prst="rect">
            <a:avLst/>
          </a:prstGeom>
          <a:noFill/>
        </p:spPr>
        <p:txBody>
          <a:bodyPr wrap="square" rtlCol="0">
            <a:spAutoFit/>
          </a:bodyPr>
          <a:lstStyle/>
          <a:p>
            <a:r>
              <a:rPr lang="en-US" sz="2800" dirty="0" smtClean="0"/>
              <a:t>Star formation is the process of clouds of gas and dust collapsing to form a star.  Pretty simple, but we still don’t understand it well.</a:t>
            </a:r>
          </a:p>
          <a:p>
            <a:endParaRPr lang="en-US" sz="2800" dirty="0"/>
          </a:p>
          <a:p>
            <a:r>
              <a:rPr lang="en-US" sz="2800" dirty="0" smtClean="0"/>
              <a:t>Your book has it broken into 7 stages, which are phases in a single process:</a:t>
            </a:r>
          </a:p>
          <a:p>
            <a:endParaRPr lang="en-US" sz="2800" dirty="0"/>
          </a:p>
          <a:p>
            <a:r>
              <a:rPr lang="en-US" sz="2800" b="1" dirty="0" smtClean="0"/>
              <a:t>Collapse of molecular gas and formation of stars</a:t>
            </a:r>
            <a:r>
              <a:rPr lang="en-US" sz="2800" dirty="0" smtClean="0"/>
              <a:t> (C-M stages 1-6)</a:t>
            </a:r>
          </a:p>
          <a:p>
            <a:endParaRPr lang="en-US" sz="2800" dirty="0"/>
          </a:p>
          <a:p>
            <a:r>
              <a:rPr lang="en-US" sz="2800" dirty="0" smtClean="0"/>
              <a:t>Stage </a:t>
            </a:r>
            <a:r>
              <a:rPr lang="en-US" sz="2800" dirty="0"/>
              <a:t>1</a:t>
            </a:r>
            <a:r>
              <a:rPr lang="en-US" sz="2800" dirty="0" smtClean="0"/>
              <a:t> – A molecular cloud begins to collapse.  Usually we see this from spectral lines of molecules. Stars form in cold, dense molecular gas.</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619754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2"/>
          <p:cNvSpPr txBox="1">
            <a:spLocks/>
          </p:cNvSpPr>
          <p:nvPr/>
        </p:nvSpPr>
        <p:spPr>
          <a:xfrm>
            <a:off x="0" y="76200"/>
            <a:ext cx="9144000" cy="6781800"/>
          </a:xfrm>
          <a:prstGeom prst="rect">
            <a:avLst/>
          </a:prstGeom>
        </p:spPr>
        <p:txBody>
          <a:bodyPr vert="horz" lIns="91440" tIns="45720" rIns="91440" bIns="45720" rtlCol="0">
            <a:noAutofit/>
          </a:bodyPr>
          <a:lstStyle/>
          <a:p>
            <a:pPr marL="571500" indent="-571500">
              <a:spcBef>
                <a:spcPct val="20000"/>
              </a:spcBef>
            </a:pPr>
            <a:endParaRPr lang="en-US" sz="2800" dirty="0" smtClean="0"/>
          </a:p>
        </p:txBody>
      </p:sp>
      <p:pic>
        <p:nvPicPr>
          <p:cNvPr id="4" name="Picture 4" descr="C:\Documents and Settings\Luis Felipe\Mis documentos\clouds\Schneider98b.gif"/>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12800" y="609934"/>
            <a:ext cx="6629400" cy="593883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5" name="Text Box 5"/>
          <p:cNvSpPr txBox="1">
            <a:spLocks noChangeArrowheads="1"/>
          </p:cNvSpPr>
          <p:nvPr/>
        </p:nvSpPr>
        <p:spPr bwMode="auto">
          <a:xfrm>
            <a:off x="533400" y="6316860"/>
            <a:ext cx="8077200" cy="52322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s-ES" sz="2800" dirty="0" err="1"/>
              <a:t>Rosette</a:t>
            </a:r>
            <a:r>
              <a:rPr lang="es-ES" sz="2800" dirty="0"/>
              <a:t> Molecular </a:t>
            </a:r>
            <a:r>
              <a:rPr lang="es-ES" sz="2800" dirty="0" smtClean="0"/>
              <a:t>Cloud.</a:t>
            </a:r>
            <a:endParaRPr lang="es-ES" sz="2800" dirty="0"/>
          </a:p>
        </p:txBody>
      </p:sp>
      <p:sp>
        <p:nvSpPr>
          <p:cNvPr id="6" name="Text Box 5"/>
          <p:cNvSpPr txBox="1">
            <a:spLocks noChangeArrowheads="1"/>
          </p:cNvSpPr>
          <p:nvPr/>
        </p:nvSpPr>
        <p:spPr bwMode="auto">
          <a:xfrm>
            <a:off x="444225" y="50894"/>
            <a:ext cx="8077200" cy="52322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s-ES" sz="2800" dirty="0" err="1" smtClean="0"/>
              <a:t>Stage</a:t>
            </a:r>
            <a:r>
              <a:rPr lang="es-ES" sz="2800" dirty="0" smtClean="0"/>
              <a:t> 1: </a:t>
            </a:r>
            <a:r>
              <a:rPr lang="es-ES" sz="2800" dirty="0" err="1" smtClean="0"/>
              <a:t>Start</a:t>
            </a:r>
            <a:r>
              <a:rPr lang="es-ES" sz="2800" dirty="0" smtClean="0"/>
              <a:t> </a:t>
            </a:r>
            <a:r>
              <a:rPr lang="es-ES" sz="2800" dirty="0" err="1" smtClean="0"/>
              <a:t>with</a:t>
            </a:r>
            <a:r>
              <a:rPr lang="es-ES" sz="2800" dirty="0"/>
              <a:t> </a:t>
            </a:r>
            <a:r>
              <a:rPr lang="es-ES" sz="2800" dirty="0" smtClean="0"/>
              <a:t>a </a:t>
            </a:r>
            <a:r>
              <a:rPr lang="es-ES" sz="2800" dirty="0" err="1" smtClean="0"/>
              <a:t>fragment</a:t>
            </a:r>
            <a:r>
              <a:rPr lang="es-ES" sz="2800" dirty="0" smtClean="0"/>
              <a:t> of a molecular </a:t>
            </a:r>
            <a:r>
              <a:rPr lang="es-ES" sz="2800" dirty="0" err="1" smtClean="0"/>
              <a:t>cloud</a:t>
            </a:r>
            <a:endParaRPr lang="es-E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956513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838777"/>
            <a:ext cx="4311876" cy="6001642"/>
          </a:xfrm>
          <a:prstGeom prst="rect">
            <a:avLst/>
          </a:prstGeom>
          <a:noFill/>
        </p:spPr>
        <p:txBody>
          <a:bodyPr wrap="square" rtlCol="0">
            <a:spAutoFit/>
          </a:bodyPr>
          <a:lstStyle/>
          <a:p>
            <a:endParaRPr lang="en-US" sz="3200" dirty="0"/>
          </a:p>
          <a:p>
            <a:pPr marL="285750" indent="-285750">
              <a:buFont typeface="Arial"/>
              <a:buChar char="•"/>
            </a:pPr>
            <a:r>
              <a:rPr lang="en-US" sz="3200" dirty="0" smtClean="0"/>
              <a:t>The cloud collapses due to its own gravity</a:t>
            </a:r>
          </a:p>
          <a:p>
            <a:pPr marL="285750" indent="-285750">
              <a:buFont typeface="Arial"/>
              <a:buChar char="•"/>
            </a:pPr>
            <a:r>
              <a:rPr lang="en-US" sz="3200" dirty="0" smtClean="0"/>
              <a:t>The collapsing cloud fragments into lots of tiny little pieces, called</a:t>
            </a:r>
            <a:r>
              <a:rPr lang="en-US" sz="3200" dirty="0" smtClean="0">
                <a:solidFill>
                  <a:srgbClr val="FF0000"/>
                </a:solidFill>
              </a:rPr>
              <a:t> cores</a:t>
            </a:r>
            <a:r>
              <a:rPr lang="en-US" sz="3200" dirty="0" smtClean="0"/>
              <a:t> – all of which continue to contract and build mass from </a:t>
            </a:r>
            <a:r>
              <a:rPr lang="en-US" sz="3200" dirty="0" err="1" smtClean="0"/>
              <a:t>infalling</a:t>
            </a:r>
            <a:r>
              <a:rPr lang="en-US" sz="3200" dirty="0" smtClean="0"/>
              <a:t> gas.</a:t>
            </a:r>
          </a:p>
          <a:p>
            <a:pPr marL="285750" indent="-285750">
              <a:buFont typeface="Arial"/>
              <a:buChar char="•"/>
            </a:pPr>
            <a:endParaRPr lang="en-US" sz="3200" dirty="0"/>
          </a:p>
          <a:p>
            <a:endParaRPr lang="en-US" sz="3200" dirty="0"/>
          </a:p>
        </p:txBody>
      </p:sp>
      <p:pic>
        <p:nvPicPr>
          <p:cNvPr id="4" name="Star formation by collapse of molecular clouds [SaveYouTube.com].mp4">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3"/>
              </p:ext>
            </p:extLst>
          </p:nvPr>
        </p:nvPicPr>
        <p:blipFill>
          <a:blip r:embed="rId4"/>
          <a:stretch>
            <a:fillRect/>
          </a:stretch>
        </p:blipFill>
        <p:spPr>
          <a:xfrm>
            <a:off x="4311876" y="1353048"/>
            <a:ext cx="4832125" cy="5504952"/>
          </a:xfrm>
          <a:prstGeom prst="rect">
            <a:avLst/>
          </a:prstGeom>
        </p:spPr>
      </p:pic>
      <p:sp>
        <p:nvSpPr>
          <p:cNvPr id="5" name="TextBox 4"/>
          <p:cNvSpPr txBox="1"/>
          <p:nvPr/>
        </p:nvSpPr>
        <p:spPr>
          <a:xfrm>
            <a:off x="0" y="272143"/>
            <a:ext cx="9144000" cy="584776"/>
          </a:xfrm>
          <a:prstGeom prst="rect">
            <a:avLst/>
          </a:prstGeom>
          <a:noFill/>
        </p:spPr>
        <p:txBody>
          <a:bodyPr wrap="square" rtlCol="0">
            <a:spAutoFit/>
          </a:bodyPr>
          <a:lstStyle/>
          <a:p>
            <a:r>
              <a:rPr lang="en-US" sz="3200" dirty="0" smtClean="0"/>
              <a:t>Stage 2 and 3: Cloud fragmentation and core collapse</a:t>
            </a:r>
            <a:endParaRPr lang="en-US" sz="3200" dirty="0"/>
          </a:p>
        </p:txBody>
      </p:sp>
      <p:sp>
        <p:nvSpPr>
          <p:cNvPr id="2" name="TextBox 1"/>
          <p:cNvSpPr txBox="1"/>
          <p:nvPr/>
        </p:nvSpPr>
        <p:spPr>
          <a:xfrm>
            <a:off x="1903870" y="6020853"/>
            <a:ext cx="2408006" cy="659819"/>
          </a:xfrm>
          <a:prstGeom prst="rect">
            <a:avLst/>
          </a:prstGeom>
          <a:noFill/>
        </p:spPr>
        <p:txBody>
          <a:bodyPr wrap="square" rtlCol="0">
            <a:spAutoFit/>
          </a:bodyPr>
          <a:lstStyle/>
          <a:p>
            <a:r>
              <a:rPr lang="en-US" dirty="0" smtClean="0"/>
              <a:t>Movie of collapsing and fragmenting cloud</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60917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90286" y="-32879"/>
            <a:ext cx="8599714" cy="646331"/>
          </a:xfrm>
          <a:prstGeom prst="rect">
            <a:avLst/>
          </a:prstGeom>
          <a:noFill/>
        </p:spPr>
        <p:txBody>
          <a:bodyPr wrap="square" rtlCol="0">
            <a:spAutoFit/>
          </a:bodyPr>
          <a:lstStyle/>
          <a:p>
            <a:r>
              <a:rPr lang="en-US" sz="3600" dirty="0" smtClean="0"/>
              <a:t>Stage 4: The </a:t>
            </a:r>
            <a:r>
              <a:rPr lang="en-US" sz="3600" dirty="0" err="1" smtClean="0"/>
              <a:t>protostar</a:t>
            </a:r>
            <a:endParaRPr lang="en-US" sz="3600" dirty="0"/>
          </a:p>
        </p:txBody>
      </p:sp>
      <p:pic>
        <p:nvPicPr>
          <p:cNvPr id="7" name="Picture 6"/>
          <p:cNvPicPr>
            <a:picLocks noChangeAspect="1"/>
          </p:cNvPicPr>
          <p:nvPr/>
        </p:nvPicPr>
        <p:blipFill>
          <a:blip r:embed="rId2"/>
          <a:stretch>
            <a:fillRect/>
          </a:stretch>
        </p:blipFill>
        <p:spPr>
          <a:xfrm>
            <a:off x="2608031" y="552885"/>
            <a:ext cx="6535969" cy="4901977"/>
          </a:xfrm>
          <a:prstGeom prst="rect">
            <a:avLst/>
          </a:prstGeom>
        </p:spPr>
      </p:pic>
      <p:sp>
        <p:nvSpPr>
          <p:cNvPr id="8" name="TextBox 7"/>
          <p:cNvSpPr txBox="1"/>
          <p:nvPr/>
        </p:nvSpPr>
        <p:spPr>
          <a:xfrm>
            <a:off x="290286" y="5454862"/>
            <a:ext cx="8599714" cy="1384995"/>
          </a:xfrm>
          <a:prstGeom prst="rect">
            <a:avLst/>
          </a:prstGeom>
          <a:noFill/>
        </p:spPr>
        <p:txBody>
          <a:bodyPr wrap="square" rtlCol="0">
            <a:spAutoFit/>
          </a:bodyPr>
          <a:lstStyle/>
          <a:p>
            <a:r>
              <a:rPr lang="en-US" sz="2800" dirty="0" smtClean="0"/>
              <a:t>The star is still forming, but the cloud has a hot central thing that can be considered a star already.  It is surrounded by a disk of gas.</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01536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290286" y="130406"/>
            <a:ext cx="8599714" cy="646331"/>
          </a:xfrm>
          <a:prstGeom prst="rect">
            <a:avLst/>
          </a:prstGeom>
          <a:noFill/>
        </p:spPr>
        <p:txBody>
          <a:bodyPr wrap="square" rtlCol="0">
            <a:spAutoFit/>
          </a:bodyPr>
          <a:lstStyle/>
          <a:p>
            <a:r>
              <a:rPr lang="en-US" sz="3600" dirty="0" smtClean="0"/>
              <a:t>Stage 5: </a:t>
            </a:r>
            <a:r>
              <a:rPr lang="en-US" sz="3600" dirty="0" err="1"/>
              <a:t>P</a:t>
            </a:r>
            <a:r>
              <a:rPr lang="en-US" sz="3600" dirty="0" err="1" smtClean="0"/>
              <a:t>rotostellar</a:t>
            </a:r>
            <a:r>
              <a:rPr lang="en-US" sz="3600" dirty="0" smtClean="0"/>
              <a:t> evolution</a:t>
            </a:r>
            <a:endParaRPr lang="en-US" sz="3600" dirty="0"/>
          </a:p>
        </p:txBody>
      </p:sp>
      <p:sp>
        <p:nvSpPr>
          <p:cNvPr id="5" name="TextBox 4"/>
          <p:cNvSpPr txBox="1"/>
          <p:nvPr/>
        </p:nvSpPr>
        <p:spPr>
          <a:xfrm>
            <a:off x="290286" y="1090203"/>
            <a:ext cx="3773714" cy="5262979"/>
          </a:xfrm>
          <a:prstGeom prst="rect">
            <a:avLst/>
          </a:prstGeom>
          <a:noFill/>
        </p:spPr>
        <p:txBody>
          <a:bodyPr wrap="square" rtlCol="0">
            <a:spAutoFit/>
          </a:bodyPr>
          <a:lstStyle/>
          <a:p>
            <a:pPr marL="285750" indent="-285750">
              <a:buFont typeface="Arial"/>
              <a:buChar char="•"/>
            </a:pPr>
            <a:r>
              <a:rPr lang="en-US" sz="2400" dirty="0" smtClean="0"/>
              <a:t>As the </a:t>
            </a:r>
            <a:r>
              <a:rPr lang="en-US" sz="2400" dirty="0" err="1" smtClean="0"/>
              <a:t>protostar</a:t>
            </a:r>
            <a:r>
              <a:rPr lang="en-US" sz="2400" dirty="0" smtClean="0"/>
              <a:t> contracts, it heats up, but gets dimmer!!  This is because the star is getting smaller</a:t>
            </a:r>
          </a:p>
          <a:p>
            <a:pPr marL="285750" indent="-285750">
              <a:buFont typeface="Arial"/>
              <a:buChar char="•"/>
            </a:pPr>
            <a:endParaRPr lang="en-US" sz="2400" dirty="0" smtClean="0"/>
          </a:p>
          <a:p>
            <a:pPr marL="285750" indent="-285750">
              <a:buFont typeface="Arial"/>
              <a:buChar char="•"/>
            </a:pPr>
            <a:r>
              <a:rPr lang="en-US" sz="2400" dirty="0" smtClean="0"/>
              <a:t>During this phase,</a:t>
            </a:r>
            <a:r>
              <a:rPr lang="en-US" sz="2400" dirty="0"/>
              <a:t> </a:t>
            </a:r>
            <a:r>
              <a:rPr lang="en-US" sz="2400" dirty="0" smtClean="0"/>
              <a:t>many </a:t>
            </a:r>
            <a:r>
              <a:rPr lang="en-US" sz="2400" dirty="0" err="1" smtClean="0"/>
              <a:t>protostars</a:t>
            </a:r>
            <a:r>
              <a:rPr lang="en-US" sz="2400" dirty="0" smtClean="0"/>
              <a:t> give off jets of gas – these are called </a:t>
            </a:r>
            <a:r>
              <a:rPr lang="en-US" sz="2400" i="1" dirty="0" err="1" smtClean="0"/>
              <a:t>Herbig-Haro</a:t>
            </a:r>
            <a:r>
              <a:rPr lang="en-US" sz="2400" i="1" dirty="0" smtClean="0"/>
              <a:t> objects</a:t>
            </a:r>
          </a:p>
          <a:p>
            <a:pPr marL="285750" indent="-285750">
              <a:buFont typeface="Arial"/>
              <a:buChar char="•"/>
            </a:pPr>
            <a:endParaRPr lang="en-US" sz="2400" dirty="0"/>
          </a:p>
          <a:p>
            <a:pPr marL="285750" indent="-285750">
              <a:buFont typeface="Arial"/>
              <a:buChar char="•"/>
            </a:pPr>
            <a:r>
              <a:rPr lang="en-US" sz="2400" dirty="0" smtClean="0"/>
              <a:t>Eventually </a:t>
            </a:r>
            <a:r>
              <a:rPr lang="en-US" sz="2400" b="1" dirty="0" smtClean="0"/>
              <a:t>nuclear fusion </a:t>
            </a:r>
            <a:r>
              <a:rPr lang="en-US" sz="2400" dirty="0" smtClean="0"/>
              <a:t>starts up and the </a:t>
            </a:r>
            <a:r>
              <a:rPr lang="en-US" sz="2400" dirty="0" err="1" smtClean="0"/>
              <a:t>protostar</a:t>
            </a:r>
            <a:r>
              <a:rPr lang="en-US" sz="2400" dirty="0" smtClean="0"/>
              <a:t> becomes a star</a:t>
            </a:r>
            <a:endParaRPr lang="en-US" sz="2400" dirty="0"/>
          </a:p>
        </p:txBody>
      </p:sp>
      <p:pic>
        <p:nvPicPr>
          <p:cNvPr id="2" name="Picture 1"/>
          <p:cNvPicPr>
            <a:picLocks noChangeAspect="1"/>
          </p:cNvPicPr>
          <p:nvPr/>
        </p:nvPicPr>
        <p:blipFill>
          <a:blip r:embed="rId2"/>
          <a:stretch>
            <a:fillRect/>
          </a:stretch>
        </p:blipFill>
        <p:spPr>
          <a:xfrm>
            <a:off x="4147457" y="776736"/>
            <a:ext cx="4742543" cy="585499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644304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254000" y="235857"/>
            <a:ext cx="8654143" cy="646331"/>
          </a:xfrm>
          <a:prstGeom prst="rect">
            <a:avLst/>
          </a:prstGeom>
          <a:noFill/>
        </p:spPr>
        <p:txBody>
          <a:bodyPr wrap="square" rtlCol="0">
            <a:spAutoFit/>
          </a:bodyPr>
          <a:lstStyle/>
          <a:p>
            <a:r>
              <a:rPr lang="en-US" sz="3600" dirty="0" smtClean="0"/>
              <a:t>Stage 6/7: A star is born.</a:t>
            </a:r>
            <a:endParaRPr lang="en-US" sz="3600" dirty="0"/>
          </a:p>
        </p:txBody>
      </p:sp>
      <p:sp>
        <p:nvSpPr>
          <p:cNvPr id="4" name="TextBox 3"/>
          <p:cNvSpPr txBox="1"/>
          <p:nvPr/>
        </p:nvSpPr>
        <p:spPr>
          <a:xfrm>
            <a:off x="254000" y="882188"/>
            <a:ext cx="8654143" cy="1569660"/>
          </a:xfrm>
          <a:prstGeom prst="rect">
            <a:avLst/>
          </a:prstGeom>
          <a:noFill/>
        </p:spPr>
        <p:txBody>
          <a:bodyPr wrap="square" rtlCol="0">
            <a:spAutoFit/>
          </a:bodyPr>
          <a:lstStyle/>
          <a:p>
            <a:r>
              <a:rPr lang="en-US" sz="3200" dirty="0" smtClean="0"/>
              <a:t>When the star starts hydrogen burning in its core, its collapse is halted and it reaches the zero-age main sequence (ZAMS)</a:t>
            </a:r>
            <a:endParaRPr lang="en-US" sz="3200" dirty="0"/>
          </a:p>
        </p:txBody>
      </p:sp>
      <p:pic>
        <p:nvPicPr>
          <p:cNvPr id="5" name="Picture 4"/>
          <p:cNvPicPr>
            <a:picLocks noChangeAspect="1"/>
          </p:cNvPicPr>
          <p:nvPr/>
        </p:nvPicPr>
        <p:blipFill>
          <a:blip r:embed="rId2"/>
          <a:stretch>
            <a:fillRect/>
          </a:stretch>
        </p:blipFill>
        <p:spPr>
          <a:xfrm>
            <a:off x="508000" y="2350792"/>
            <a:ext cx="7366000" cy="450720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13417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431800" y="1752366"/>
            <a:ext cx="4572000" cy="4616648"/>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800" b="1" dirty="0">
                <a:solidFill>
                  <a:schemeClr val="accent2"/>
                </a:solidFill>
              </a:rPr>
              <a:t>Light-gathering power</a:t>
            </a:r>
            <a:r>
              <a:rPr lang="en-US" sz="2800" b="1" dirty="0"/>
              <a:t>:</a:t>
            </a:r>
          </a:p>
          <a:p>
            <a:pPr eaLnBrk="1" hangingPunct="1">
              <a:spcBef>
                <a:spcPct val="50000"/>
              </a:spcBef>
            </a:pPr>
            <a:r>
              <a:rPr lang="en-US" sz="2800" b="1" dirty="0"/>
              <a:t>Improves detail</a:t>
            </a:r>
          </a:p>
          <a:p>
            <a:pPr eaLnBrk="1" hangingPunct="1">
              <a:spcBef>
                <a:spcPct val="50000"/>
              </a:spcBef>
            </a:pPr>
            <a:r>
              <a:rPr lang="en-US" sz="2800" b="1" dirty="0" smtClean="0"/>
              <a:t>The </a:t>
            </a:r>
            <a:r>
              <a:rPr lang="en-US" sz="2800" b="1" dirty="0"/>
              <a:t>figure, part (b) was taken with a telescope twice the size of (a</a:t>
            </a:r>
            <a:r>
              <a:rPr lang="en-US" sz="2800" b="1" dirty="0" smtClean="0"/>
              <a:t>).</a:t>
            </a:r>
          </a:p>
          <a:p>
            <a:pPr eaLnBrk="1" hangingPunct="1">
              <a:spcBef>
                <a:spcPct val="50000"/>
              </a:spcBef>
            </a:pPr>
            <a:r>
              <a:rPr lang="en-US" sz="2800" b="1" dirty="0" smtClean="0"/>
              <a:t>Twice the diameter means four times the light, since the area of the telescope is four times larger.</a:t>
            </a:r>
            <a:endParaRPr lang="en-US" sz="2800" b="1" dirty="0"/>
          </a:p>
        </p:txBody>
      </p:sp>
      <p:pic>
        <p:nvPicPr>
          <p:cNvPr id="191494" name="Picture 6" descr="03_09Figure"/>
          <p:cNvPicPr>
            <a:picLocks noChangeAspect="1" noChangeArrowheads="1"/>
          </p:cNvPicPr>
          <p:nvPr/>
        </p:nvPicPr>
        <p:blipFill>
          <a:blip r:embed="rId3"/>
          <a:srcRect b="2121"/>
          <a:stretch>
            <a:fillRect/>
          </a:stretch>
        </p:blipFill>
        <p:spPr bwMode="auto">
          <a:xfrm>
            <a:off x="5432425" y="1206500"/>
            <a:ext cx="2959100" cy="54737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44809" y="168294"/>
            <a:ext cx="8675420" cy="6124754"/>
          </a:xfrm>
          <a:prstGeom prst="rect">
            <a:avLst/>
          </a:prstGeom>
          <a:noFill/>
        </p:spPr>
        <p:txBody>
          <a:bodyPr wrap="square" rtlCol="0">
            <a:spAutoFit/>
          </a:bodyPr>
          <a:lstStyle/>
          <a:p>
            <a:r>
              <a:rPr lang="en-US" sz="2800" b="1" dirty="0" smtClean="0"/>
              <a:t>Summary of evolution of stars like the Sun</a:t>
            </a:r>
          </a:p>
          <a:p>
            <a:endParaRPr lang="en-US" sz="2800" dirty="0"/>
          </a:p>
          <a:p>
            <a:pPr marL="571500" indent="-571500">
              <a:buAutoNum type="romanUcPeriod"/>
            </a:pPr>
            <a:r>
              <a:rPr lang="en-US" sz="2800" dirty="0" smtClean="0"/>
              <a:t>Collapse of a gas cloud to form a star</a:t>
            </a:r>
          </a:p>
          <a:p>
            <a:pPr marL="571500" indent="-571500">
              <a:buAutoNum type="romanUcPeriod"/>
            </a:pPr>
            <a:r>
              <a:rPr lang="en-US" sz="2800" dirty="0" smtClean="0"/>
              <a:t>Main Sequence: hydrogen fuses to helium in core</a:t>
            </a:r>
          </a:p>
          <a:p>
            <a:pPr marL="571500" indent="-571500">
              <a:buAutoNum type="romanUcPeriod"/>
            </a:pPr>
            <a:r>
              <a:rPr lang="en-US" sz="2800" dirty="0" smtClean="0"/>
              <a:t>Red Giant: hydrogen shell fusion, helium core not fusing </a:t>
            </a:r>
          </a:p>
          <a:p>
            <a:pPr marL="571500" indent="-571500">
              <a:buAutoNum type="romanUcPeriod"/>
            </a:pPr>
            <a:r>
              <a:rPr lang="en-US" sz="2800" dirty="0" smtClean="0"/>
              <a:t>Helium Flash: core gets hot enough to ignite helium fusion</a:t>
            </a:r>
          </a:p>
          <a:p>
            <a:pPr marL="571500" indent="-571500">
              <a:buAutoNum type="romanUcPeriod"/>
            </a:pPr>
            <a:r>
              <a:rPr lang="en-US" sz="2800" dirty="0" smtClean="0"/>
              <a:t>Second Red Giant (Asymptotic Giant Branch [AGB]): non-fusing carbon core, shells of helium fusion and hydrogen fusion </a:t>
            </a:r>
          </a:p>
          <a:p>
            <a:pPr marL="571500" indent="-571500">
              <a:buAutoNum type="romanUcPeriod"/>
            </a:pPr>
            <a:r>
              <a:rPr lang="en-US" sz="2800" dirty="0" smtClean="0"/>
              <a:t>Planetary Nebula and formation of White Dwarf: ejection of outer layers of star, cooling of dense core supported by degeneracy pressure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983077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166472" y="584776"/>
            <a:ext cx="9310472" cy="5943024"/>
          </a:xfrm>
        </p:spPr>
        <p:txBody>
          <a:bodyPr>
            <a:normAutofit/>
          </a:bodyPr>
          <a:lstStyle/>
          <a:p>
            <a:pPr>
              <a:buClr>
                <a:srgbClr val="A50021"/>
              </a:buClr>
              <a:buFontTx/>
              <a:buChar char=""/>
            </a:pPr>
            <a:endParaRPr lang="en-US" dirty="0" smtClean="0"/>
          </a:p>
          <a:p>
            <a:pPr>
              <a:buClr>
                <a:srgbClr val="A50021"/>
              </a:buClr>
              <a:buFontTx/>
              <a:buChar char=""/>
            </a:pPr>
            <a:r>
              <a:rPr lang="en-US" dirty="0" smtClean="0"/>
              <a:t>Some white dwarfs are in binary systems with another star.</a:t>
            </a:r>
          </a:p>
          <a:p>
            <a:pPr>
              <a:buClr>
                <a:srgbClr val="A50021"/>
              </a:buClr>
              <a:buFontTx/>
              <a:buChar char=""/>
            </a:pPr>
            <a:r>
              <a:rPr lang="en-US" dirty="0" smtClean="0"/>
              <a:t>In </a:t>
            </a:r>
            <a:r>
              <a:rPr lang="en-US" dirty="0"/>
              <a:t>a close binary,</a:t>
            </a:r>
            <a:r>
              <a:rPr lang="en-US" dirty="0" smtClean="0"/>
              <a:t> or when the other star </a:t>
            </a:r>
            <a:r>
              <a:rPr lang="en-US" dirty="0"/>
              <a:t>becomes a red </a:t>
            </a:r>
            <a:r>
              <a:rPr lang="en-US" dirty="0" smtClean="0"/>
              <a:t>giant and is sufficiently large,  </a:t>
            </a:r>
            <a:r>
              <a:rPr lang="en-US" dirty="0"/>
              <a:t>hydrogen from the surface of the</a:t>
            </a:r>
            <a:r>
              <a:rPr lang="en-US" dirty="0" smtClean="0"/>
              <a:t> other star </a:t>
            </a:r>
            <a:r>
              <a:rPr lang="en-US" dirty="0"/>
              <a:t>falls onto the</a:t>
            </a:r>
            <a:r>
              <a:rPr lang="en-US" dirty="0" smtClean="0"/>
              <a:t> white dwarf</a:t>
            </a:r>
          </a:p>
          <a:p>
            <a:pPr>
              <a:buClr>
                <a:srgbClr val="A50021"/>
              </a:buClr>
              <a:buNone/>
            </a:pPr>
            <a:endParaRPr lang="en-US" dirty="0" smtClean="0"/>
          </a:p>
          <a:p>
            <a:pPr>
              <a:buClr>
                <a:srgbClr val="A50021"/>
              </a:buClr>
              <a:buNone/>
            </a:pPr>
            <a:r>
              <a:rPr lang="en-US" dirty="0" smtClean="0"/>
              <a:t>   Once enough hydrogen builds </a:t>
            </a:r>
            <a:r>
              <a:rPr lang="en-US" dirty="0"/>
              <a:t>up</a:t>
            </a:r>
            <a:r>
              <a:rPr lang="en-US" dirty="0" smtClean="0"/>
              <a:t> on </a:t>
            </a:r>
            <a:r>
              <a:rPr lang="en-US" dirty="0"/>
              <a:t>a </a:t>
            </a:r>
            <a:r>
              <a:rPr lang="en-US" dirty="0" smtClean="0"/>
              <a:t>white dwarf</a:t>
            </a:r>
            <a:r>
              <a:rPr lang="en-US" dirty="0"/>
              <a:t>, it will suddenly fuse </a:t>
            </a:r>
            <a:r>
              <a:rPr lang="en-US"/>
              <a:t>to </a:t>
            </a:r>
            <a:r>
              <a:rPr lang="en-US" smtClean="0"/>
              <a:t>helium. This </a:t>
            </a:r>
            <a:r>
              <a:rPr lang="en-US" dirty="0"/>
              <a:t>is a </a:t>
            </a:r>
            <a:r>
              <a:rPr lang="en-US" b="1" dirty="0">
                <a:solidFill>
                  <a:srgbClr val="A50021"/>
                </a:solidFill>
              </a:rPr>
              <a:t>nova</a:t>
            </a:r>
            <a:r>
              <a:rPr lang="en-US" dirty="0">
                <a:solidFill>
                  <a:srgbClr val="A50021"/>
                </a:solidFill>
              </a:rPr>
              <a:t>,</a:t>
            </a:r>
            <a:r>
              <a:rPr lang="en-US" dirty="0" smtClean="0">
                <a:solidFill>
                  <a:srgbClr val="A50021"/>
                </a:solidFill>
              </a:rPr>
              <a:t> the </a:t>
            </a:r>
            <a:r>
              <a:rPr lang="en-US" dirty="0">
                <a:solidFill>
                  <a:srgbClr val="A50021"/>
                </a:solidFill>
              </a:rPr>
              <a:t>sudden fusion of hydrogen to helium </a:t>
            </a:r>
            <a:r>
              <a:rPr lang="en-US" dirty="0" smtClean="0">
                <a:solidFill>
                  <a:srgbClr val="A50021"/>
                </a:solidFill>
              </a:rPr>
              <a:t>on the </a:t>
            </a:r>
            <a:r>
              <a:rPr lang="en-US" dirty="0">
                <a:solidFill>
                  <a:srgbClr val="A50021"/>
                </a:solidFill>
              </a:rPr>
              <a:t>surface of a dwarf</a:t>
            </a:r>
            <a:r>
              <a:rPr lang="en-US" dirty="0"/>
              <a:t>. </a:t>
            </a:r>
          </a:p>
        </p:txBody>
      </p:sp>
      <p:sp>
        <p:nvSpPr>
          <p:cNvPr id="23555" name="Text Box 5"/>
          <p:cNvSpPr txBox="1">
            <a:spLocks noChangeArrowheads="1"/>
          </p:cNvSpPr>
          <p:nvPr/>
        </p:nvSpPr>
        <p:spPr bwMode="auto">
          <a:xfrm>
            <a:off x="0" y="0"/>
            <a:ext cx="9144000" cy="584776"/>
          </a:xfrm>
          <a:prstGeom prst="rect">
            <a:avLst/>
          </a:prstGeom>
          <a:noFill/>
          <a:ln w="9525">
            <a:noFill/>
            <a:miter lim="800000"/>
            <a:headEnd/>
            <a:tailEnd/>
          </a:ln>
        </p:spPr>
        <p:txBody>
          <a:bodyPr>
            <a:prstTxWarp prst="textNoShape">
              <a:avLst/>
            </a:prstTxWarp>
            <a:spAutoFit/>
          </a:bodyPr>
          <a:lstStyle/>
          <a:p>
            <a:pPr>
              <a:spcBef>
                <a:spcPct val="50000"/>
              </a:spcBef>
            </a:pPr>
            <a:r>
              <a:rPr lang="en-US" sz="3200" b="1" u="sng" dirty="0" smtClean="0">
                <a:solidFill>
                  <a:schemeClr val="accent2"/>
                </a:solidFill>
              </a:rPr>
              <a:t>Novae</a:t>
            </a:r>
            <a:r>
              <a:rPr lang="en-US" sz="3200" b="1" u="sng" dirty="0">
                <a:solidFill>
                  <a:schemeClr val="accent2"/>
                </a:solidFill>
              </a:rPr>
              <a:t>:  H-bombs at the surface of white dwarfs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839578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2"/>
          <p:cNvSpPr txBox="1">
            <a:spLocks/>
          </p:cNvSpPr>
          <p:nvPr/>
        </p:nvSpPr>
        <p:spPr>
          <a:xfrm>
            <a:off x="228600" y="76200"/>
            <a:ext cx="8712200" cy="6692900"/>
          </a:xfrm>
          <a:prstGeom prst="rect">
            <a:avLst/>
          </a:prstGeom>
        </p:spPr>
        <p:txBody>
          <a:bodyPr vert="horz" lIns="91440" tIns="45720" rIns="91440" bIns="45720" rtlCol="0">
            <a:noAutofit/>
          </a:bodyPr>
          <a:lstStyle/>
          <a:p>
            <a:r>
              <a:rPr lang="en-US" sz="3200" b="1" dirty="0" smtClean="0"/>
              <a:t>Late evolution of stars more massive than the Sun and the formation of the elements</a:t>
            </a:r>
          </a:p>
          <a:p>
            <a:endParaRPr lang="en-US" sz="1600" b="1" dirty="0" smtClean="0"/>
          </a:p>
          <a:p>
            <a:r>
              <a:rPr lang="en-US" sz="3200" dirty="0" smtClean="0"/>
              <a:t>More massive stars will build heavier elements up from carbon:</a:t>
            </a:r>
            <a:endParaRPr lang="en-US" sz="3200" b="1" dirty="0" smtClean="0"/>
          </a:p>
          <a:p>
            <a:endParaRPr lang="en-US" sz="3200" b="1" dirty="0" smtClean="0"/>
          </a:p>
        </p:txBody>
      </p:sp>
      <p:pic>
        <p:nvPicPr>
          <p:cNvPr id="3" name="Picture 2" descr="latex-image-1.pdf"/>
          <p:cNvPicPr>
            <a:picLocks noChangeAspect="1"/>
          </p:cNvPicPr>
          <p:nvPr/>
        </p:nvPicPr>
        <p:blipFill>
          <a:blip r:embed="rId2"/>
          <a:stretch>
            <a:fillRect/>
          </a:stretch>
        </p:blipFill>
        <p:spPr>
          <a:xfrm>
            <a:off x="781050" y="2479266"/>
            <a:ext cx="2038350" cy="810956"/>
          </a:xfrm>
          <a:prstGeom prst="rect">
            <a:avLst/>
          </a:prstGeom>
        </p:spPr>
      </p:pic>
      <p:pic>
        <p:nvPicPr>
          <p:cNvPr id="4" name="Picture 3" descr="latex-image-1.pdf"/>
          <p:cNvPicPr>
            <a:picLocks noChangeAspect="1"/>
          </p:cNvPicPr>
          <p:nvPr/>
        </p:nvPicPr>
        <p:blipFill>
          <a:blip r:embed="rId3"/>
          <a:stretch>
            <a:fillRect/>
          </a:stretch>
        </p:blipFill>
        <p:spPr>
          <a:xfrm>
            <a:off x="558800" y="3533025"/>
            <a:ext cx="2533650" cy="765266"/>
          </a:xfrm>
          <a:prstGeom prst="rect">
            <a:avLst/>
          </a:prstGeom>
        </p:spPr>
      </p:pic>
      <p:pic>
        <p:nvPicPr>
          <p:cNvPr id="5" name="Picture 4" descr="latex-image-1.pdf"/>
          <p:cNvPicPr>
            <a:picLocks noChangeAspect="1"/>
          </p:cNvPicPr>
          <p:nvPr/>
        </p:nvPicPr>
        <p:blipFill>
          <a:blip r:embed="rId4"/>
          <a:stretch>
            <a:fillRect/>
          </a:stretch>
        </p:blipFill>
        <p:spPr>
          <a:xfrm>
            <a:off x="558800" y="4655285"/>
            <a:ext cx="2533650" cy="389791"/>
          </a:xfrm>
          <a:prstGeom prst="rect">
            <a:avLst/>
          </a:prstGeom>
        </p:spPr>
      </p:pic>
      <p:sp>
        <p:nvSpPr>
          <p:cNvPr id="9" name="TextBox 8"/>
          <p:cNvSpPr txBox="1"/>
          <p:nvPr/>
        </p:nvSpPr>
        <p:spPr>
          <a:xfrm>
            <a:off x="3397250" y="2631470"/>
            <a:ext cx="2374168" cy="523220"/>
          </a:xfrm>
          <a:prstGeom prst="rect">
            <a:avLst/>
          </a:prstGeom>
          <a:noFill/>
        </p:spPr>
        <p:txBody>
          <a:bodyPr wrap="none" rtlCol="0">
            <a:spAutoFit/>
          </a:bodyPr>
          <a:lstStyle/>
          <a:p>
            <a:r>
              <a:rPr lang="en-US" sz="2800" dirty="0" smtClean="0"/>
              <a:t>No fusion at all</a:t>
            </a:r>
            <a:endParaRPr lang="en-US" sz="2800" dirty="0"/>
          </a:p>
        </p:txBody>
      </p:sp>
      <p:sp>
        <p:nvSpPr>
          <p:cNvPr id="10" name="TextBox 9"/>
          <p:cNvSpPr txBox="1"/>
          <p:nvPr/>
        </p:nvSpPr>
        <p:spPr>
          <a:xfrm>
            <a:off x="3683733" y="3654048"/>
            <a:ext cx="2326653" cy="523220"/>
          </a:xfrm>
          <a:prstGeom prst="rect">
            <a:avLst/>
          </a:prstGeom>
          <a:noFill/>
        </p:spPr>
        <p:txBody>
          <a:bodyPr wrap="none" rtlCol="0">
            <a:spAutoFit/>
          </a:bodyPr>
          <a:lstStyle/>
          <a:p>
            <a:r>
              <a:rPr lang="en-US" sz="2800" dirty="0" smtClean="0"/>
              <a:t>H         He only</a:t>
            </a:r>
            <a:endParaRPr lang="en-US" sz="2800" dirty="0"/>
          </a:p>
        </p:txBody>
      </p:sp>
      <p:sp>
        <p:nvSpPr>
          <p:cNvPr id="11" name="TextBox 10"/>
          <p:cNvSpPr txBox="1"/>
          <p:nvPr/>
        </p:nvSpPr>
        <p:spPr>
          <a:xfrm>
            <a:off x="3658077" y="4518898"/>
            <a:ext cx="5257067" cy="1384995"/>
          </a:xfrm>
          <a:prstGeom prst="rect">
            <a:avLst/>
          </a:prstGeom>
          <a:noFill/>
        </p:spPr>
        <p:txBody>
          <a:bodyPr wrap="square" rtlCol="0">
            <a:spAutoFit/>
          </a:bodyPr>
          <a:lstStyle/>
          <a:p>
            <a:r>
              <a:rPr lang="en-US" sz="2800" dirty="0" smtClean="0"/>
              <a:t>H         He, He         C</a:t>
            </a:r>
          </a:p>
          <a:p>
            <a:r>
              <a:rPr lang="en-US" sz="2800" dirty="0" smtClean="0"/>
              <a:t> </a:t>
            </a:r>
          </a:p>
          <a:p>
            <a:r>
              <a:rPr lang="en-US" sz="2800" dirty="0" smtClean="0"/>
              <a:t>C         Ne, Na, Mg, O</a:t>
            </a:r>
            <a:endParaRPr lang="en-US" sz="2800" dirty="0"/>
          </a:p>
        </p:txBody>
      </p:sp>
      <p:sp>
        <p:nvSpPr>
          <p:cNvPr id="12" name="TextBox 11"/>
          <p:cNvSpPr txBox="1"/>
          <p:nvPr/>
        </p:nvSpPr>
        <p:spPr>
          <a:xfrm>
            <a:off x="3683733" y="5903893"/>
            <a:ext cx="5460268" cy="954107"/>
          </a:xfrm>
          <a:prstGeom prst="rect">
            <a:avLst/>
          </a:prstGeom>
          <a:noFill/>
        </p:spPr>
        <p:txBody>
          <a:bodyPr wrap="square" rtlCol="0">
            <a:spAutoFit/>
          </a:bodyPr>
          <a:lstStyle/>
          <a:p>
            <a:r>
              <a:rPr lang="en-US" sz="2800" dirty="0" smtClean="0"/>
              <a:t>Ne and O fuse to form higher mass elements up to Fe</a:t>
            </a:r>
            <a:endParaRPr lang="en-US" sz="2800" dirty="0"/>
          </a:p>
        </p:txBody>
      </p:sp>
      <p:cxnSp>
        <p:nvCxnSpPr>
          <p:cNvPr id="14" name="Straight Arrow Connector 13"/>
          <p:cNvCxnSpPr/>
          <p:nvPr/>
        </p:nvCxnSpPr>
        <p:spPr>
          <a:xfrm>
            <a:off x="4089400" y="3942090"/>
            <a:ext cx="55245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102100" y="4837112"/>
            <a:ext cx="55245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721461" y="4852988"/>
            <a:ext cx="55245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038600" y="5672792"/>
            <a:ext cx="55245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2" name="Picture 21" descr="latex-image-1.pdf"/>
          <p:cNvPicPr>
            <a:picLocks noChangeAspect="1"/>
          </p:cNvPicPr>
          <p:nvPr/>
        </p:nvPicPr>
        <p:blipFill>
          <a:blip r:embed="rId5"/>
          <a:stretch>
            <a:fillRect/>
          </a:stretch>
        </p:blipFill>
        <p:spPr>
          <a:xfrm>
            <a:off x="1060450" y="6316772"/>
            <a:ext cx="1758950" cy="376128"/>
          </a:xfrm>
          <a:prstGeom prst="rect">
            <a:avLst/>
          </a:prstGeom>
        </p:spPr>
      </p:pic>
      <p:pic>
        <p:nvPicPr>
          <p:cNvPr id="23" name="Picture 22" descr="latex-image-1.pdf"/>
          <p:cNvPicPr>
            <a:picLocks noChangeAspect="1"/>
          </p:cNvPicPr>
          <p:nvPr/>
        </p:nvPicPr>
        <p:blipFill>
          <a:blip r:embed="rId6"/>
          <a:stretch>
            <a:fillRect/>
          </a:stretch>
        </p:blipFill>
        <p:spPr>
          <a:xfrm>
            <a:off x="819150" y="5481932"/>
            <a:ext cx="2178050" cy="38172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702397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40201" y="63500"/>
            <a:ext cx="8863599" cy="868355"/>
          </a:xfrm>
        </p:spPr>
        <p:txBody>
          <a:bodyPr/>
          <a:lstStyle/>
          <a:p>
            <a:r>
              <a:rPr lang="en-US" sz="3600" b="1" dirty="0" smtClean="0">
                <a:solidFill>
                  <a:schemeClr val="tx1"/>
                </a:solidFill>
              </a:rPr>
              <a:t>Evolution </a:t>
            </a:r>
            <a:r>
              <a:rPr lang="en-US" sz="3600" b="1" dirty="0">
                <a:solidFill>
                  <a:schemeClr val="tx1"/>
                </a:solidFill>
              </a:rPr>
              <a:t>of Stars More Massive than the Sun</a:t>
            </a:r>
          </a:p>
        </p:txBody>
      </p:sp>
      <p:pic>
        <p:nvPicPr>
          <p:cNvPr id="4" name="Picture 5" descr="12_16Figure"/>
          <p:cNvPicPr>
            <a:picLocks noChangeAspect="1" noChangeArrowheads="1"/>
          </p:cNvPicPr>
          <p:nvPr/>
        </p:nvPicPr>
        <p:blipFill>
          <a:blip r:embed="rId3"/>
          <a:srcRect b="2701"/>
          <a:stretch>
            <a:fillRect/>
          </a:stretch>
        </p:blipFill>
        <p:spPr bwMode="auto">
          <a:xfrm>
            <a:off x="2042897" y="931855"/>
            <a:ext cx="4745533" cy="5820202"/>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04883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457200" y="101600"/>
            <a:ext cx="8229600" cy="1189038"/>
          </a:xfrm>
        </p:spPr>
        <p:txBody>
          <a:bodyPr/>
          <a:lstStyle/>
          <a:p>
            <a:r>
              <a:rPr lang="en-US" sz="3600" b="1" dirty="0" smtClean="0">
                <a:solidFill>
                  <a:schemeClr val="tx1"/>
                </a:solidFill>
              </a:rPr>
              <a:t>Evolution </a:t>
            </a:r>
            <a:r>
              <a:rPr lang="en-US" sz="3600" b="1" dirty="0">
                <a:solidFill>
                  <a:schemeClr val="tx1"/>
                </a:solidFill>
              </a:rPr>
              <a:t>of Stars More Massive than the Sun</a:t>
            </a:r>
          </a:p>
        </p:txBody>
      </p:sp>
      <p:pic>
        <p:nvPicPr>
          <p:cNvPr id="222212" name="Picture 4" descr="12_Table03"/>
          <p:cNvPicPr>
            <a:picLocks noChangeAspect="1" noChangeArrowheads="1"/>
          </p:cNvPicPr>
          <p:nvPr/>
        </p:nvPicPr>
        <p:blipFill>
          <a:blip r:embed="rId3"/>
          <a:srcRect b="2907"/>
          <a:stretch>
            <a:fillRect/>
          </a:stretch>
        </p:blipFill>
        <p:spPr bwMode="auto">
          <a:xfrm>
            <a:off x="434975" y="1549400"/>
            <a:ext cx="8270875" cy="4927600"/>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11349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6" name="Picture 5" descr="massivestar_core_KL.jpg"/>
          <p:cNvPicPr>
            <a:picLocks noChangeAspect="1"/>
          </p:cNvPicPr>
          <p:nvPr/>
        </p:nvPicPr>
        <p:blipFill>
          <a:blip r:embed="rId2"/>
          <a:stretch>
            <a:fillRect/>
          </a:stretch>
        </p:blipFill>
        <p:spPr>
          <a:xfrm>
            <a:off x="3924459" y="1113277"/>
            <a:ext cx="5365537" cy="4651030"/>
          </a:xfrm>
          <a:prstGeom prst="rect">
            <a:avLst/>
          </a:prstGeom>
        </p:spPr>
      </p:pic>
      <p:sp>
        <p:nvSpPr>
          <p:cNvPr id="2" name="Title 1"/>
          <p:cNvSpPr>
            <a:spLocks noGrp="1"/>
          </p:cNvSpPr>
          <p:nvPr>
            <p:ph type="title"/>
          </p:nvPr>
        </p:nvSpPr>
        <p:spPr>
          <a:xfrm>
            <a:off x="457200" y="-194652"/>
            <a:ext cx="8229600" cy="1143000"/>
          </a:xfrm>
        </p:spPr>
        <p:txBody>
          <a:bodyPr>
            <a:normAutofit fontScale="90000"/>
          </a:bodyPr>
          <a:lstStyle/>
          <a:p>
            <a:r>
              <a:rPr lang="en-US" b="1" dirty="0" smtClean="0">
                <a:solidFill>
                  <a:schemeClr val="bg1"/>
                </a:solidFill>
              </a:rPr>
              <a:t>Evolution of the most massive stars</a:t>
            </a:r>
            <a:endParaRPr lang="en-US" b="1" dirty="0">
              <a:solidFill>
                <a:schemeClr val="bg1"/>
              </a:solidFill>
            </a:endParaRPr>
          </a:p>
        </p:txBody>
      </p:sp>
      <p:sp>
        <p:nvSpPr>
          <p:cNvPr id="3" name="Content Placeholder 2"/>
          <p:cNvSpPr>
            <a:spLocks noGrp="1"/>
          </p:cNvSpPr>
          <p:nvPr>
            <p:ph idx="1"/>
          </p:nvPr>
        </p:nvSpPr>
        <p:spPr>
          <a:xfrm>
            <a:off x="201540" y="928762"/>
            <a:ext cx="3887860" cy="5767400"/>
          </a:xfrm>
        </p:spPr>
        <p:txBody>
          <a:bodyPr>
            <a:normAutofit/>
          </a:bodyPr>
          <a:lstStyle/>
          <a:p>
            <a:r>
              <a:rPr lang="en-US" sz="2400" dirty="0" smtClean="0">
                <a:solidFill>
                  <a:srgbClr val="FFFFFF"/>
                </a:solidFill>
              </a:rPr>
              <a:t>The most massive stars are hot enough to fuse heavier and heavier elements in their cores</a:t>
            </a:r>
          </a:p>
          <a:p>
            <a:r>
              <a:rPr lang="en-US" sz="2400" dirty="0" smtClean="0">
                <a:solidFill>
                  <a:srgbClr val="FFFFFF"/>
                </a:solidFill>
              </a:rPr>
              <a:t>Fusion of the heaviest element occurs in the center, surrounded by shells burning each of the lighter elements</a:t>
            </a:r>
          </a:p>
          <a:p>
            <a:r>
              <a:rPr lang="en-US" sz="2400" dirty="0" smtClean="0">
                <a:solidFill>
                  <a:srgbClr val="FFFFFF"/>
                </a:solidFill>
              </a:rPr>
              <a:t>Star has an “onion” structure</a:t>
            </a:r>
          </a:p>
          <a:p>
            <a:r>
              <a:rPr lang="en-US" sz="2400" dirty="0" smtClean="0">
                <a:solidFill>
                  <a:srgbClr val="FFFFFF"/>
                </a:solidFill>
              </a:rPr>
              <a:t>This happens until the core of the star has been fused into iron </a:t>
            </a:r>
            <a:endParaRPr lang="en-US" sz="2400" dirty="0">
              <a:solidFill>
                <a:srgbClr val="FFFFFF"/>
              </a:solidFill>
            </a:endParaRPr>
          </a:p>
        </p:txBody>
      </p:sp>
      <p:sp>
        <p:nvSpPr>
          <p:cNvPr id="7" name="TextBox 6"/>
          <p:cNvSpPr txBox="1"/>
          <p:nvPr/>
        </p:nvSpPr>
        <p:spPr>
          <a:xfrm>
            <a:off x="5770221" y="5579640"/>
            <a:ext cx="3056780" cy="923330"/>
          </a:xfrm>
          <a:prstGeom prst="rect">
            <a:avLst/>
          </a:prstGeom>
          <a:noFill/>
        </p:spPr>
        <p:txBody>
          <a:bodyPr wrap="square" rtlCol="0">
            <a:spAutoFit/>
          </a:bodyPr>
          <a:lstStyle/>
          <a:p>
            <a:r>
              <a:rPr lang="en-US" dirty="0" smtClean="0">
                <a:solidFill>
                  <a:schemeClr val="bg1"/>
                </a:solidFill>
              </a:rPr>
              <a:t>Not to scale! The core containing the layers of fusion is only a small part of the star.</a:t>
            </a:r>
            <a:endParaRPr lang="en-US"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85224337"/>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700"/>
            <a:ext cx="8229600" cy="1143000"/>
          </a:xfrm>
        </p:spPr>
        <p:txBody>
          <a:bodyPr>
            <a:normAutofit fontScale="90000"/>
          </a:bodyPr>
          <a:lstStyle/>
          <a:p>
            <a:r>
              <a:rPr lang="en-US" b="1" dirty="0" smtClean="0"/>
              <a:t>Evolution of the most massive stars</a:t>
            </a:r>
            <a:endParaRPr lang="en-US" b="1" dirty="0"/>
          </a:p>
        </p:txBody>
      </p:sp>
      <p:pic>
        <p:nvPicPr>
          <p:cNvPr id="4" name="Picture 3" descr="hydro.jpg"/>
          <p:cNvPicPr>
            <a:picLocks noChangeAspect="1"/>
          </p:cNvPicPr>
          <p:nvPr/>
        </p:nvPicPr>
        <p:blipFill>
          <a:blip r:embed="rId2"/>
          <a:stretch>
            <a:fillRect/>
          </a:stretch>
        </p:blipFill>
        <p:spPr>
          <a:xfrm>
            <a:off x="4038600" y="1282700"/>
            <a:ext cx="5105400" cy="5575300"/>
          </a:xfrm>
          <a:prstGeom prst="rect">
            <a:avLst/>
          </a:prstGeom>
        </p:spPr>
      </p:pic>
      <p:sp>
        <p:nvSpPr>
          <p:cNvPr id="3" name="Content Placeholder 2"/>
          <p:cNvSpPr>
            <a:spLocks noGrp="1"/>
          </p:cNvSpPr>
          <p:nvPr>
            <p:ph idx="1"/>
          </p:nvPr>
        </p:nvSpPr>
        <p:spPr>
          <a:xfrm>
            <a:off x="255661" y="1600200"/>
            <a:ext cx="4491075" cy="4972265"/>
          </a:xfrm>
        </p:spPr>
        <p:txBody>
          <a:bodyPr>
            <a:normAutofit/>
          </a:bodyPr>
          <a:lstStyle/>
          <a:p>
            <a:r>
              <a:rPr lang="en-US" sz="2800" dirty="0" smtClean="0"/>
              <a:t>Recall that stars are in </a:t>
            </a:r>
            <a:r>
              <a:rPr lang="en-US" sz="2800" b="1" dirty="0" smtClean="0"/>
              <a:t>hydrostatic equilibrium</a:t>
            </a:r>
            <a:r>
              <a:rPr lang="en-US" sz="2800" dirty="0" smtClean="0"/>
              <a:t>: nuclear fusion at the center produces enough </a:t>
            </a:r>
            <a:r>
              <a:rPr lang="en-US" sz="2800" b="1" dirty="0" smtClean="0">
                <a:solidFill>
                  <a:srgbClr val="FF0000"/>
                </a:solidFill>
              </a:rPr>
              <a:t>pressure</a:t>
            </a:r>
            <a:r>
              <a:rPr lang="en-US" sz="2800" dirty="0" smtClean="0"/>
              <a:t> to balance the force of </a:t>
            </a:r>
            <a:r>
              <a:rPr lang="en-US" sz="2800" b="1" dirty="0" smtClean="0">
                <a:solidFill>
                  <a:srgbClr val="008000"/>
                </a:solidFill>
              </a:rPr>
              <a:t>gravity</a:t>
            </a:r>
            <a:r>
              <a:rPr lang="en-US" sz="2800" dirty="0" smtClean="0"/>
              <a:t> and keep the star from collapsing</a:t>
            </a:r>
          </a:p>
          <a:p>
            <a:r>
              <a:rPr lang="en-US" sz="2800" dirty="0" smtClean="0"/>
              <a:t>Our very massive star now has a core made out of iron… and this is a very big problem! </a:t>
            </a:r>
            <a:endParaRPr lang="en-US"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6038405"/>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638" y="866374"/>
            <a:ext cx="4874051" cy="5598883"/>
          </a:xfrm>
        </p:spPr>
        <p:txBody>
          <a:bodyPr>
            <a:normAutofit fontScale="77500" lnSpcReduction="20000"/>
          </a:bodyPr>
          <a:lstStyle/>
          <a:p>
            <a:r>
              <a:rPr lang="en-US" dirty="0" smtClean="0"/>
              <a:t>Iron is the most stable element – it has the most tightly bound nucleus</a:t>
            </a:r>
          </a:p>
          <a:p>
            <a:r>
              <a:rPr lang="en-US" dirty="0" smtClean="0"/>
              <a:t>For elements lighter than iron, fusing them into heavier elements produces energy</a:t>
            </a:r>
          </a:p>
          <a:p>
            <a:r>
              <a:rPr lang="en-US" dirty="0" smtClean="0"/>
              <a:t>This doesn’t work for iron: fusing iron atoms together into heavier atoms does not create energy</a:t>
            </a:r>
          </a:p>
          <a:p>
            <a:r>
              <a:rPr lang="en-US" dirty="0" smtClean="0"/>
              <a:t>So our massive star suddenly no longer has fusion at its core, and it can’t create the pressure needed to support itself against gravity</a:t>
            </a:r>
          </a:p>
          <a:p>
            <a:r>
              <a:rPr lang="en-US" dirty="0" smtClean="0"/>
              <a:t>This results in a sudden, catastrophic collapse of the star: a </a:t>
            </a:r>
            <a:r>
              <a:rPr lang="en-US" b="1" dirty="0" smtClean="0"/>
              <a:t>supernova</a:t>
            </a:r>
            <a:endParaRPr lang="en-US" b="1" dirty="0"/>
          </a:p>
        </p:txBody>
      </p:sp>
      <p:sp>
        <p:nvSpPr>
          <p:cNvPr id="4" name="Title 1"/>
          <p:cNvSpPr>
            <a:spLocks noGrp="1"/>
          </p:cNvSpPr>
          <p:nvPr>
            <p:ph type="title"/>
          </p:nvPr>
        </p:nvSpPr>
        <p:spPr>
          <a:xfrm>
            <a:off x="457200" y="0"/>
            <a:ext cx="8229600" cy="866374"/>
          </a:xfrm>
        </p:spPr>
        <p:txBody>
          <a:bodyPr>
            <a:normAutofit fontScale="90000"/>
          </a:bodyPr>
          <a:lstStyle/>
          <a:p>
            <a:r>
              <a:rPr lang="en-US" b="1" dirty="0" smtClean="0"/>
              <a:t>Evolution of the most massive stars</a:t>
            </a:r>
            <a:endParaRPr lang="en-US" b="1" dirty="0"/>
          </a:p>
        </p:txBody>
      </p:sp>
      <p:pic>
        <p:nvPicPr>
          <p:cNvPr id="5" name="Picture 4" descr="opo9719b.jpg"/>
          <p:cNvPicPr>
            <a:picLocks noChangeAspect="1"/>
          </p:cNvPicPr>
          <p:nvPr/>
        </p:nvPicPr>
        <p:blipFill>
          <a:blip r:embed="rId2"/>
          <a:srcRect l="22297" t="12378" r="25023" b="5727"/>
          <a:stretch>
            <a:fillRect/>
          </a:stretch>
        </p:blipFill>
        <p:spPr>
          <a:xfrm>
            <a:off x="5360629" y="848911"/>
            <a:ext cx="3571005" cy="561634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33248014"/>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0" y="1"/>
            <a:ext cx="8991600" cy="6858000"/>
          </a:xfrm>
        </p:spPr>
        <p:txBody>
          <a:bodyPr>
            <a:normAutofit fontScale="85000" lnSpcReduction="20000"/>
          </a:bodyPr>
          <a:lstStyle/>
          <a:p>
            <a:pPr>
              <a:buFontTx/>
              <a:buNone/>
            </a:pPr>
            <a:r>
              <a:rPr lang="en-US" b="1" dirty="0" smtClean="0">
                <a:solidFill>
                  <a:srgbClr val="A50021"/>
                </a:solidFill>
              </a:rPr>
              <a:t>The Chandrasekhar limit</a:t>
            </a:r>
          </a:p>
          <a:p>
            <a:pPr>
              <a:buFontTx/>
              <a:buNone/>
            </a:pPr>
            <a:endParaRPr lang="en-US" b="1" dirty="0">
              <a:solidFill>
                <a:srgbClr val="A50021"/>
              </a:solidFill>
            </a:endParaRPr>
          </a:p>
          <a:p>
            <a:pPr marL="0" indent="0">
              <a:buFontTx/>
              <a:buNone/>
            </a:pPr>
            <a:r>
              <a:rPr lang="en-US" sz="3300" dirty="0" smtClean="0">
                <a:solidFill>
                  <a:srgbClr val="A50021"/>
                </a:solidFill>
              </a:rPr>
              <a:t>There is an upper limit </a:t>
            </a:r>
            <a:r>
              <a:rPr lang="en-US" sz="3300" dirty="0" smtClean="0">
                <a:solidFill>
                  <a:schemeClr val="accent2"/>
                </a:solidFill>
              </a:rPr>
              <a:t>c</a:t>
            </a:r>
            <a:r>
              <a:rPr lang="en-US" sz="3300" dirty="0" smtClean="0">
                <a:solidFill>
                  <a:srgbClr val="A50021"/>
                </a:solidFill>
              </a:rPr>
              <a:t> on the speed at which a particle can travel — and hence an upper limit on the pressure per unit mass that matter can exert.  </a:t>
            </a:r>
          </a:p>
          <a:p>
            <a:pPr marL="0" indent="0">
              <a:buFontTx/>
              <a:buNone/>
            </a:pPr>
            <a:endParaRPr lang="en-US" sz="3300" dirty="0" smtClean="0">
              <a:solidFill>
                <a:srgbClr val="A50021"/>
              </a:solidFill>
            </a:endParaRPr>
          </a:p>
          <a:p>
            <a:pPr marL="0" indent="0">
              <a:buFontTx/>
              <a:buNone/>
            </a:pPr>
            <a:r>
              <a:rPr lang="en-US" sz="3300" dirty="0" smtClean="0">
                <a:solidFill>
                  <a:srgbClr val="A50021"/>
                </a:solidFill>
              </a:rPr>
              <a:t>But there is no upper limit on the gravitational force per unit mass.</a:t>
            </a:r>
          </a:p>
          <a:p>
            <a:pPr marL="0" indent="0">
              <a:buFontTx/>
              <a:buNone/>
            </a:pPr>
            <a:endParaRPr lang="en-US" sz="3300" dirty="0" smtClean="0">
              <a:solidFill>
                <a:srgbClr val="A50021"/>
              </a:solidFill>
            </a:endParaRPr>
          </a:p>
          <a:p>
            <a:pPr marL="0" indent="0">
              <a:buFontTx/>
              <a:buNone/>
            </a:pPr>
            <a:r>
              <a:rPr lang="en-US" sz="3300" dirty="0" smtClean="0">
                <a:solidFill>
                  <a:srgbClr val="A50021"/>
                </a:solidFill>
              </a:rPr>
              <a:t>When the mass of a dense object is too large, gravity overwhelms pressure and the object collapses.</a:t>
            </a:r>
          </a:p>
          <a:p>
            <a:pPr marL="0" indent="0">
              <a:buFontTx/>
              <a:buNone/>
            </a:pPr>
            <a:endParaRPr lang="en-US" sz="3300" dirty="0" smtClean="0">
              <a:solidFill>
                <a:srgbClr val="A50021"/>
              </a:solidFill>
            </a:endParaRPr>
          </a:p>
          <a:p>
            <a:pPr marL="0" indent="0">
              <a:buFontTx/>
              <a:buNone/>
            </a:pPr>
            <a:r>
              <a:rPr lang="en-US" sz="3300" dirty="0" smtClean="0">
                <a:solidFill>
                  <a:srgbClr val="6666FF"/>
                </a:solidFill>
              </a:rPr>
              <a:t>This sets an upper limit on the mass of dead matter that can no longer provide energy via fusion: </a:t>
            </a:r>
            <a:br>
              <a:rPr lang="en-US" sz="3300" dirty="0" smtClean="0">
                <a:solidFill>
                  <a:srgbClr val="6666FF"/>
                </a:solidFill>
              </a:rPr>
            </a:br>
            <a:endParaRPr lang="en-US" sz="3300" dirty="0" smtClean="0">
              <a:solidFill>
                <a:srgbClr val="6666FF"/>
              </a:solidFill>
            </a:endParaRPr>
          </a:p>
          <a:p>
            <a:pPr marL="0" indent="0">
              <a:buFontTx/>
              <a:buNone/>
            </a:pPr>
            <a:r>
              <a:rPr lang="en-US" sz="3300" b="1" dirty="0" smtClean="0">
                <a:solidFill>
                  <a:srgbClr val="6666FF"/>
                </a:solidFill>
              </a:rPr>
              <a:t>A white dwarf or the dead iron core of a star cannot have more mass than 1.4 solar masses</a:t>
            </a:r>
            <a:endParaRPr lang="en-US" sz="3300" b="1" dirty="0" smtClean="0">
              <a:solidFill>
                <a:schemeClr val="accent2"/>
              </a:solidFill>
            </a:endParaRPr>
          </a:p>
          <a:p>
            <a:pPr>
              <a:buFontTx/>
              <a:buNone/>
            </a:pPr>
            <a:endParaRPr lang="en-US" sz="2400" baseline="-25000" dirty="0">
              <a:solidFill>
                <a:schemeClr val="accent2"/>
              </a:solidFill>
            </a:endParaRPr>
          </a:p>
          <a:p>
            <a:pPr>
              <a:buFontTx/>
              <a:buNone/>
            </a:pPr>
            <a:endParaRPr lang="en-US" baseline="-25000" dirty="0">
              <a:solidFill>
                <a:schemeClr val="accent2"/>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590419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685800" y="0"/>
            <a:ext cx="7772400" cy="1219200"/>
          </a:xfrm>
        </p:spPr>
        <p:txBody>
          <a:bodyPr>
            <a:normAutofit fontScale="90000"/>
          </a:bodyPr>
          <a:lstStyle/>
          <a:p>
            <a:r>
              <a:rPr lang="en-US" dirty="0" smtClean="0">
                <a:solidFill>
                  <a:schemeClr val="accent2"/>
                </a:solidFill>
              </a:rPr>
              <a:t>Summary: Two types of supernovae</a:t>
            </a:r>
            <a:endParaRPr lang="en-US" dirty="0">
              <a:solidFill>
                <a:schemeClr val="accent2"/>
              </a:solidFill>
            </a:endParaRPr>
          </a:p>
        </p:txBody>
      </p:sp>
      <p:sp>
        <p:nvSpPr>
          <p:cNvPr id="39939" name="Rectangle 3"/>
          <p:cNvSpPr>
            <a:spLocks noGrp="1" noChangeArrowheads="1"/>
          </p:cNvSpPr>
          <p:nvPr>
            <p:ph type="body" idx="1"/>
          </p:nvPr>
        </p:nvSpPr>
        <p:spPr>
          <a:xfrm>
            <a:off x="-152400" y="1249209"/>
            <a:ext cx="9296400" cy="4689643"/>
          </a:xfrm>
        </p:spPr>
        <p:txBody>
          <a:bodyPr>
            <a:noAutofit/>
          </a:bodyPr>
          <a:lstStyle/>
          <a:p>
            <a:pPr>
              <a:buFontTx/>
              <a:buChar char=""/>
            </a:pPr>
            <a:r>
              <a:rPr lang="en-US" dirty="0" smtClean="0">
                <a:solidFill>
                  <a:srgbClr val="A50021"/>
                </a:solidFill>
              </a:rPr>
              <a:t>I. </a:t>
            </a:r>
            <a:r>
              <a:rPr lang="en-US" b="1" dirty="0" smtClean="0">
                <a:solidFill>
                  <a:srgbClr val="A50021"/>
                </a:solidFill>
              </a:rPr>
              <a:t>Type I supernova</a:t>
            </a:r>
            <a:r>
              <a:rPr lang="en-US" dirty="0" smtClean="0">
                <a:solidFill>
                  <a:srgbClr val="A50021"/>
                </a:solidFill>
              </a:rPr>
              <a:t>: The collapse of an accreting white dwarf when its mass  reaches 1.4 solar masses.</a:t>
            </a:r>
            <a:r>
              <a:rPr lang="en-US" dirty="0" smtClean="0">
                <a:solidFill>
                  <a:srgbClr val="6666FF"/>
                </a:solidFill>
              </a:rPr>
              <a:t> </a:t>
            </a:r>
            <a:r>
              <a:rPr lang="en-US" dirty="0" smtClean="0">
                <a:solidFill>
                  <a:srgbClr val="A50021"/>
                </a:solidFill>
              </a:rPr>
              <a:t> </a:t>
            </a:r>
            <a:br>
              <a:rPr lang="en-US" dirty="0" smtClean="0">
                <a:solidFill>
                  <a:srgbClr val="A50021"/>
                </a:solidFill>
              </a:rPr>
            </a:br>
            <a:r>
              <a:rPr lang="en-US" dirty="0" smtClean="0">
                <a:solidFill>
                  <a:srgbClr val="A50021"/>
                </a:solidFill>
              </a:rPr>
              <a:t/>
            </a:r>
            <a:br>
              <a:rPr lang="en-US" dirty="0" smtClean="0">
                <a:solidFill>
                  <a:srgbClr val="A50021"/>
                </a:solidFill>
              </a:rPr>
            </a:br>
            <a:r>
              <a:rPr lang="en-US" dirty="0" smtClean="0">
                <a:solidFill>
                  <a:srgbClr val="A50021"/>
                </a:solidFill>
              </a:rPr>
              <a:t>II. </a:t>
            </a:r>
            <a:r>
              <a:rPr lang="en-US" b="1" dirty="0" smtClean="0">
                <a:solidFill>
                  <a:srgbClr val="A50021"/>
                </a:solidFill>
              </a:rPr>
              <a:t>Type II supernova</a:t>
            </a:r>
            <a:r>
              <a:rPr lang="en-US" dirty="0" smtClean="0">
                <a:solidFill>
                  <a:srgbClr val="A50021"/>
                </a:solidFill>
              </a:rPr>
              <a:t>: The collapse of the iron core of a massive star when its mass reaches 1.4 solar masses.  The energy of   matter falling during the gravitational collapse (and then rebounding) is the energy that explodes the rest of the star. </a:t>
            </a:r>
            <a:br>
              <a:rPr lang="en-US" dirty="0" smtClean="0">
                <a:solidFill>
                  <a:srgbClr val="A50021"/>
                </a:solidFill>
              </a:rPr>
            </a:br>
            <a:r>
              <a:rPr lang="en-US" dirty="0" smtClean="0">
                <a:solidFill>
                  <a:srgbClr val="A50021"/>
                </a:solidFill>
              </a:rPr>
              <a:t/>
            </a:r>
            <a:br>
              <a:rPr lang="en-US" dirty="0" smtClean="0">
                <a:solidFill>
                  <a:srgbClr val="A50021"/>
                </a:solidFill>
              </a:rPr>
            </a:br>
            <a:r>
              <a:rPr lang="en-US" dirty="0" smtClean="0">
                <a:solidFill>
                  <a:srgbClr val="A50021"/>
                </a:solidFill>
              </a:rPr>
              <a:t/>
            </a:r>
            <a:br>
              <a:rPr lang="en-US" dirty="0" smtClean="0">
                <a:solidFill>
                  <a:srgbClr val="A50021"/>
                </a:solidFill>
              </a:rPr>
            </a:br>
            <a:endParaRPr lang="en-US" dirty="0">
              <a:solidFill>
                <a:srgbClr val="A5002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587732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228600" y="-20800"/>
            <a:ext cx="8763000" cy="584776"/>
          </a:xfrm>
          <a:prstGeom prst="rect">
            <a:avLst/>
          </a:prstGeom>
          <a:noFill/>
          <a:ln w="9525">
            <a:noFill/>
            <a:miter lim="800000"/>
            <a:headEnd/>
            <a:tailEnd/>
          </a:ln>
        </p:spPr>
        <p:txBody>
          <a:bodyPr>
            <a:prstTxWarp prst="textNoShape">
              <a:avLst/>
            </a:prstTxWarp>
            <a:spAutoFit/>
          </a:bodyPr>
          <a:lstStyle/>
          <a:p>
            <a:pPr algn="ctr"/>
            <a:r>
              <a:rPr lang="en-US" sz="3200" b="1" i="1" dirty="0">
                <a:solidFill>
                  <a:srgbClr val="000000"/>
                </a:solidFill>
              </a:rPr>
              <a:t>Angular resolution</a:t>
            </a:r>
            <a:endParaRPr lang="en-US" sz="3200" b="1" dirty="0">
              <a:solidFill>
                <a:srgbClr val="000000"/>
              </a:solidFill>
            </a:endParaRPr>
          </a:p>
        </p:txBody>
      </p:sp>
      <p:sp>
        <p:nvSpPr>
          <p:cNvPr id="19459" name="TextBox 3"/>
          <p:cNvSpPr txBox="1">
            <a:spLocks noChangeArrowheads="1"/>
          </p:cNvSpPr>
          <p:nvPr/>
        </p:nvSpPr>
        <p:spPr bwMode="auto">
          <a:xfrm>
            <a:off x="228601" y="508075"/>
            <a:ext cx="5765800" cy="5539979"/>
          </a:xfrm>
          <a:prstGeom prst="rect">
            <a:avLst/>
          </a:prstGeom>
          <a:noFill/>
          <a:ln w="9525">
            <a:noFill/>
            <a:miter lim="800000"/>
            <a:headEnd/>
            <a:tailEnd/>
          </a:ln>
        </p:spPr>
        <p:txBody>
          <a:bodyPr wrap="square">
            <a:prstTxWarp prst="textNoShape">
              <a:avLst/>
            </a:prstTxWarp>
            <a:spAutoFit/>
          </a:bodyPr>
          <a:lstStyle/>
          <a:p>
            <a:r>
              <a:rPr lang="en-US" sz="2800" dirty="0" smtClean="0">
                <a:solidFill>
                  <a:srgbClr val="000000"/>
                </a:solidFill>
              </a:rPr>
              <a:t>The </a:t>
            </a:r>
            <a:r>
              <a:rPr lang="en-US" sz="2800" dirty="0">
                <a:solidFill>
                  <a:srgbClr val="000000"/>
                </a:solidFill>
              </a:rPr>
              <a:t>second major advantage of a large telescope is its ability to see a </a:t>
            </a:r>
            <a:r>
              <a:rPr lang="en-US" sz="2800" b="1" dirty="0">
                <a:solidFill>
                  <a:srgbClr val="000000"/>
                </a:solidFill>
              </a:rPr>
              <a:t>separation between two objects that are nearly in the same direction</a:t>
            </a:r>
            <a:r>
              <a:rPr lang="en-US" sz="2800" dirty="0">
                <a:solidFill>
                  <a:srgbClr val="000000"/>
                </a:solidFill>
              </a:rPr>
              <a:t>. In optical astronomy, one typically wants to see two distinct stars when looking at a binary system in which the two stars orbit their common center of </a:t>
            </a:r>
            <a:r>
              <a:rPr lang="en-US" sz="2800" dirty="0" smtClean="0">
                <a:solidFill>
                  <a:srgbClr val="000000"/>
                </a:solidFill>
              </a:rPr>
              <a:t>mass. The </a:t>
            </a:r>
            <a:r>
              <a:rPr lang="en-US" sz="2800" dirty="0">
                <a:solidFill>
                  <a:srgbClr val="0000FF"/>
                </a:solidFill>
              </a:rPr>
              <a:t>resolving power </a:t>
            </a:r>
            <a:r>
              <a:rPr lang="en-US" sz="2800" dirty="0">
                <a:solidFill>
                  <a:srgbClr val="000000"/>
                </a:solidFill>
              </a:rPr>
              <a:t>is the smallest angle one can see with a given telescope.</a:t>
            </a:r>
            <a:endParaRPr lang="en-US" sz="2800" dirty="0" smtClean="0">
              <a:solidFill>
                <a:srgbClr val="000000"/>
              </a:solidFill>
            </a:endParaRPr>
          </a:p>
          <a:p>
            <a:endParaRPr lang="en-US" sz="2800" dirty="0" smtClean="0">
              <a:solidFill>
                <a:srgbClr val="000000"/>
              </a:solidFill>
            </a:endParaRPr>
          </a:p>
          <a:p>
            <a:endParaRPr lang="en-US" dirty="0">
              <a:solidFill>
                <a:srgbClr val="000000"/>
              </a:solidFill>
            </a:endParaRPr>
          </a:p>
        </p:txBody>
      </p:sp>
      <p:pic>
        <p:nvPicPr>
          <p:cNvPr id="2" name="Picture 1" descr="AAAKKIYO.GI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994400" y="766763"/>
            <a:ext cx="3149600" cy="3962400"/>
          </a:xfrm>
          <a:prstGeom prst="rect">
            <a:avLst/>
          </a:prstGeom>
        </p:spPr>
      </p:pic>
      <p:sp>
        <p:nvSpPr>
          <p:cNvPr id="3" name="TextBox 2"/>
          <p:cNvSpPr txBox="1"/>
          <p:nvPr/>
        </p:nvSpPr>
        <p:spPr>
          <a:xfrm>
            <a:off x="228601" y="5371299"/>
            <a:ext cx="8762999" cy="1815882"/>
          </a:xfrm>
          <a:prstGeom prst="rect">
            <a:avLst/>
          </a:prstGeom>
          <a:noFill/>
        </p:spPr>
        <p:txBody>
          <a:bodyPr wrap="square" rtlCol="0">
            <a:spAutoFit/>
          </a:bodyPr>
          <a:lstStyle/>
          <a:p>
            <a:r>
              <a:rPr lang="en-US" sz="2800" b="1" dirty="0">
                <a:solidFill>
                  <a:srgbClr val="000000"/>
                </a:solidFill>
              </a:rPr>
              <a:t>Large telescopes have greater resolving power than small telescopes, but the resolving power of all earthbound optical telescopes is limited by the turbulence of the air.</a:t>
            </a:r>
          </a:p>
          <a:p>
            <a:endParaRPr lang="en-US" sz="2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03_12FigureA.jpg"/>
          <p:cNvPicPr>
            <a:picLocks noChangeAspect="1"/>
          </p:cNvPicPr>
          <p:nvPr/>
        </p:nvPicPr>
        <p:blipFill>
          <a:blip r:embed="rId2"/>
          <a:stretch>
            <a:fillRect/>
          </a:stretch>
        </p:blipFill>
        <p:spPr>
          <a:xfrm>
            <a:off x="85447" y="66290"/>
            <a:ext cx="4351858" cy="3474720"/>
          </a:xfrm>
          <a:prstGeom prst="rect">
            <a:avLst/>
          </a:prstGeom>
        </p:spPr>
      </p:pic>
      <p:pic>
        <p:nvPicPr>
          <p:cNvPr id="3" name="Picture 2" descr="03_12FigureB.jpg"/>
          <p:cNvPicPr>
            <a:picLocks noChangeAspect="1"/>
          </p:cNvPicPr>
          <p:nvPr/>
        </p:nvPicPr>
        <p:blipFill>
          <a:blip r:embed="rId3"/>
          <a:stretch>
            <a:fillRect/>
          </a:stretch>
        </p:blipFill>
        <p:spPr>
          <a:xfrm>
            <a:off x="4662978" y="66290"/>
            <a:ext cx="4363996" cy="3474720"/>
          </a:xfrm>
          <a:prstGeom prst="rect">
            <a:avLst/>
          </a:prstGeom>
        </p:spPr>
      </p:pic>
      <p:pic>
        <p:nvPicPr>
          <p:cNvPr id="4" name="Picture 3" descr="03_12FigureC.jpg"/>
          <p:cNvPicPr>
            <a:picLocks noChangeAspect="1"/>
          </p:cNvPicPr>
          <p:nvPr/>
        </p:nvPicPr>
        <p:blipFill>
          <a:blip r:embed="rId4"/>
          <a:stretch>
            <a:fillRect/>
          </a:stretch>
        </p:blipFill>
        <p:spPr>
          <a:xfrm>
            <a:off x="85447" y="3416991"/>
            <a:ext cx="4390650" cy="3474720"/>
          </a:xfrm>
          <a:prstGeom prst="rect">
            <a:avLst/>
          </a:prstGeom>
        </p:spPr>
      </p:pic>
      <p:grpSp>
        <p:nvGrpSpPr>
          <p:cNvPr id="8" name="Group 7"/>
          <p:cNvGrpSpPr/>
          <p:nvPr/>
        </p:nvGrpSpPr>
        <p:grpSpPr>
          <a:xfrm>
            <a:off x="4662978" y="3416991"/>
            <a:ext cx="4394021" cy="3628893"/>
            <a:chOff x="4662978" y="3416991"/>
            <a:chExt cx="4394021" cy="3628893"/>
          </a:xfrm>
        </p:grpSpPr>
        <p:pic>
          <p:nvPicPr>
            <p:cNvPr id="5" name="Picture 4" descr="03_12FigureD.jpg"/>
            <p:cNvPicPr>
              <a:picLocks noChangeAspect="1"/>
            </p:cNvPicPr>
            <p:nvPr/>
          </p:nvPicPr>
          <p:blipFill>
            <a:blip r:embed="rId5"/>
            <a:stretch>
              <a:fillRect/>
            </a:stretch>
          </p:blipFill>
          <p:spPr>
            <a:xfrm>
              <a:off x="4662978" y="3416991"/>
              <a:ext cx="4394021" cy="3628893"/>
            </a:xfrm>
            <a:prstGeom prst="rect">
              <a:avLst/>
            </a:prstGeom>
          </p:spPr>
        </p:pic>
        <p:sp>
          <p:nvSpPr>
            <p:cNvPr id="7" name="Rectangle 6"/>
            <p:cNvSpPr/>
            <p:nvPr/>
          </p:nvSpPr>
          <p:spPr>
            <a:xfrm>
              <a:off x="6960574" y="6547724"/>
              <a:ext cx="2096425" cy="4981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85447" y="66290"/>
            <a:ext cx="4117158" cy="369332"/>
          </a:xfrm>
          <a:prstGeom prst="rect">
            <a:avLst/>
          </a:prstGeom>
          <a:noFill/>
        </p:spPr>
        <p:txBody>
          <a:bodyPr wrap="none" rtlCol="0">
            <a:spAutoFit/>
          </a:bodyPr>
          <a:lstStyle/>
          <a:p>
            <a:r>
              <a:rPr lang="en-US" dirty="0" smtClean="0">
                <a:solidFill>
                  <a:schemeClr val="accent6">
                    <a:lumMod val="40000"/>
                    <a:lumOff val="60000"/>
                  </a:schemeClr>
                </a:solidFill>
              </a:rPr>
              <a:t>The effect of improving angular resolution</a:t>
            </a:r>
            <a:endParaRPr lang="en-US" dirty="0">
              <a:solidFill>
                <a:schemeClr val="accent6">
                  <a:lumMod val="40000"/>
                  <a:lumOff val="60000"/>
                </a:schemeClr>
              </a:solidFill>
            </a:endParaRPr>
          </a:p>
        </p:txBody>
      </p:sp>
      <p:sp>
        <p:nvSpPr>
          <p:cNvPr id="10" name="TextBox 9"/>
          <p:cNvSpPr txBox="1"/>
          <p:nvPr/>
        </p:nvSpPr>
        <p:spPr>
          <a:xfrm>
            <a:off x="2777961" y="2693367"/>
            <a:ext cx="1569886" cy="369332"/>
          </a:xfrm>
          <a:prstGeom prst="rect">
            <a:avLst/>
          </a:prstGeom>
          <a:noFill/>
        </p:spPr>
        <p:txBody>
          <a:bodyPr wrap="none" rtlCol="0">
            <a:spAutoFit/>
          </a:bodyPr>
          <a:lstStyle/>
          <a:p>
            <a:r>
              <a:rPr lang="en-US" dirty="0" smtClean="0">
                <a:solidFill>
                  <a:schemeClr val="accent6">
                    <a:lumMod val="40000"/>
                    <a:lumOff val="60000"/>
                  </a:schemeClr>
                </a:solidFill>
              </a:rPr>
              <a:t>Low resolution</a:t>
            </a:r>
            <a:endParaRPr lang="en-US" dirty="0">
              <a:solidFill>
                <a:schemeClr val="accent6">
                  <a:lumMod val="40000"/>
                  <a:lumOff val="60000"/>
                </a:schemeClr>
              </a:solidFill>
            </a:endParaRPr>
          </a:p>
        </p:txBody>
      </p:sp>
      <p:sp>
        <p:nvSpPr>
          <p:cNvPr id="11" name="TextBox 10"/>
          <p:cNvSpPr txBox="1"/>
          <p:nvPr/>
        </p:nvSpPr>
        <p:spPr>
          <a:xfrm>
            <a:off x="7234419" y="6120671"/>
            <a:ext cx="1809059" cy="369332"/>
          </a:xfrm>
          <a:prstGeom prst="rect">
            <a:avLst/>
          </a:prstGeom>
          <a:noFill/>
        </p:spPr>
        <p:txBody>
          <a:bodyPr wrap="none" rtlCol="0">
            <a:spAutoFit/>
          </a:bodyPr>
          <a:lstStyle/>
          <a:p>
            <a:r>
              <a:rPr lang="en-US" dirty="0" smtClean="0">
                <a:solidFill>
                  <a:schemeClr val="accent6">
                    <a:lumMod val="40000"/>
                    <a:lumOff val="60000"/>
                  </a:schemeClr>
                </a:solidFill>
              </a:rPr>
              <a:t>Higher resolution</a:t>
            </a:r>
            <a:endParaRPr lang="en-US" dirty="0">
              <a:solidFill>
                <a:schemeClr val="accent6">
                  <a:lumMod val="40000"/>
                  <a:lumOff val="60000"/>
                </a:schemeClr>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9821</TotalTime>
  <Words>4186</Words>
  <Application>Microsoft Macintosh PowerPoint</Application>
  <PresentationFormat>On-screen Show (4:3)</PresentationFormat>
  <Paragraphs>397</Paragraphs>
  <Slides>79</Slides>
  <Notes>29</Notes>
  <HiddenSlides>0</HiddenSlides>
  <MMClips>2</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Office Theme</vt:lpstr>
      <vt:lpstr>Equation</vt:lpstr>
      <vt:lpstr>Announcements</vt:lpstr>
      <vt:lpstr>Information provided on midterm:</vt:lpstr>
      <vt:lpstr>Figure 3.1</vt:lpstr>
      <vt:lpstr>Slide 4</vt:lpstr>
      <vt:lpstr>Slide 5</vt:lpstr>
      <vt:lpstr>Slide 6</vt:lpstr>
      <vt:lpstr>Slide 7</vt:lpstr>
      <vt:lpstr>Slide 8</vt:lpstr>
      <vt:lpstr>Slide 9</vt:lpstr>
      <vt:lpstr>Slide 10</vt:lpstr>
      <vt:lpstr>Slide 11</vt:lpstr>
      <vt:lpstr>Slide 12</vt:lpstr>
      <vt:lpstr>Slide 13</vt:lpstr>
      <vt:lpstr>Slide 14</vt:lpstr>
      <vt:lpstr>Longer wavelength means poorer angular resolution</vt:lpstr>
      <vt:lpstr>Slide 16</vt:lpstr>
      <vt:lpstr>Slide 17</vt:lpstr>
      <vt:lpstr>Slide 18</vt:lpstr>
      <vt:lpstr>Slide 19</vt:lpstr>
      <vt:lpstr>Slide 20</vt:lpstr>
      <vt:lpstr>Slide 21</vt:lpstr>
      <vt:lpstr>The Fermi Gamma Ray Telescope in Earth orbit</vt:lpstr>
      <vt:lpstr>The Sun</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Why does the Sun shine?</vt:lpstr>
      <vt:lpstr>E=mc2</vt:lpstr>
      <vt:lpstr>Slide 39</vt:lpstr>
      <vt:lpstr>Slide 40</vt:lpstr>
      <vt:lpstr>Slide 41</vt:lpstr>
      <vt:lpstr>Slide 42</vt:lpstr>
      <vt:lpstr>Powering the Sun</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Massive stars burn bright, die young</vt:lpstr>
      <vt:lpstr>Slide 64</vt:lpstr>
      <vt:lpstr>Slide 65</vt:lpstr>
      <vt:lpstr>Slide 66</vt:lpstr>
      <vt:lpstr>Slide 67</vt:lpstr>
      <vt:lpstr>Slide 68</vt:lpstr>
      <vt:lpstr>Slide 69</vt:lpstr>
      <vt:lpstr>Slide 70</vt:lpstr>
      <vt:lpstr>Slide 71</vt:lpstr>
      <vt:lpstr>Slide 72</vt:lpstr>
      <vt:lpstr>Evolution of Stars More Massive than the Sun</vt:lpstr>
      <vt:lpstr>Evolution of Stars More Massive than the Sun</vt:lpstr>
      <vt:lpstr>Evolution of the most massive stars</vt:lpstr>
      <vt:lpstr>Evolution of the most massive stars</vt:lpstr>
      <vt:lpstr>Evolution of the most massive stars</vt:lpstr>
      <vt:lpstr>Slide 78</vt:lpstr>
      <vt:lpstr>Summary: Two types of supernovae</vt:lpstr>
    </vt:vector>
  </TitlesOfParts>
  <Company>University of Wisconsin - Milwaukee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Astronomy 103</dc:title>
  <dc:creator>Xavier Siemens</dc:creator>
  <cp:lastModifiedBy>Dawn Erb</cp:lastModifiedBy>
  <cp:revision>390</cp:revision>
  <cp:lastPrinted>2010-09-08T22:50:51Z</cp:lastPrinted>
  <dcterms:created xsi:type="dcterms:W3CDTF">2013-03-25T15:07:00Z</dcterms:created>
  <dcterms:modified xsi:type="dcterms:W3CDTF">2013-03-25T15:41:31Z</dcterms:modified>
</cp:coreProperties>
</file>