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58" r:id="rId2"/>
    <p:sldId id="604" r:id="rId3"/>
    <p:sldId id="538" r:id="rId4"/>
    <p:sldId id="256" r:id="rId5"/>
    <p:sldId id="475" r:id="rId6"/>
    <p:sldId id="593" r:id="rId7"/>
    <p:sldId id="594" r:id="rId8"/>
    <p:sldId id="595" r:id="rId9"/>
    <p:sldId id="596" r:id="rId10"/>
    <p:sldId id="557" r:id="rId11"/>
    <p:sldId id="558" r:id="rId12"/>
    <p:sldId id="559" r:id="rId13"/>
    <p:sldId id="561" r:id="rId14"/>
    <p:sldId id="562" r:id="rId15"/>
    <p:sldId id="563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65" r:id="rId30"/>
    <p:sldId id="566" r:id="rId31"/>
    <p:sldId id="567" r:id="rId32"/>
    <p:sldId id="570" r:id="rId33"/>
    <p:sldId id="571" r:id="rId34"/>
    <p:sldId id="572" r:id="rId35"/>
    <p:sldId id="598" r:id="rId36"/>
    <p:sldId id="599" r:id="rId37"/>
    <p:sldId id="600" r:id="rId38"/>
    <p:sldId id="601" r:id="rId39"/>
    <p:sldId id="602" r:id="rId40"/>
    <p:sldId id="603" r:id="rId41"/>
    <p:sldId id="582" r:id="rId42"/>
    <p:sldId id="583" r:id="rId43"/>
    <p:sldId id="584" r:id="rId44"/>
    <p:sldId id="585" r:id="rId45"/>
    <p:sldId id="587" r:id="rId46"/>
    <p:sldId id="588" r:id="rId47"/>
    <p:sldId id="589" r:id="rId48"/>
    <p:sldId id="59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409DD6"/>
    <a:srgbClr val="254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2.emf"/><Relationship Id="rId3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054A-33AE-A848-BE76-A63568DBB5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2A3A-95B2-0B4C-AE12-36CEB8906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B4E0-FE89-824D-A449-86BC0F3AE4AA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B700D-98F2-2049-83CC-37E3D167E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D8A3-03EB-4343-84D2-0FABA3DD196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48DF-6262-7C44-A822-391909C1B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hyperlink" Target="http://www.google.com/doodles/earth-day-201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0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w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w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876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Final Exam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25" y="668769"/>
            <a:ext cx="8004350" cy="598087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Monday May </a:t>
            </a:r>
            <a:r>
              <a:rPr lang="en-US" sz="2800" b="1" dirty="0" smtClean="0"/>
              <a:t>12, </a:t>
            </a:r>
            <a:r>
              <a:rPr lang="en-US" sz="2800" b="1" dirty="0" smtClean="0"/>
              <a:t>10 am – noon, Physics 137</a:t>
            </a:r>
          </a:p>
          <a:p>
            <a:pPr lvl="1"/>
            <a:r>
              <a:rPr lang="en-US" dirty="0" smtClean="0"/>
              <a:t>no books, notes or calculator</a:t>
            </a:r>
          </a:p>
          <a:p>
            <a:pPr lvl="1"/>
            <a:r>
              <a:rPr lang="en-US" dirty="0" smtClean="0"/>
              <a:t>bring a #2 pencil</a:t>
            </a:r>
          </a:p>
          <a:p>
            <a:r>
              <a:rPr lang="en-US" sz="2800" dirty="0" smtClean="0"/>
              <a:t>Practice </a:t>
            </a:r>
            <a:r>
              <a:rPr lang="en-US" sz="2800" dirty="0" smtClean="0"/>
              <a:t>exam on D2L under Quizzes: Extra Practice</a:t>
            </a:r>
          </a:p>
          <a:p>
            <a:pPr lvl="1"/>
            <a:r>
              <a:rPr lang="en-US" dirty="0" smtClean="0"/>
              <a:t>Practice Final: Part I and Practice Final: Part II</a:t>
            </a:r>
          </a:p>
          <a:p>
            <a:pPr lvl="1"/>
            <a:r>
              <a:rPr lang="en-US" b="1" dirty="0" smtClean="0"/>
              <a:t>The actual final exam will come from these questions</a:t>
            </a:r>
          </a:p>
          <a:p>
            <a:r>
              <a:rPr lang="en-US" sz="2800" dirty="0" smtClean="0"/>
              <a:t>Reminder: </a:t>
            </a:r>
            <a:r>
              <a:rPr lang="en-US" sz="2800" b="1" dirty="0" smtClean="0"/>
              <a:t>Problem sets due </a:t>
            </a:r>
            <a:r>
              <a:rPr lang="en-US" sz="2800" b="1" dirty="0" smtClean="0"/>
              <a:t>Monday May </a:t>
            </a:r>
            <a:r>
              <a:rPr lang="en-US" sz="2800" b="1" dirty="0" smtClean="0"/>
              <a:t>12</a:t>
            </a:r>
            <a:r>
              <a:rPr lang="en-US" sz="2800" b="1" dirty="0" smtClean="0"/>
              <a:t>, noon</a:t>
            </a:r>
            <a:endParaRPr lang="en-US" sz="2800" b="1" dirty="0" smtClean="0"/>
          </a:p>
          <a:p>
            <a:pPr lvl="1"/>
            <a:r>
              <a:rPr lang="en-US" dirty="0" smtClean="0"/>
              <a:t>Best 12 </a:t>
            </a:r>
            <a:r>
              <a:rPr lang="en-US" dirty="0" smtClean="0"/>
              <a:t>are counted (10% of final grade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Extra credit research paper due today</a:t>
            </a:r>
          </a:p>
          <a:p>
            <a:r>
              <a:rPr lang="en-US" sz="2800" dirty="0" smtClean="0"/>
              <a:t>Today: final exam review, focus on math problems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01370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/>
        </p:nvGraphicFramePr>
        <p:xfrm>
          <a:off x="2565400" y="2529262"/>
          <a:ext cx="3873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9" name="Equation" r:id="rId3" imgW="469900" imgH="165100" progId="Equation.3">
                  <p:embed/>
                </p:oleObj>
              </mc:Choice>
              <mc:Fallback>
                <p:oleObj name="Equation" r:id="rId3" imgW="4699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529262"/>
                        <a:ext cx="3873500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9066" y="4174067"/>
            <a:ext cx="6731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a = planet’s average distance from Sun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      (</a:t>
            </a:r>
            <a:r>
              <a:rPr lang="en-US" sz="3200" dirty="0" err="1">
                <a:solidFill>
                  <a:srgbClr val="000000"/>
                </a:solidFill>
              </a:rPr>
              <a:t>semimajor</a:t>
            </a:r>
            <a:r>
              <a:rPr lang="en-US" sz="3200" dirty="0">
                <a:solidFill>
                  <a:srgbClr val="000000"/>
                </a:solidFill>
              </a:rPr>
              <a:t> axis</a:t>
            </a:r>
            <a:r>
              <a:rPr lang="en-US" sz="3200" dirty="0" smtClean="0">
                <a:solidFill>
                  <a:srgbClr val="000000"/>
                </a:solidFill>
              </a:rPr>
              <a:t>) in AU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P = planet’s period in years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1838" y="0"/>
            <a:ext cx="8214137" cy="2020394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Kepler’s</a:t>
            </a:r>
            <a:r>
              <a:rPr lang="en-US" sz="3600" b="1" dirty="0" smtClean="0"/>
              <a:t> Third Law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period of each planet is related to its average distance from the Sun by the formula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RT\CH04\F04_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56" y="704671"/>
            <a:ext cx="8230631" cy="589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2356" y="115475"/>
            <a:ext cx="823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remind ourselves what the semi-major axis is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18506" y="4996968"/>
            <a:ext cx="3463792" cy="164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8879" y="5130444"/>
            <a:ext cx="1871408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Semi-major axis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697769" y="4679232"/>
            <a:ext cx="0" cy="135363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7769" y="4996967"/>
            <a:ext cx="133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Semi-minor axis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20419"/>
              </p:ext>
            </p:extLst>
          </p:nvPr>
        </p:nvGraphicFramePr>
        <p:xfrm>
          <a:off x="3282950" y="1020763"/>
          <a:ext cx="25638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7" name="Equation" r:id="rId3" imgW="469900" imgH="203200" progId="Equation.3">
                  <p:embed/>
                </p:oleObj>
              </mc:Choice>
              <mc:Fallback>
                <p:oleObj name="Equation" r:id="rId3" imgW="469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020763"/>
                        <a:ext cx="2563813" cy="107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7067"/>
            <a:ext cx="9144000" cy="732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Third Law: Examples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7725" y="2256058"/>
            <a:ext cx="8321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has a period of 1 year and a semi-major axis of 1 AU: 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1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1.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A planet is at 2 A.U. What is its period?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 smtClean="0"/>
              <a:t>Solve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for P:  </a:t>
            </a:r>
          </a:p>
          <a:p>
            <a:endParaRPr lang="en-US" sz="2400" dirty="0"/>
          </a:p>
          <a:p>
            <a:r>
              <a:rPr lang="en-US" sz="2400" dirty="0" smtClean="0"/>
              <a:t>The period of the planet is                                   years  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93877"/>
              </p:ext>
            </p:extLst>
          </p:nvPr>
        </p:nvGraphicFramePr>
        <p:xfrm>
          <a:off x="3891497" y="4641321"/>
          <a:ext cx="22542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8" name="Equation" r:id="rId5" imgW="876300" imgH="241300" progId="Equation.3">
                  <p:embed/>
                </p:oleObj>
              </mc:Choice>
              <mc:Fallback>
                <p:oleObj name="Equation" r:id="rId5" imgW="8763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497" y="4641321"/>
                        <a:ext cx="225425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37557"/>
              </p:ext>
            </p:extLst>
          </p:nvPr>
        </p:nvGraphicFramePr>
        <p:xfrm>
          <a:off x="4021951" y="3925101"/>
          <a:ext cx="22844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9" name="Equation" r:id="rId7" imgW="889000" imgH="241300" progId="Equation.3">
                  <p:embed/>
                </p:oleObj>
              </mc:Choice>
              <mc:Fallback>
                <p:oleObj name="Equation" r:id="rId7" imgW="8890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951" y="3925101"/>
                        <a:ext cx="228441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89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24266"/>
              </p:ext>
            </p:extLst>
          </p:nvPr>
        </p:nvGraphicFramePr>
        <p:xfrm>
          <a:off x="3282950" y="1020763"/>
          <a:ext cx="25638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5" name="Equation" r:id="rId3" imgW="469900" imgH="203200" progId="Equation.3">
                  <p:embed/>
                </p:oleObj>
              </mc:Choice>
              <mc:Fallback>
                <p:oleObj name="Equation" r:id="rId3" imgW="469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020763"/>
                        <a:ext cx="2563813" cy="107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7067"/>
            <a:ext cx="9144000" cy="732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Third Law: Examples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7725" y="2256058"/>
            <a:ext cx="83210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has a period of 1 year and a semi-major axis of 1 AU: 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1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1.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A planet is at 0.1 A.U. What is its period?</a:t>
            </a:r>
          </a:p>
          <a:p>
            <a:pPr marL="342900" indent="-342900">
              <a:buAutoNum type="arabicPeriod" startAt="2"/>
            </a:pPr>
            <a:endParaRPr lang="en-US" sz="2400" dirty="0"/>
          </a:p>
          <a:p>
            <a:r>
              <a:rPr lang="en-US" sz="2400" dirty="0" smtClean="0"/>
              <a:t>Solve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for P:  </a:t>
            </a:r>
          </a:p>
          <a:p>
            <a:endParaRPr lang="en-US" sz="2400" dirty="0"/>
          </a:p>
          <a:p>
            <a:r>
              <a:rPr lang="en-US" sz="2400" dirty="0" smtClean="0"/>
              <a:t>The period of the planet is                                         years   </a:t>
            </a:r>
          </a:p>
          <a:p>
            <a:endParaRPr lang="en-US" sz="2400" dirty="0" smtClean="0"/>
          </a:p>
          <a:p>
            <a:r>
              <a:rPr lang="en-US" sz="2400" dirty="0" smtClean="0"/>
              <a:t>Planets with </a:t>
            </a:r>
            <a:r>
              <a:rPr lang="en-US" sz="2400" i="1" dirty="0" smtClean="0"/>
              <a:t>a</a:t>
            </a:r>
            <a:r>
              <a:rPr lang="en-US" sz="2400" dirty="0" smtClean="0"/>
              <a:t>&gt;1 AU have periods greater than 1 year, and planets at </a:t>
            </a:r>
            <a:r>
              <a:rPr lang="en-US" sz="2400" i="1" dirty="0" smtClean="0"/>
              <a:t>a</a:t>
            </a:r>
            <a:r>
              <a:rPr lang="en-US" sz="2400" dirty="0" smtClean="0"/>
              <a:t>&lt;1 AU have periods less than 1 year.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95502"/>
              </p:ext>
            </p:extLst>
          </p:nvPr>
        </p:nvGraphicFramePr>
        <p:xfrm>
          <a:off x="3831697" y="4641850"/>
          <a:ext cx="27130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6" name="Equation" r:id="rId5" imgW="1054100" imgH="241300" progId="Equation.3">
                  <p:embed/>
                </p:oleObj>
              </mc:Choice>
              <mc:Fallback>
                <p:oleObj name="Equation" r:id="rId5" imgW="10541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697" y="4641850"/>
                        <a:ext cx="27130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37557"/>
              </p:ext>
            </p:extLst>
          </p:nvPr>
        </p:nvGraphicFramePr>
        <p:xfrm>
          <a:off x="4021951" y="3925101"/>
          <a:ext cx="22844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7" name="Equation" r:id="rId7" imgW="889000" imgH="241300" progId="Equation.3">
                  <p:embed/>
                </p:oleObj>
              </mc:Choice>
              <mc:Fallback>
                <p:oleObj name="Equation" r:id="rId7" imgW="8890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951" y="3925101"/>
                        <a:ext cx="228441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27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28156"/>
              </p:ext>
            </p:extLst>
          </p:nvPr>
        </p:nvGraphicFramePr>
        <p:xfrm>
          <a:off x="3282950" y="1020763"/>
          <a:ext cx="25638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9" name="Equation" r:id="rId3" imgW="469900" imgH="203200" progId="Equation.3">
                  <p:embed/>
                </p:oleObj>
              </mc:Choice>
              <mc:Fallback>
                <p:oleObj name="Equation" r:id="rId3" imgW="469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020763"/>
                        <a:ext cx="2563813" cy="107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7067"/>
            <a:ext cx="9144000" cy="732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Third Law: Examples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7725" y="2256058"/>
            <a:ext cx="8321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has a period of 1 year and a semi-major axis of 1 AU: 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1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1.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A comet has a period</a:t>
            </a:r>
            <a:r>
              <a:rPr lang="en-US" sz="2400" dirty="0"/>
              <a:t> </a:t>
            </a:r>
            <a:r>
              <a:rPr lang="en-US" sz="2400" dirty="0" smtClean="0"/>
              <a:t>of 1000 years. What is its distance from the Sun?</a:t>
            </a:r>
          </a:p>
          <a:p>
            <a:pPr marL="342900" indent="-342900"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Solve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for a:  </a:t>
            </a:r>
          </a:p>
          <a:p>
            <a:endParaRPr lang="en-US" sz="2400" dirty="0"/>
          </a:p>
          <a:p>
            <a:r>
              <a:rPr lang="en-US" sz="2400" dirty="0" smtClean="0"/>
              <a:t>The distance of the comet from the Sun is                                       AU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50965"/>
              </p:ext>
            </p:extLst>
          </p:nvPr>
        </p:nvGraphicFramePr>
        <p:xfrm>
          <a:off x="3978267" y="4271963"/>
          <a:ext cx="23510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Equation" r:id="rId5" imgW="914400" imgH="241300" progId="Equation.3">
                  <p:embed/>
                </p:oleObj>
              </mc:Choice>
              <mc:Fallback>
                <p:oleObj name="Equation" r:id="rId5" imgW="914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67" y="4271963"/>
                        <a:ext cx="23510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363726"/>
              </p:ext>
            </p:extLst>
          </p:nvPr>
        </p:nvGraphicFramePr>
        <p:xfrm>
          <a:off x="5762098" y="5015470"/>
          <a:ext cx="28432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1" name="Equation" r:id="rId7" imgW="1104900" imgH="241300" progId="Equation.3">
                  <p:embed/>
                </p:oleObj>
              </mc:Choice>
              <mc:Fallback>
                <p:oleObj name="Equation" r:id="rId7" imgW="11049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098" y="5015470"/>
                        <a:ext cx="284321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06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54363"/>
              </p:ext>
            </p:extLst>
          </p:nvPr>
        </p:nvGraphicFramePr>
        <p:xfrm>
          <a:off x="3282950" y="1020763"/>
          <a:ext cx="25638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3" name="Equation" r:id="rId3" imgW="469900" imgH="203200" progId="Equation.3">
                  <p:embed/>
                </p:oleObj>
              </mc:Choice>
              <mc:Fallback>
                <p:oleObj name="Equation" r:id="rId3" imgW="469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020763"/>
                        <a:ext cx="2563813" cy="107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7067"/>
            <a:ext cx="9144000" cy="732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Third Law: Examples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7725" y="2256058"/>
            <a:ext cx="8321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has a period of 1 year and a semi-major axis of 1 AU: 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1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1.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A planet has a period</a:t>
            </a:r>
            <a:r>
              <a:rPr lang="en-US" sz="2400" dirty="0"/>
              <a:t> </a:t>
            </a:r>
            <a:r>
              <a:rPr lang="en-US" sz="2400" dirty="0" smtClean="0"/>
              <a:t>of 0.5 years. What is its distance from the Sun?</a:t>
            </a:r>
          </a:p>
          <a:p>
            <a:pPr marL="342900" indent="-342900">
              <a:buAutoNum type="arabicPeriod" startAt="4"/>
            </a:pPr>
            <a:endParaRPr lang="en-US" sz="2400" dirty="0"/>
          </a:p>
          <a:p>
            <a:r>
              <a:rPr lang="en-US" sz="2400" dirty="0" smtClean="0"/>
              <a:t>Solve </a:t>
            </a:r>
            <a:r>
              <a:rPr lang="en-US" sz="2400" dirty="0" err="1" smtClean="0"/>
              <a:t>Kepler’s</a:t>
            </a:r>
            <a:r>
              <a:rPr lang="en-US" sz="2400" dirty="0" smtClean="0"/>
              <a:t>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for a:  </a:t>
            </a:r>
          </a:p>
          <a:p>
            <a:endParaRPr lang="en-US" sz="2400" dirty="0"/>
          </a:p>
          <a:p>
            <a:r>
              <a:rPr lang="en-US" sz="2400" dirty="0" smtClean="0"/>
              <a:t>The distance of the planet from the Sun is                                       AU</a:t>
            </a:r>
          </a:p>
          <a:p>
            <a:endParaRPr lang="en-US" sz="2400" dirty="0"/>
          </a:p>
          <a:p>
            <a:r>
              <a:rPr lang="en-US" sz="2400" dirty="0" smtClean="0"/>
              <a:t>Objects with P&gt;1 year are more than 1 AU from the Sun.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259"/>
              </p:ext>
            </p:extLst>
          </p:nvPr>
        </p:nvGraphicFramePr>
        <p:xfrm>
          <a:off x="5775856" y="4999038"/>
          <a:ext cx="26797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4" name="Equation" r:id="rId5" imgW="1041400" imgH="241300" progId="Equation.3">
                  <p:embed/>
                </p:oleObj>
              </mc:Choice>
              <mc:Fallback>
                <p:oleObj name="Equation" r:id="rId5" imgW="1041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856" y="4999038"/>
                        <a:ext cx="26797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530097"/>
              </p:ext>
            </p:extLst>
          </p:nvPr>
        </p:nvGraphicFramePr>
        <p:xfrm>
          <a:off x="3978267" y="4271963"/>
          <a:ext cx="23510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5" name="Equation" r:id="rId7" imgW="914400" imgH="241300" progId="Equation.3">
                  <p:embed/>
                </p:oleObj>
              </mc:Choice>
              <mc:Fallback>
                <p:oleObj name="Equation" r:id="rId7" imgW="9144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67" y="4271963"/>
                        <a:ext cx="23510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08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/>
        </p:nvGraphicFramePr>
        <p:xfrm>
          <a:off x="1019176" y="1929218"/>
          <a:ext cx="3405187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1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6" y="1929218"/>
                        <a:ext cx="3405187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1963" y="296863"/>
            <a:ext cx="8540750" cy="6028207"/>
            <a:chOff x="291" y="187"/>
            <a:chExt cx="5380" cy="3989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91" y="3312"/>
              <a:ext cx="912" cy="8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595" y="3024"/>
              <a:ext cx="624" cy="6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771" y="3312"/>
              <a:ext cx="2160" cy="43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635" y="3168"/>
              <a:ext cx="28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A50021"/>
                  </a:solidFill>
                </a:rPr>
                <a:t>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79" y="2832"/>
              <a:ext cx="38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</a:rPr>
                <a:t>M</a:t>
              </a:r>
              <a:endParaRPr lang="en-US" sz="3200">
                <a:solidFill>
                  <a:srgbClr val="A50021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787" y="2592"/>
              <a:ext cx="288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</a:rPr>
                <a:t>m</a:t>
              </a:r>
              <a:endParaRPr lang="en-US" sz="3200">
                <a:solidFill>
                  <a:srgbClr val="A50021"/>
                </a:solidFill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21" y="187"/>
              <a:ext cx="5350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2"/>
                  </a:solidFill>
                </a:rPr>
                <a:t>Newton’s law of gravity</a:t>
              </a:r>
              <a:r>
                <a:rPr lang="en-US" sz="3200" dirty="0">
                  <a:solidFill>
                    <a:schemeClr val="accent2"/>
                  </a:solidFill>
                </a:rPr>
                <a:t>:  Any two objects in the universe attract each other with a force given </a:t>
              </a:r>
              <a:r>
                <a:rPr lang="en-US" sz="3200" dirty="0" smtClean="0">
                  <a:solidFill>
                    <a:schemeClr val="accent2"/>
                  </a:solidFill>
                </a:rPr>
                <a:t>by 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418361" y="1600200"/>
            <a:ext cx="372563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With </a:t>
            </a:r>
            <a:br>
              <a:rPr lang="en-US" sz="3200" dirty="0"/>
            </a:br>
            <a:r>
              <a:rPr lang="en-US" sz="3200" i="1" dirty="0" err="1"/>
              <a:t>r</a:t>
            </a:r>
            <a:r>
              <a:rPr lang="en-US" sz="3200" dirty="0"/>
              <a:t>   in meters</a:t>
            </a:r>
            <a:br>
              <a:rPr lang="en-US" sz="3200" dirty="0"/>
            </a:br>
            <a:r>
              <a:rPr lang="en-US" sz="3200" i="1" dirty="0" err="1"/>
              <a:t>m</a:t>
            </a:r>
            <a:r>
              <a:rPr lang="en-US" sz="3200" i="1" dirty="0"/>
              <a:t>  </a:t>
            </a:r>
            <a:r>
              <a:rPr lang="en-US" sz="3200" dirty="0"/>
              <a:t>in kg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F</a:t>
            </a:r>
            <a:r>
              <a:rPr lang="en-US" sz="3200" dirty="0"/>
              <a:t>  in </a:t>
            </a:r>
            <a:r>
              <a:rPr lang="en-US" sz="3200" dirty="0" err="1"/>
              <a:t>Newtons</a:t>
            </a:r>
            <a:r>
              <a:rPr lang="en-US" sz="3200" dirty="0" smtClean="0"/>
              <a:t>, where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1 Newton = 4.5 lb 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G</a:t>
            </a:r>
            <a:r>
              <a:rPr lang="en-US" sz="3200" dirty="0"/>
              <a:t> = 7</a:t>
            </a:r>
            <a:r>
              <a:rPr lang="en-US" sz="3200" dirty="0">
                <a:latin typeface="Arial" charset="0"/>
              </a:rPr>
              <a:t>x</a:t>
            </a:r>
            <a:r>
              <a:rPr lang="en-US" sz="3200" dirty="0"/>
              <a:t>10</a:t>
            </a:r>
            <a:r>
              <a:rPr lang="en-US" sz="3200" baseline="30000" dirty="0"/>
              <a:t>-11</a:t>
            </a:r>
            <a:br>
              <a:rPr lang="en-US" sz="3200" baseline="30000" dirty="0"/>
            </a:b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9253" y="5019387"/>
            <a:ext cx="158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Newton’s gravitational constant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5563" y="5911993"/>
            <a:ext cx="342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mass of object 1</a:t>
            </a:r>
          </a:p>
          <a:p>
            <a:r>
              <a:rPr lang="en-US" dirty="0" err="1" smtClean="0"/>
              <a:t>m</a:t>
            </a:r>
            <a:r>
              <a:rPr lang="en-US" dirty="0" smtClean="0"/>
              <a:t>: mass of object 2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: distance between the objects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6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est Toolkit\Image Archive\Kuhn - Transparencies\33.bmp"/>
          <p:cNvPicPr>
            <a:picLocks noChangeAspect="1" noChangeArrowheads="1"/>
          </p:cNvPicPr>
          <p:nvPr/>
        </p:nvPicPr>
        <p:blipFill>
          <a:blip r:embed="rId2"/>
          <a:srcRect l="10353" t="11963" r="12002" b="8575"/>
          <a:stretch>
            <a:fillRect/>
          </a:stretch>
        </p:blipFill>
        <p:spPr bwMode="auto">
          <a:xfrm>
            <a:off x="798940" y="733938"/>
            <a:ext cx="7546120" cy="59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" y="11617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75367A"/>
                </a:solidFill>
              </a:rPr>
              <a:t>     Force of gravity on an object proportional to 1/</a:t>
            </a:r>
            <a:r>
              <a:rPr lang="en-US" sz="3200" dirty="0" smtClean="0">
                <a:solidFill>
                  <a:srgbClr val="75367A"/>
                </a:solidFill>
              </a:rPr>
              <a:t>r</a:t>
            </a:r>
            <a:r>
              <a:rPr lang="en-US" sz="3200" baseline="30000" dirty="0" smtClean="0">
                <a:solidFill>
                  <a:srgbClr val="75367A"/>
                </a:solidFill>
              </a:rPr>
              <a:t>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6149" y="882374"/>
            <a:ext cx="3150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Note: weight is a measurement of </a:t>
            </a:r>
            <a:r>
              <a:rPr lang="en-US" i="1" dirty="0" smtClean="0">
                <a:solidFill>
                  <a:srgbClr val="FF6600"/>
                </a:solidFill>
              </a:rPr>
              <a:t>force</a:t>
            </a:r>
            <a:r>
              <a:rPr lang="en-US" dirty="0" smtClean="0">
                <a:solidFill>
                  <a:srgbClr val="FF6600"/>
                </a:solidFill>
              </a:rPr>
              <a:t>, not </a:t>
            </a:r>
            <a:r>
              <a:rPr lang="en-US" i="1" dirty="0" smtClean="0">
                <a:solidFill>
                  <a:srgbClr val="FF6600"/>
                </a:solidFill>
              </a:rPr>
              <a:t>mass</a:t>
            </a:r>
            <a:r>
              <a:rPr lang="en-US" dirty="0" smtClean="0">
                <a:solidFill>
                  <a:srgbClr val="FF6600"/>
                </a:solidFill>
              </a:rPr>
              <a:t>. How much you weigh depends on your mass </a:t>
            </a:r>
            <a:r>
              <a:rPr lang="en-US" i="1" dirty="0" smtClean="0">
                <a:solidFill>
                  <a:srgbClr val="FF6600"/>
                </a:solidFill>
              </a:rPr>
              <a:t>and </a:t>
            </a:r>
            <a:r>
              <a:rPr lang="en-US" dirty="0" smtClean="0">
                <a:solidFill>
                  <a:srgbClr val="FF6600"/>
                </a:solidFill>
              </a:rPr>
              <a:t>on the strength of gravity where you are. </a:t>
            </a:r>
            <a:r>
              <a:rPr lang="en-US" b="1" dirty="0" smtClean="0">
                <a:solidFill>
                  <a:srgbClr val="FF6600"/>
                </a:solidFill>
              </a:rPr>
              <a:t>Pounds </a:t>
            </a:r>
            <a:r>
              <a:rPr lang="en-US" dirty="0" smtClean="0">
                <a:solidFill>
                  <a:srgbClr val="FF6600"/>
                </a:solidFill>
              </a:rPr>
              <a:t>are a unit of force; </a:t>
            </a:r>
            <a:r>
              <a:rPr lang="en-US" b="1" dirty="0" smtClean="0">
                <a:solidFill>
                  <a:srgbClr val="FF6600"/>
                </a:solidFill>
              </a:rPr>
              <a:t>kilograms</a:t>
            </a:r>
            <a:r>
              <a:rPr lang="en-US" dirty="0" smtClean="0">
                <a:solidFill>
                  <a:srgbClr val="FF6600"/>
                </a:solidFill>
              </a:rPr>
              <a:t> are a unit of mass.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140 pounds on Earth.  How much would she weigh on a planet that is the same size as Earth but ½ the mass?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35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70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140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280 pounds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140 pounds on Earth.  How much would she weigh on a planet that is the same size as Earth but ½ the mass?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35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70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140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280 pounds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1677775" y="5205745"/>
            <a:ext cx="2714218" cy="1332690"/>
          </a:xfrm>
          <a:prstGeom prst="ellipse">
            <a:avLst/>
          </a:prstGeom>
          <a:noFill/>
          <a:ln w="101600">
            <a:solidFill>
              <a:srgbClr val="57A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od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68" y="788027"/>
            <a:ext cx="5607179" cy="2678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82"/>
            <a:ext cx="8229600" cy="98919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Bonus Extra Credit: </a:t>
            </a:r>
            <a:br>
              <a:rPr lang="en-US" sz="3600" b="1" dirty="0" smtClean="0"/>
            </a:br>
            <a:r>
              <a:rPr lang="en-US" sz="3600" b="1" dirty="0" smtClean="0"/>
              <a:t>You know more than Google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0675"/>
            <a:ext cx="8424954" cy="382637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Go to </a:t>
            </a:r>
            <a:r>
              <a:rPr lang="en-US" sz="2600" dirty="0" smtClean="0">
                <a:hlinkClick r:id="rId3"/>
              </a:rPr>
              <a:t>http://www.google.com/doodles/earth-day-2013</a:t>
            </a:r>
            <a:r>
              <a:rPr lang="en-US" sz="2600" dirty="0" smtClean="0"/>
              <a:t> (link </a:t>
            </a:r>
            <a:r>
              <a:rPr lang="en-US" sz="2600" dirty="0" smtClean="0"/>
              <a:t>will be</a:t>
            </a:r>
            <a:r>
              <a:rPr lang="en-US" sz="2600" dirty="0" smtClean="0"/>
              <a:t> </a:t>
            </a:r>
            <a:r>
              <a:rPr lang="en-US" sz="2600" dirty="0" smtClean="0"/>
              <a:t>on D2L) and watch the animation</a:t>
            </a:r>
          </a:p>
          <a:p>
            <a:r>
              <a:rPr lang="en-US" sz="2600" dirty="0" smtClean="0"/>
              <a:t>There are at least 4 astronomical things wrong here, involving the sun, moon and stars</a:t>
            </a:r>
          </a:p>
          <a:p>
            <a:r>
              <a:rPr lang="en-US" sz="2600" dirty="0" smtClean="0"/>
              <a:t>For up to </a:t>
            </a:r>
            <a:r>
              <a:rPr lang="en-US" sz="2600" b="1" dirty="0" smtClean="0"/>
              <a:t>three extra points on the final exam</a:t>
            </a:r>
            <a:r>
              <a:rPr lang="en-US" sz="2600" dirty="0" smtClean="0"/>
              <a:t>, explain three of them</a:t>
            </a:r>
          </a:p>
          <a:p>
            <a:r>
              <a:rPr lang="en-US" sz="2600" dirty="0" smtClean="0"/>
              <a:t>Email me your answers </a:t>
            </a:r>
            <a:r>
              <a:rPr lang="en-US" sz="2600" b="1" dirty="0" smtClean="0"/>
              <a:t>before the start of the exam on Monday </a:t>
            </a:r>
            <a:r>
              <a:rPr lang="en-US" sz="2600" dirty="0" smtClean="0"/>
              <a:t>(</a:t>
            </a:r>
            <a:r>
              <a:rPr lang="en-US" sz="2600" dirty="0" err="1" smtClean="0"/>
              <a:t>erbd@uwm.edu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013"/>
            <a:ext cx="8229600" cy="4733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Mass of new planet is ½ mass of Earth: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the gravitational force on the new planet is half as strong as on Earth, and the astronaut weighs half as much.</a:t>
            </a:r>
          </a:p>
          <a:p>
            <a:pPr marL="0" indent="0">
              <a:buNone/>
            </a:pPr>
            <a:r>
              <a:rPr lang="en-US" dirty="0" smtClean="0"/>
              <a:t>Remember that weight is gravitational force! The </a:t>
            </a:r>
            <a:r>
              <a:rPr lang="en-US" b="1" dirty="0" smtClean="0"/>
              <a:t>mass</a:t>
            </a:r>
            <a:r>
              <a:rPr lang="en-US" dirty="0" smtClean="0"/>
              <a:t> of the astronaut </a:t>
            </a:r>
            <a:r>
              <a:rPr lang="en-US" i="1" dirty="0" smtClean="0"/>
              <a:t>m</a:t>
            </a:r>
            <a:r>
              <a:rPr lang="en-US" dirty="0" smtClean="0"/>
              <a:t> does not change!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3119900" y="239150"/>
          <a:ext cx="2735559" cy="139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2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00" y="239150"/>
                        <a:ext cx="2735559" cy="1390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755261"/>
              </p:ext>
            </p:extLst>
          </p:nvPr>
        </p:nvGraphicFramePr>
        <p:xfrm>
          <a:off x="1214554" y="2592304"/>
          <a:ext cx="6125390" cy="106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Equation" r:id="rId5" imgW="2044700" imgH="355600" progId="Equation.3">
                  <p:embed/>
                </p:oleObj>
              </mc:Choice>
              <mc:Fallback>
                <p:oleObj name="Equation" r:id="rId5" imgW="20447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554" y="2592304"/>
                        <a:ext cx="6125390" cy="1062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2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1.5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61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1500 pounds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725" y="2662238"/>
            <a:ext cx="845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150 pounds on Earth.  How much would she weigh on a planet that is the same size as Earth but 0.1 times the mass?</a:t>
            </a:r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5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662238"/>
            <a:ext cx="845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150 pounds on Earth.  How much would she weigh on a planet that is the same size as Earth but 0.1 times the mass?</a:t>
            </a:r>
          </a:p>
          <a:p>
            <a:pPr marL="342900" indent="-34290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2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1.5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61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1500 pounds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1677775" y="5205745"/>
            <a:ext cx="2714218" cy="1332690"/>
          </a:xfrm>
          <a:prstGeom prst="ellipse">
            <a:avLst/>
          </a:prstGeom>
          <a:noFill/>
          <a:ln w="101600">
            <a:solidFill>
              <a:srgbClr val="57AA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9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120 pounds on Earth.  How much would she weigh on a planet that is the same mass as Earth but double the radius?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240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480 pounds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3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120 pounds on Earth.  How much would she weigh on a planet that is the same mass as Earth but double the radius?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240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480 pounds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1677775" y="3842819"/>
            <a:ext cx="2714218" cy="1332690"/>
          </a:xfrm>
          <a:prstGeom prst="ellipse">
            <a:avLst/>
          </a:prstGeom>
          <a:noFill/>
          <a:ln w="101600">
            <a:solidFill>
              <a:srgbClr val="CD1B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013"/>
            <a:ext cx="8229600" cy="4733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Radius of new planet is twice the radius of Earth: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gravitational force on the new planet is ¼ as strong as on Earth, and the astronaut weighs ¼ as much.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3119900" y="239150"/>
          <a:ext cx="2735559" cy="139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00" y="239150"/>
                        <a:ext cx="2735559" cy="1390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94036"/>
              </p:ext>
            </p:extLst>
          </p:nvPr>
        </p:nvGraphicFramePr>
        <p:xfrm>
          <a:off x="659196" y="3102677"/>
          <a:ext cx="77628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Equation" r:id="rId5" imgW="2590800" imgH="381000" progId="Equation.3">
                  <p:embed/>
                </p:oleObj>
              </mc:Choice>
              <mc:Fallback>
                <p:oleObj name="Equation" r:id="rId5" imgW="25908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96" y="3102677"/>
                        <a:ext cx="7762875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100 pounds on Earth.  How much would she weigh on a planet that is the same mass as Earth but 1/3 the radius?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33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900 pounds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17801"/>
              </p:ext>
            </p:extLst>
          </p:nvPr>
        </p:nvGraphicFramePr>
        <p:xfrm>
          <a:off x="2938463" y="931863"/>
          <a:ext cx="3405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5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931863"/>
                        <a:ext cx="3405187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968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Using Newton’s law of Gravity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25" y="2824251"/>
            <a:ext cx="84547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astronaut weighs 100 pounds on Earth.  How much would she weigh on a planet that is the same mass as Earth but 1/3 the radius?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9" y="4051256"/>
            <a:ext cx="1220575" cy="913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19" y="5389410"/>
            <a:ext cx="1221983" cy="91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19" y="4059038"/>
            <a:ext cx="1225431" cy="90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75" y="5392253"/>
            <a:ext cx="1220575" cy="907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202" y="414271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 pounds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0202" y="5531302"/>
            <a:ext cx="215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33 pounds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650" y="4142712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300 pounds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3650" y="5442689"/>
            <a:ext cx="238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900 pounds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6158261" y="5175509"/>
            <a:ext cx="2714218" cy="1332690"/>
          </a:xfrm>
          <a:prstGeom prst="ellipse">
            <a:avLst/>
          </a:prstGeom>
          <a:noFill/>
          <a:ln w="101600">
            <a:solidFill>
              <a:srgbClr val="029D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013"/>
            <a:ext cx="8229600" cy="47334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Radius of new planet is 1/3 the radius of Earth: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gravitational force on the new planet is 9 times stronger than it is on Earth, and the astronaut weighs 9 times as much!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3119900" y="239150"/>
          <a:ext cx="2735559" cy="139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00" y="239150"/>
                        <a:ext cx="2735559" cy="1390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506413" y="2673350"/>
          <a:ext cx="80676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" name="Equation" r:id="rId5" imgW="2692400" imgH="393700" progId="Equation.3">
                  <p:embed/>
                </p:oleObj>
              </mc:Choice>
              <mc:Fallback>
                <p:oleObj name="Equation" r:id="rId5" imgW="26924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673350"/>
                        <a:ext cx="8067675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D:\Quest Toolkit\Image Archive\Kuhn - Transparencies\5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334" y="-82545"/>
            <a:ext cx="4817533" cy="37241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801" y="3397904"/>
            <a:ext cx="8111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radiation that something emits because of its temperature is called </a:t>
            </a:r>
            <a:r>
              <a:rPr lang="en-US" sz="2400" b="1" dirty="0" smtClean="0"/>
              <a:t>thermal or blackbody radiation</a:t>
            </a:r>
            <a:r>
              <a:rPr lang="en-US" sz="2400" dirty="0" smtClean="0"/>
              <a:t>, and we can use the peak wavelength of the blackbody curve to determine the temperature of an object.</a:t>
            </a:r>
          </a:p>
          <a:p>
            <a:endParaRPr lang="en-US" sz="2400" dirty="0"/>
          </a:p>
          <a:p>
            <a:r>
              <a:rPr lang="en-US" sz="2400" dirty="0" smtClean="0"/>
              <a:t>Nothing radiates as a perfect blackbody, but </a:t>
            </a:r>
            <a:r>
              <a:rPr lang="en-US" sz="2400" b="1" dirty="0" smtClean="0"/>
              <a:t>stars</a:t>
            </a:r>
            <a:r>
              <a:rPr lang="en-US" sz="2400" dirty="0" smtClean="0"/>
              <a:t> come close!  </a:t>
            </a:r>
          </a:p>
          <a:p>
            <a:endParaRPr lang="en-US" sz="2400" dirty="0"/>
          </a:p>
          <a:p>
            <a:r>
              <a:rPr lang="en-US" sz="2400" dirty="0" smtClean="0"/>
              <a:t>So </a:t>
            </a:r>
            <a:r>
              <a:rPr lang="en-US" sz="2400" b="1" dirty="0" smtClean="0"/>
              <a:t>hotter stars emit more radiation</a:t>
            </a:r>
            <a:r>
              <a:rPr lang="en-US" sz="2400" dirty="0" smtClean="0"/>
              <a:t>, and </a:t>
            </a:r>
            <a:r>
              <a:rPr lang="en-US" sz="2400" b="1" dirty="0" smtClean="0"/>
              <a:t>the radiation peaks at a shorter wavelength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933692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806"/>
            <a:ext cx="8229600" cy="8468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Information that will be provided on final</a:t>
            </a:r>
            <a:endParaRPr lang="en-US" sz="3200" b="1" dirty="0"/>
          </a:p>
        </p:txBody>
      </p:sp>
      <p:pic>
        <p:nvPicPr>
          <p:cNvPr id="5" name="Picture 4" descr="finaleq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584859"/>
            <a:ext cx="584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9897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920" y="72781"/>
            <a:ext cx="8830609" cy="6858001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hlink"/>
              </a:buClr>
              <a:buFontTx/>
              <a:buChar char=""/>
            </a:pPr>
            <a:r>
              <a:rPr lang="en-US" dirty="0">
                <a:solidFill>
                  <a:srgbClr val="75367A"/>
                </a:solidFill>
              </a:rPr>
              <a:t>With wavelength </a:t>
            </a:r>
            <a:r>
              <a:rPr lang="en-US" dirty="0">
                <a:solidFill>
                  <a:srgbClr val="75367A"/>
                </a:solidFill>
                <a:latin typeface="Symbol" pitchFamily="18" charset="2"/>
              </a:rPr>
              <a:t>l </a:t>
            </a:r>
            <a:r>
              <a:rPr lang="en-US" dirty="0">
                <a:solidFill>
                  <a:srgbClr val="75367A"/>
                </a:solidFill>
              </a:rPr>
              <a:t>measured in </a:t>
            </a:r>
            <a:r>
              <a:rPr lang="en-US" dirty="0" smtClean="0">
                <a:solidFill>
                  <a:srgbClr val="75367A"/>
                </a:solidFill>
              </a:rPr>
              <a:t>nanometers </a:t>
            </a:r>
            <a:r>
              <a:rPr lang="en-US" dirty="0">
                <a:solidFill>
                  <a:srgbClr val="75367A"/>
                </a:solidFill>
              </a:rPr>
              <a:t>and T in degrees Kelvin, the relation between the average wavelength of light emitted by a hot object and the temperature of the object is </a:t>
            </a:r>
            <a:br>
              <a:rPr lang="en-US" dirty="0">
                <a:solidFill>
                  <a:srgbClr val="75367A"/>
                </a:solidFill>
              </a:rPr>
            </a:br>
            <a:r>
              <a:rPr lang="en-US" dirty="0">
                <a:solidFill>
                  <a:srgbClr val="75367A"/>
                </a:solidFill>
              </a:rPr>
              <a:t>	</a:t>
            </a: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dirty="0" smtClean="0">
              <a:solidFill>
                <a:srgbClr val="75367A"/>
              </a:solidFill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r>
              <a:rPr lang="en-US" dirty="0" smtClean="0">
                <a:solidFill>
                  <a:srgbClr val="75367A"/>
                </a:solidFill>
              </a:rPr>
              <a:t/>
            </a:r>
            <a:br>
              <a:rPr lang="en-US" dirty="0" smtClean="0">
                <a:solidFill>
                  <a:srgbClr val="75367A"/>
                </a:solidFill>
              </a:rPr>
            </a:br>
            <a:r>
              <a:rPr lang="en-US" dirty="0">
                <a:solidFill>
                  <a:srgbClr val="75367A"/>
                </a:solidFill>
              </a:rPr>
              <a:t/>
            </a:r>
            <a:br>
              <a:rPr lang="en-US" dirty="0">
                <a:solidFill>
                  <a:srgbClr val="75367A"/>
                </a:solidFill>
              </a:rPr>
            </a:br>
            <a:r>
              <a:rPr lang="en-US" dirty="0">
                <a:solidFill>
                  <a:srgbClr val="75367A"/>
                </a:solidFill>
              </a:rPr>
              <a:t>To </a:t>
            </a:r>
            <a:r>
              <a:rPr lang="en-US" dirty="0" smtClean="0">
                <a:solidFill>
                  <a:srgbClr val="75367A"/>
                </a:solidFill>
              </a:rPr>
              <a:t>2 decimal-</a:t>
            </a:r>
            <a:r>
              <a:rPr lang="en-US" dirty="0">
                <a:solidFill>
                  <a:srgbClr val="75367A"/>
                </a:solidFill>
              </a:rPr>
              <a:t>place accuracy and with </a:t>
            </a:r>
            <a:r>
              <a:rPr lang="en-US" dirty="0" err="1">
                <a:solidFill>
                  <a:srgbClr val="75367A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rgbClr val="75367A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srgbClr val="75367A"/>
                </a:solidFill>
              </a:rPr>
              <a:t>measured in </a:t>
            </a:r>
            <a:r>
              <a:rPr lang="en-US" dirty="0" smtClean="0">
                <a:solidFill>
                  <a:srgbClr val="75367A"/>
                </a:solidFill>
              </a:rPr>
              <a:t>cm</a:t>
            </a: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dirty="0" smtClean="0">
              <a:solidFill>
                <a:srgbClr val="75367A"/>
              </a:solidFill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r>
              <a:rPr lang="en-US" dirty="0" smtClean="0">
                <a:solidFill>
                  <a:srgbClr val="75367A"/>
                </a:solidFill>
              </a:rPr>
              <a:t> </a:t>
            </a: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dirty="0" smtClean="0">
              <a:solidFill>
                <a:srgbClr val="75367A"/>
              </a:solidFill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dirty="0" smtClean="0">
              <a:solidFill>
                <a:srgbClr val="75367A"/>
              </a:solidFill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r>
              <a:rPr lang="en-US" dirty="0" smtClean="0">
                <a:solidFill>
                  <a:srgbClr val="75367A"/>
                </a:solidFill>
              </a:rPr>
              <a:t>Example: Milwaukee at 17</a:t>
            </a:r>
            <a:r>
              <a:rPr lang="en-US" baseline="30000" dirty="0" smtClean="0">
                <a:solidFill>
                  <a:srgbClr val="75367A"/>
                </a:solidFill>
              </a:rPr>
              <a:t>0 </a:t>
            </a:r>
            <a:r>
              <a:rPr lang="en-US" dirty="0" smtClean="0">
                <a:solidFill>
                  <a:srgbClr val="75367A"/>
                </a:solidFill>
              </a:rPr>
              <a:t>C = 290 K</a:t>
            </a:r>
          </a:p>
          <a:p>
            <a:pPr marL="0" indent="0">
              <a:buClr>
                <a:schemeClr val="hlink"/>
              </a:buClr>
              <a:buFontTx/>
              <a:buNone/>
            </a:pPr>
            <a:r>
              <a:rPr lang="en-US" dirty="0" smtClean="0">
                <a:solidFill>
                  <a:srgbClr val="75367A"/>
                </a:solidFill>
              </a:rPr>
              <a:t>Peak wavelength is 0.29/290 = 0.001 cm = 10,000 nm: infrared</a:t>
            </a:r>
            <a:endParaRPr lang="en-US" dirty="0">
              <a:solidFill>
                <a:srgbClr val="75367A"/>
              </a:solidFill>
            </a:endParaRPr>
          </a:p>
        </p:txBody>
      </p:sp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58810"/>
              </p:ext>
            </p:extLst>
          </p:nvPr>
        </p:nvGraphicFramePr>
        <p:xfrm>
          <a:off x="2920999" y="1742981"/>
          <a:ext cx="2949809" cy="131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0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9" y="1742981"/>
                        <a:ext cx="2949809" cy="131074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66125"/>
              </p:ext>
            </p:extLst>
          </p:nvPr>
        </p:nvGraphicFramePr>
        <p:xfrm>
          <a:off x="3173939" y="3954194"/>
          <a:ext cx="24082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1" name="Equation" r:id="rId5" imgW="812800" imgH="355600" progId="Equation.3">
                  <p:embed/>
                </p:oleObj>
              </mc:Choice>
              <mc:Fallback>
                <p:oleObj name="Equation" r:id="rId5" imgW="812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939" y="3954194"/>
                        <a:ext cx="2408238" cy="10541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99638"/>
              </p:ext>
            </p:extLst>
          </p:nvPr>
        </p:nvGraphicFramePr>
        <p:xfrm>
          <a:off x="2920999" y="585779"/>
          <a:ext cx="2949809" cy="131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4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9" y="585779"/>
                        <a:ext cx="2949809" cy="131074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9467" y="2336800"/>
            <a:ext cx="8201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/>
              <a:t>	A star has a temperature of 2000 K.  </a:t>
            </a:r>
            <a:r>
              <a:rPr lang="en-US" sz="2800" dirty="0"/>
              <a:t>W</a:t>
            </a:r>
            <a:r>
              <a:rPr lang="en-US" sz="2800" dirty="0" smtClean="0"/>
              <a:t>hat is the peak wavelength of light that it emits? 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64264"/>
              </p:ext>
            </p:extLst>
          </p:nvPr>
        </p:nvGraphicFramePr>
        <p:xfrm>
          <a:off x="1819804" y="3738033"/>
          <a:ext cx="52212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5" name="Equation" r:id="rId5" imgW="1663700" imgH="406400" progId="Equation.3">
                  <p:embed/>
                </p:oleObj>
              </mc:Choice>
              <mc:Fallback>
                <p:oleObj name="Equation" r:id="rId5" imgW="16637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804" y="3738033"/>
                        <a:ext cx="5221288" cy="1270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47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177"/>
              </p:ext>
            </p:extLst>
          </p:nvPr>
        </p:nvGraphicFramePr>
        <p:xfrm>
          <a:off x="2920999" y="280981"/>
          <a:ext cx="2949809" cy="131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9" y="280981"/>
                        <a:ext cx="2949809" cy="131074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9467" y="163939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star emits at a peak wavelength of 300 nm.  </a:t>
            </a:r>
            <a:r>
              <a:rPr lang="en-US" sz="2800" dirty="0"/>
              <a:t>W</a:t>
            </a:r>
            <a:r>
              <a:rPr lang="en-US" sz="2800" dirty="0" smtClean="0"/>
              <a:t>hat is the temperature of its surface?</a:t>
            </a:r>
            <a:endParaRPr lang="en-US" sz="2800" dirty="0"/>
          </a:p>
        </p:txBody>
      </p:sp>
      <p:grpSp>
        <p:nvGrpSpPr>
          <p:cNvPr id="2" name="Group 12"/>
          <p:cNvGrpSpPr/>
          <p:nvPr/>
        </p:nvGrpSpPr>
        <p:grpSpPr>
          <a:xfrm>
            <a:off x="723274" y="2661230"/>
            <a:ext cx="3466530" cy="2810337"/>
            <a:chOff x="1402002" y="1417638"/>
            <a:chExt cx="3466530" cy="2810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2002" y="1417638"/>
              <a:ext cx="1220575" cy="9136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34751" y="3643199"/>
              <a:ext cx="16337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10,000 K</a:t>
              </a:r>
              <a:endParaRPr lang="en-US" sz="3200" dirty="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723274" y="3701267"/>
            <a:ext cx="1773483" cy="910360"/>
            <a:chOff x="1400594" y="2750327"/>
            <a:chExt cx="1773483" cy="910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0594" y="2750327"/>
              <a:ext cx="1221983" cy="910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89411" y="2902682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723274" y="3732235"/>
            <a:ext cx="3167219" cy="1922901"/>
            <a:chOff x="1397146" y="3065473"/>
            <a:chExt cx="3167219" cy="19229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146" y="4082468"/>
              <a:ext cx="1225431" cy="9059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8361" y="3065473"/>
              <a:ext cx="13260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9000 K</a:t>
              </a: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23274" y="2814642"/>
            <a:ext cx="2842509" cy="3923625"/>
            <a:chOff x="1402002" y="2395593"/>
            <a:chExt cx="2842509" cy="39236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2002" y="5411701"/>
              <a:ext cx="1220575" cy="90751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26284" y="2395593"/>
              <a:ext cx="10182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0.9 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98355" y="5966217"/>
            <a:ext cx="16209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 x 10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0805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78291"/>
              </p:ext>
            </p:extLst>
          </p:nvPr>
        </p:nvGraphicFramePr>
        <p:xfrm>
          <a:off x="2920999" y="280981"/>
          <a:ext cx="2949809" cy="131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0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9" y="280981"/>
                        <a:ext cx="2949809" cy="131074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9467" y="163939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star emits at a peak wavelength of 300 nm.  </a:t>
            </a:r>
            <a:r>
              <a:rPr lang="en-US" sz="2800" dirty="0"/>
              <a:t>W</a:t>
            </a:r>
            <a:r>
              <a:rPr lang="en-US" sz="2800" dirty="0" smtClean="0"/>
              <a:t>hat is the temperature of its surface?</a:t>
            </a:r>
            <a:endParaRPr lang="en-US" sz="2800" dirty="0"/>
          </a:p>
        </p:txBody>
      </p:sp>
      <p:grpSp>
        <p:nvGrpSpPr>
          <p:cNvPr id="4" name="Group 12"/>
          <p:cNvGrpSpPr/>
          <p:nvPr/>
        </p:nvGrpSpPr>
        <p:grpSpPr>
          <a:xfrm>
            <a:off x="723274" y="2661230"/>
            <a:ext cx="3466530" cy="2810337"/>
            <a:chOff x="1402002" y="1417638"/>
            <a:chExt cx="3466530" cy="2810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2002" y="1417638"/>
              <a:ext cx="1220575" cy="9136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34751" y="3643199"/>
              <a:ext cx="16337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10,000 K</a:t>
              </a:r>
              <a:endParaRPr lang="en-US" sz="3200" dirty="0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723274" y="3701267"/>
            <a:ext cx="1773483" cy="910360"/>
            <a:chOff x="1400594" y="2750327"/>
            <a:chExt cx="1773483" cy="910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0594" y="2750327"/>
              <a:ext cx="1221983" cy="910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89411" y="2902682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723274" y="3732235"/>
            <a:ext cx="3167219" cy="1922901"/>
            <a:chOff x="1397146" y="3065473"/>
            <a:chExt cx="3167219" cy="19229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146" y="4082468"/>
              <a:ext cx="1225431" cy="9059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8361" y="3065473"/>
              <a:ext cx="13260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9000 K</a:t>
              </a: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723274" y="2814642"/>
            <a:ext cx="2842509" cy="3923625"/>
            <a:chOff x="1402002" y="2395593"/>
            <a:chExt cx="2842509" cy="39236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2002" y="5411701"/>
              <a:ext cx="1220575" cy="90751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26284" y="2395593"/>
              <a:ext cx="10182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0.9 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98355" y="5966217"/>
            <a:ext cx="16209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 x 10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 K</a:t>
            </a:r>
            <a:endParaRPr lang="en-US" sz="3200" dirty="0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05075"/>
              </p:ext>
            </p:extLst>
          </p:nvPr>
        </p:nvGraphicFramePr>
        <p:xfrm>
          <a:off x="5307013" y="2938463"/>
          <a:ext cx="274955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" name="Equation" r:id="rId9" imgW="876300" imgH="406400" progId="Equation.3">
                  <p:embed/>
                </p:oleObj>
              </mc:Choice>
              <mc:Fallback>
                <p:oleObj name="Equation" r:id="rId9" imgW="876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2938463"/>
                        <a:ext cx="2749550" cy="12715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57531" y="4341752"/>
            <a:ext cx="356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wavelength in nm – </a:t>
            </a:r>
          </a:p>
          <a:p>
            <a:r>
              <a:rPr lang="en-US" sz="2400" dirty="0" smtClean="0"/>
              <a:t>so (3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)/300 = 10,000 K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312091" y="4769844"/>
            <a:ext cx="2306418" cy="910360"/>
          </a:xfrm>
          <a:prstGeom prst="ellipse">
            <a:avLst/>
          </a:prstGeom>
          <a:noFill/>
          <a:ln w="101600">
            <a:solidFill>
              <a:srgbClr val="FFF3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2521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06512"/>
            <a:ext cx="8839200" cy="2318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source: nuclear fusion of hydrogen into helium</a:t>
            </a:r>
          </a:p>
          <a:p>
            <a:pPr marL="0" indent="0">
              <a:buNone/>
            </a:pPr>
            <a:r>
              <a:rPr lang="en-US" sz="2800" dirty="0" smtClean="0"/>
              <a:t>When 4 hydrogen atoms are fused into one helium atom, 0.7% of their mass is turned into energy: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E=mc</a:t>
            </a:r>
            <a:r>
              <a:rPr lang="en-US" sz="4000" b="1" baseline="30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63" y="2943903"/>
            <a:ext cx="6652475" cy="374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399"/>
            <a:ext cx="8839200" cy="5534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luminosity of the Sun is 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26</a:t>
            </a:r>
            <a:r>
              <a:rPr lang="en-US" sz="2800" dirty="0" smtClean="0"/>
              <a:t> watts.</a:t>
            </a:r>
          </a:p>
          <a:p>
            <a:pPr marL="0" indent="0">
              <a:buNone/>
            </a:pPr>
            <a:r>
              <a:rPr lang="en-US" sz="2800" dirty="0" smtClean="0"/>
              <a:t>So the sun produces 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26</a:t>
            </a:r>
            <a:r>
              <a:rPr lang="en-US" sz="2800" dirty="0" smtClean="0"/>
              <a:t> watt-seconds of energy every second.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How much mass does it fuse into energy to do this?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E=mc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 so </a:t>
            </a:r>
            <a:r>
              <a:rPr lang="en-US" b="1" dirty="0" err="1" smtClean="0">
                <a:solidFill>
                  <a:srgbClr val="C00000"/>
                </a:solidFill>
              </a:rPr>
              <a:t>m</a:t>
            </a:r>
            <a:r>
              <a:rPr lang="en-US" b="1" dirty="0" smtClean="0">
                <a:solidFill>
                  <a:srgbClr val="C00000"/>
                </a:solidFill>
              </a:rPr>
              <a:t>=E/c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speed of light is </a:t>
            </a:r>
            <a:r>
              <a:rPr lang="en-US" sz="2800" dirty="0" err="1" smtClean="0"/>
              <a:t>c</a:t>
            </a:r>
            <a:r>
              <a:rPr lang="en-US" sz="2800" dirty="0" smtClean="0"/>
              <a:t> = 3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</a:t>
            </a:r>
            <a:r>
              <a:rPr lang="en-US" sz="2800" dirty="0" err="1" smtClean="0"/>
              <a:t>m/s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m</a:t>
            </a:r>
            <a:r>
              <a:rPr lang="en-US" sz="2800" dirty="0" smtClean="0"/>
              <a:t> = 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26</a:t>
            </a:r>
            <a:r>
              <a:rPr lang="en-US" sz="2800" dirty="0" smtClean="0"/>
              <a:t> / (3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4.4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kg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The sun turns </a:t>
            </a:r>
            <a:r>
              <a:rPr lang="en-US" sz="2800" dirty="0" smtClean="0"/>
              <a:t>4.4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kg of mass into energy every second.</a:t>
            </a: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840177"/>
            <a:ext cx="8711198" cy="5740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The Sun turns </a:t>
            </a:r>
            <a:r>
              <a:rPr lang="en-US" sz="2800" dirty="0" smtClean="0"/>
              <a:t>4.4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kg of mass into energy every second.</a:t>
            </a:r>
          </a:p>
          <a:p>
            <a:pPr marL="0" indent="0">
              <a:buNone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800" dirty="0" smtClean="0"/>
              <a:t>How much hydrogen does the Sun fuse into helium in one second to do this?</a:t>
            </a:r>
          </a:p>
          <a:p>
            <a:pPr marL="0" indent="0">
              <a:buNone/>
            </a:pPr>
            <a:r>
              <a:rPr lang="en-US" sz="2800" dirty="0" smtClean="0"/>
              <a:t>When 4 hydrogen atoms are fused into one helium atom, 0.7% of their mass is turned into energy.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mass turned into energy = total mass 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b="1" dirty="0" smtClean="0">
                <a:solidFill>
                  <a:srgbClr val="C00000"/>
                </a:solidFill>
              </a:rPr>
              <a:t> 0.007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So</a:t>
            </a:r>
            <a:r>
              <a:rPr lang="en-US" sz="2800" dirty="0" smtClean="0"/>
              <a:t> the total amount of hydrogen fused is the amount of mass turned into energy divided by 0.007, which is the amount of mass turned into energy </a:t>
            </a:r>
            <a:r>
              <a:rPr lang="en-US" sz="2800" dirty="0" err="1" smtClean="0"/>
              <a:t>x</a:t>
            </a:r>
            <a:r>
              <a:rPr lang="en-US" sz="2800" dirty="0" smtClean="0"/>
              <a:t> 143.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2800" dirty="0" smtClean="0"/>
              <a:t>Sun fuses 143 </a:t>
            </a:r>
            <a:r>
              <a:rPr lang="en-US" sz="2800" dirty="0" err="1" smtClean="0"/>
              <a:t>x</a:t>
            </a:r>
            <a:r>
              <a:rPr lang="en-US" sz="2800" dirty="0" smtClean="0"/>
              <a:t> (4.4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kg) = 6.3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kg of hydrogen into helium in one second.</a:t>
            </a: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840177"/>
            <a:ext cx="8711198" cy="574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2800" dirty="0" smtClean="0"/>
              <a:t>Sun fuses 143 </a:t>
            </a:r>
            <a:r>
              <a:rPr lang="en-US" sz="2800" dirty="0" err="1" smtClean="0"/>
              <a:t>x</a:t>
            </a:r>
            <a:r>
              <a:rPr lang="en-US" sz="2800" dirty="0" smtClean="0"/>
              <a:t> (4.4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kg) = 6.3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kg of hydrogen into helium in one second.</a:t>
            </a: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How long will it live?</a:t>
            </a:r>
          </a:p>
          <a:p>
            <a:pPr marL="0" indent="0">
              <a:buNone/>
            </a:pPr>
            <a:r>
              <a:rPr lang="en-US" sz="2800" dirty="0" smtClean="0"/>
              <a:t>The mass of the Sun is 2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30</a:t>
            </a:r>
            <a:r>
              <a:rPr lang="en-US" sz="2800" dirty="0" smtClean="0"/>
              <a:t> kg, and the mass of its core which will be fused into helium is about 10% of that. This is the total amount of fuel available.</a:t>
            </a:r>
          </a:p>
          <a:p>
            <a:pPr marL="0" indent="0">
              <a:buNone/>
            </a:pPr>
            <a:r>
              <a:rPr lang="en-US" sz="2800" dirty="0" smtClean="0"/>
              <a:t>total amount of fuel = 0.1 </a:t>
            </a:r>
            <a:r>
              <a:rPr lang="en-US" sz="2800" dirty="0" err="1" smtClean="0"/>
              <a:t>x</a:t>
            </a:r>
            <a:r>
              <a:rPr lang="en-US" sz="2800" dirty="0" smtClean="0"/>
              <a:t> 2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30</a:t>
            </a:r>
            <a:r>
              <a:rPr lang="en-US" sz="2800" dirty="0" smtClean="0"/>
              <a:t> kg = 2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29</a:t>
            </a:r>
            <a:r>
              <a:rPr lang="en-US" sz="2800" dirty="0" smtClean="0"/>
              <a:t> kg</a:t>
            </a:r>
          </a:p>
          <a:p>
            <a:pPr marL="0" indent="0">
              <a:buNone/>
            </a:pPr>
            <a:r>
              <a:rPr lang="en-US" sz="2800" dirty="0" smtClean="0"/>
              <a:t>The lifetime is the total amount of fuel divided by the amount of fuel consumed per second.</a:t>
            </a:r>
          </a:p>
          <a:p>
            <a:pPr marL="0" indent="0">
              <a:buNone/>
            </a:pPr>
            <a:r>
              <a:rPr lang="en-US" sz="2800" b="1" dirty="0" smtClean="0"/>
              <a:t>So the lifetime of the Sun is 2 </a:t>
            </a:r>
            <a:r>
              <a:rPr lang="en-US" sz="2800" b="1" dirty="0" err="1" smtClean="0"/>
              <a:t>x</a:t>
            </a:r>
            <a:r>
              <a:rPr lang="en-US" sz="2800" b="1" dirty="0" smtClean="0"/>
              <a:t> 10</a:t>
            </a:r>
            <a:r>
              <a:rPr lang="en-US" sz="2800" b="1" baseline="30000" dirty="0" smtClean="0"/>
              <a:t>29</a:t>
            </a:r>
            <a:r>
              <a:rPr lang="en-US" sz="2800" b="1" dirty="0" smtClean="0"/>
              <a:t> kg/(6.3 </a:t>
            </a:r>
            <a:r>
              <a:rPr lang="en-US" sz="2800" b="1" dirty="0" err="1" smtClean="0"/>
              <a:t>x</a:t>
            </a:r>
            <a:r>
              <a:rPr lang="en-US" sz="2800" b="1" dirty="0" smtClean="0"/>
              <a:t> 10</a:t>
            </a:r>
            <a:r>
              <a:rPr lang="en-US" sz="2800" b="1" baseline="30000" dirty="0" smtClean="0"/>
              <a:t>11</a:t>
            </a:r>
            <a:r>
              <a:rPr lang="en-US" sz="2800" b="1" dirty="0" smtClean="0"/>
              <a:t> kg/</a:t>
            </a:r>
            <a:r>
              <a:rPr lang="en-US" sz="2800" b="1" dirty="0" err="1" smtClean="0"/>
              <a:t>s</a:t>
            </a:r>
            <a:r>
              <a:rPr lang="en-US" sz="2800" b="1" dirty="0" smtClean="0"/>
              <a:t>) = 3.2 </a:t>
            </a:r>
            <a:r>
              <a:rPr lang="en-US" sz="2800" b="1" dirty="0" err="1" smtClean="0"/>
              <a:t>x</a:t>
            </a:r>
            <a:r>
              <a:rPr lang="en-US" sz="2800" b="1" dirty="0" smtClean="0"/>
              <a:t> 10</a:t>
            </a:r>
            <a:r>
              <a:rPr lang="en-US" sz="2800" b="1" baseline="30000" dirty="0" smtClean="0"/>
              <a:t>17</a:t>
            </a:r>
            <a:r>
              <a:rPr lang="en-US" sz="2800" b="1" dirty="0" smtClean="0"/>
              <a:t> seconds = 10</a:t>
            </a:r>
            <a:r>
              <a:rPr lang="en-US" sz="2800" b="1" baseline="30000" dirty="0" smtClean="0"/>
              <a:t>10</a:t>
            </a:r>
            <a:r>
              <a:rPr lang="en-US" sz="2800" b="1" dirty="0" smtClean="0"/>
              <a:t> years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840177"/>
            <a:ext cx="8711198" cy="57405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We can repeat this calculation for other stars, given their masses and luminosities.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 total mass changed to energy is proportional to the mass of the star. If a star has 5 times the mass of the Sun it will change 5 times as much mass to energy in its lifetime.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 mass changed to energy each second is proportional to the luminosity of the star. If a star has 1000 times the luminosity of the Sun, it will change 1000 times as much mass to energy each second.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star with 5 times the mass and 1000 times the luminosity of the Sun then has a lifetime 5/1000 = 0.005 times as long.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4" y="1591570"/>
            <a:ext cx="8251372" cy="96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Lifetimes of Stars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2548170"/>
            <a:ext cx="8711198" cy="413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The total mass changed to energy is proportional to the mass of the star. If a star has 5 times the mass of the Sun it will change 5 times as much mass to energy in its lifetime.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 mass changed to energy each second is proportional to the luminosity of the star. If a star has 1000 times the luminosity of the Sun, it will change 1000 times as much mass to energy each second.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star with 5 times the mass and 1000 times the luminosity of the Sun then has a lifetime 5/1000 = 0.005 times as long.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5 solar mass stars lives for 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</a:t>
            </a:r>
            <a:r>
              <a:rPr lang="en-US" sz="2800" dirty="0" err="1" smtClean="0"/>
              <a:t>x</a:t>
            </a:r>
            <a:r>
              <a:rPr lang="en-US" sz="2800" dirty="0" smtClean="0"/>
              <a:t> 5/1000 = 5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years.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20800" y="914400"/>
          <a:ext cx="6121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905000" imgH="406400" progId="Equation.3">
                  <p:embed/>
                </p:oleObj>
              </mc:Choice>
              <mc:Fallback>
                <p:oleObj name="Equation" r:id="rId3" imgW="19050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914400"/>
                        <a:ext cx="6121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 103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356" y="3405807"/>
            <a:ext cx="8298154" cy="2251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Review for Final Exam</a:t>
            </a:r>
          </a:p>
          <a:p>
            <a:endParaRPr lang="en-US" dirty="0" smtClean="0"/>
          </a:p>
          <a:p>
            <a:r>
              <a:rPr lang="en-US" dirty="0" smtClean="0"/>
              <a:t>Quick Course Overview </a:t>
            </a:r>
          </a:p>
          <a:p>
            <a:r>
              <a:rPr lang="en-US" dirty="0" smtClean="0"/>
              <a:t>and Practice Problems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_04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214" y="1823194"/>
            <a:ext cx="5871572" cy="48686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1954" y="-10003"/>
            <a:ext cx="90120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Brightness and distance</a:t>
            </a:r>
          </a:p>
          <a:p>
            <a:r>
              <a:rPr lang="en-US" sz="2800" dirty="0" smtClean="0"/>
              <a:t>As light moves away from a star (or light bulb) its energy is spread out over a larger area. That area is proportional to 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So if you move twice as far away from a star, it will look 4 times fainter. 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4809067"/>
            <a:ext cx="8940800" cy="20489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Example:</a:t>
            </a:r>
            <a:r>
              <a:rPr lang="en-US" dirty="0" smtClean="0"/>
              <a:t> </a:t>
            </a:r>
            <a:r>
              <a:rPr lang="en-US" dirty="0"/>
              <a:t>The brightness of sunlight at the Earth is 1400 watts/meter</a:t>
            </a:r>
            <a:r>
              <a:rPr lang="en-US" baseline="30000" dirty="0"/>
              <a:t>2</a:t>
            </a:r>
            <a:r>
              <a:rPr lang="en-US" dirty="0"/>
              <a:t>.  What is the brightness of sunlight at Saturn, 10 AU from the Sun?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24455" y="213254"/>
          <a:ext cx="6052078" cy="4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9" name="Equation" r:id="rId3" imgW="1346040" imgH="927000" progId="Equation.3">
                  <p:embed/>
                </p:oleObj>
              </mc:Choice>
              <mc:Fallback>
                <p:oleObj name="Equation" r:id="rId3" imgW="1346040" imgH="9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55" y="213254"/>
                        <a:ext cx="6052078" cy="4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246815"/>
            <a:ext cx="8940800" cy="20489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Example:</a:t>
            </a:r>
            <a:r>
              <a:rPr lang="en-US" dirty="0" smtClean="0"/>
              <a:t> </a:t>
            </a:r>
            <a:r>
              <a:rPr lang="en-US" dirty="0"/>
              <a:t>The brightness of sunlight at the Earth is 1400 watts/meter</a:t>
            </a:r>
            <a:r>
              <a:rPr lang="en-US" baseline="30000" dirty="0"/>
              <a:t>2</a:t>
            </a:r>
            <a:r>
              <a:rPr lang="en-US" dirty="0"/>
              <a:t>.  What is the brightness of sunlight at Saturn, 10 AU from the Sun?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06649"/>
              </p:ext>
            </p:extLst>
          </p:nvPr>
        </p:nvGraphicFramePr>
        <p:xfrm>
          <a:off x="1189089" y="2098695"/>
          <a:ext cx="622458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89" y="2098695"/>
                        <a:ext cx="6224588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3200" y="3373870"/>
            <a:ext cx="8940800" cy="31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aturn is 10 times farther away from the Sun than the Earth, so sunlight is 1/10</a:t>
            </a:r>
            <a:r>
              <a:rPr lang="en-US" baseline="30000" dirty="0" smtClean="0"/>
              <a:t>2</a:t>
            </a:r>
            <a:r>
              <a:rPr lang="en-US" dirty="0" smtClean="0"/>
              <a:t> = 1/100 times brighter.   </a:t>
            </a:r>
            <a:endParaRPr lang="en-US" dirty="0"/>
          </a:p>
          <a:p>
            <a:r>
              <a:rPr lang="en-US" dirty="0" smtClean="0"/>
              <a:t>The brightness of sunlight on Saturn is 1400/100 = 14 </a:t>
            </a:r>
            <a:r>
              <a:rPr lang="en-US" dirty="0"/>
              <a:t>watts/meter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smtClean="0"/>
              <a:t> This is why the outer planets are cold!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9354"/>
            <a:ext cx="8535607" cy="243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few more examples: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is the brightness of the sun at 40 A.U. if it is 1400 watts/m</a:t>
            </a:r>
            <a:r>
              <a:rPr lang="en-US" baseline="30000" dirty="0" smtClean="0"/>
              <a:t>2</a:t>
            </a:r>
            <a:r>
              <a:rPr lang="en-US" dirty="0" smtClean="0"/>
              <a:t> at 1 A.U?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69128"/>
              </p:ext>
            </p:extLst>
          </p:nvPr>
        </p:nvGraphicFramePr>
        <p:xfrm>
          <a:off x="868363" y="2657132"/>
          <a:ext cx="7823392" cy="330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Equation" r:id="rId3" imgW="2070100" imgH="876300" progId="Equation.3">
                  <p:embed/>
                </p:oleObj>
              </mc:Choice>
              <mc:Fallback>
                <p:oleObj name="Equation" r:id="rId3" imgW="20701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657132"/>
                        <a:ext cx="7823392" cy="3308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0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9353"/>
            <a:ext cx="8940800" cy="380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few more examples: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What is the brightness of the sun at 40 A.U. if it is 1400 watt/m</a:t>
            </a:r>
            <a:r>
              <a:rPr lang="en-US" baseline="30000" dirty="0" smtClean="0"/>
              <a:t>2</a:t>
            </a:r>
            <a:r>
              <a:rPr lang="en-US" dirty="0" smtClean="0"/>
              <a:t> at 1 A.U?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about at 100 A.U.?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35971"/>
              </p:ext>
            </p:extLst>
          </p:nvPr>
        </p:nvGraphicFramePr>
        <p:xfrm>
          <a:off x="741012" y="3498850"/>
          <a:ext cx="7777162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Equation" r:id="rId3" imgW="2057400" imgH="876300" progId="Equation.3">
                  <p:embed/>
                </p:oleObj>
              </mc:Choice>
              <mc:Fallback>
                <p:oleObj name="Equation" r:id="rId3" imgW="20574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12" y="3498850"/>
                        <a:ext cx="7777162" cy="330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18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8247"/>
            <a:ext cx="9144000" cy="6858000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  <a:buFontTx/>
              <a:buChar char=""/>
            </a:pPr>
            <a:r>
              <a:rPr lang="en-US" dirty="0"/>
              <a:t>Galaxies outside </a:t>
            </a:r>
            <a:r>
              <a:rPr lang="en-US" dirty="0" smtClean="0"/>
              <a:t>our local group of galaxies are </a:t>
            </a:r>
            <a:r>
              <a:rPr lang="en-US" dirty="0"/>
              <a:t>moving away from </a:t>
            </a:r>
            <a:r>
              <a:rPr lang="en-US" dirty="0" smtClean="0"/>
              <a:t>us, because the universe is expanding!  </a:t>
            </a:r>
            <a:r>
              <a:rPr lang="en-US" dirty="0"/>
              <a:t>Their speed increases with their distance from us according to the </a:t>
            </a:r>
            <a:r>
              <a:rPr lang="en-US" b="1" dirty="0">
                <a:solidFill>
                  <a:srgbClr val="A50021"/>
                </a:solidFill>
              </a:rPr>
              <a:t>Hubble law: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smtClean="0"/>
              <a:t> 		</a:t>
            </a:r>
            <a:r>
              <a:rPr lang="en-US" sz="3600" i="1" dirty="0" smtClean="0">
                <a:solidFill>
                  <a:srgbClr val="A50021"/>
                </a:solidFill>
              </a:rPr>
              <a:t>v </a:t>
            </a:r>
            <a:r>
              <a:rPr lang="en-US" sz="3600" i="1" dirty="0">
                <a:solidFill>
                  <a:srgbClr val="A50021"/>
                </a:solidFill>
              </a:rPr>
              <a:t>= </a:t>
            </a:r>
            <a:r>
              <a:rPr lang="en-US" sz="3600" i="1" dirty="0" smtClean="0">
                <a:solidFill>
                  <a:srgbClr val="A50021"/>
                </a:solidFill>
              </a:rPr>
              <a:t>H × 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v</a:t>
            </a:r>
            <a:r>
              <a:rPr lang="en-US" sz="3600" dirty="0" smtClean="0"/>
              <a:t> = velocity in km/</a:t>
            </a:r>
            <a:r>
              <a:rPr lang="en-US" sz="3600" dirty="0" err="1" smtClean="0"/>
              <a:t>s</a:t>
            </a:r>
            <a:endParaRPr lang="en-US" sz="3600" dirty="0" smtClean="0"/>
          </a:p>
          <a:p>
            <a:pPr>
              <a:buClr>
                <a:srgbClr val="A50021"/>
              </a:buClr>
              <a:buFontTx/>
              <a:buChar char=""/>
            </a:pPr>
            <a:r>
              <a:rPr lang="en-US" sz="3600" dirty="0" err="1" smtClean="0"/>
              <a:t>d</a:t>
            </a:r>
            <a:r>
              <a:rPr lang="en-US" sz="3600" dirty="0" smtClean="0"/>
              <a:t> = distance in </a:t>
            </a:r>
            <a:r>
              <a:rPr lang="en-US" sz="3600" dirty="0" err="1" smtClean="0"/>
              <a:t>megaparsecs</a:t>
            </a:r>
            <a:r>
              <a:rPr lang="en-US" sz="3600" dirty="0" smtClean="0"/>
              <a:t> </a:t>
            </a:r>
          </a:p>
          <a:p>
            <a:pPr>
              <a:buClr>
                <a:srgbClr val="A50021"/>
              </a:buClr>
              <a:buFontTx/>
              <a:buChar char=""/>
            </a:pPr>
            <a:r>
              <a:rPr lang="en-US" sz="3600" dirty="0" smtClean="0"/>
              <a:t>(1 </a:t>
            </a:r>
            <a:r>
              <a:rPr lang="en-US" sz="3600" dirty="0" err="1" smtClean="0"/>
              <a:t>Mpc</a:t>
            </a:r>
            <a:r>
              <a:rPr lang="en-US" sz="3600" dirty="0" smtClean="0"/>
              <a:t> = 3.26 </a:t>
            </a:r>
            <a:r>
              <a:rPr lang="en-US" sz="3600" dirty="0" err="1" smtClean="0"/>
              <a:t>x</a:t>
            </a:r>
            <a:r>
              <a:rPr lang="en-US" sz="3600" dirty="0" smtClean="0"/>
              <a:t> 10</a:t>
            </a:r>
            <a:r>
              <a:rPr lang="en-US" sz="3600" baseline="30000" dirty="0" smtClean="0"/>
              <a:t>6</a:t>
            </a:r>
            <a:r>
              <a:rPr lang="en-US" sz="3600" dirty="0" smtClean="0"/>
              <a:t> light years)</a:t>
            </a:r>
          </a:p>
          <a:p>
            <a:pPr>
              <a:buClr>
                <a:srgbClr val="A50021"/>
              </a:buClr>
              <a:buFontTx/>
              <a:buChar char=""/>
            </a:pPr>
            <a:endParaRPr lang="en-US" sz="3600" dirty="0" smtClean="0"/>
          </a:p>
          <a:p>
            <a:pPr>
              <a:buClr>
                <a:srgbClr val="A50021"/>
              </a:buClr>
              <a:buFontTx/>
              <a:buChar char=""/>
            </a:pPr>
            <a:r>
              <a:rPr lang="en-US" sz="3600" dirty="0" smtClean="0"/>
              <a:t>The Hubble constant: H</a:t>
            </a:r>
            <a:r>
              <a:rPr lang="en-US" sz="3600" baseline="-25000" dirty="0" smtClean="0"/>
              <a:t> </a:t>
            </a:r>
            <a:r>
              <a:rPr lang="en-US" sz="3600" dirty="0"/>
              <a:t>= 70 km/</a:t>
            </a:r>
            <a:r>
              <a:rPr lang="en-US" sz="3600" dirty="0" err="1"/>
              <a:t>s/</a:t>
            </a:r>
            <a:r>
              <a:rPr lang="en-US" sz="3600" dirty="0" err="1" smtClean="0"/>
              <a:t>Mpc</a:t>
            </a:r>
            <a:endParaRPr lang="en-US" sz="3600" baseline="-25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3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7033" y="767231"/>
            <a:ext cx="873696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i="1" dirty="0" smtClean="0"/>
              <a:t>v = H × d </a:t>
            </a:r>
            <a:r>
              <a:rPr lang="en-US" sz="3200" dirty="0" smtClean="0"/>
              <a:t>is called the </a:t>
            </a:r>
            <a:r>
              <a:rPr lang="en-US" sz="3200" b="1" dirty="0" smtClean="0"/>
              <a:t>Hubble Law </a:t>
            </a:r>
            <a:r>
              <a:rPr lang="en-US" sz="3200" dirty="0" smtClean="0"/>
              <a:t>and H is the </a:t>
            </a:r>
            <a:r>
              <a:rPr lang="en-US" sz="3200" b="1" dirty="0" smtClean="0"/>
              <a:t>Hubble constant</a:t>
            </a:r>
            <a:r>
              <a:rPr lang="en-US" sz="3200" dirty="0" smtClean="0"/>
              <a:t>. 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To determine it, we need to measure the velocity of many many galaxies, and their distances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Velocities are easy, from the Doppler shift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Distances are harder: we use Cepheid variable stars and other methods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65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Hubble’s Law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944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956353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v</a:t>
            </a:r>
            <a:r>
              <a:rPr lang="en-US" sz="2800" b="1" i="1" dirty="0" smtClean="0"/>
              <a:t> = H </a:t>
            </a:r>
            <a:r>
              <a:rPr lang="en-US" sz="2800" b="1" i="1" dirty="0"/>
              <a:t>× </a:t>
            </a:r>
            <a:r>
              <a:rPr lang="en-US" sz="2800" b="1" i="1" dirty="0" smtClean="0"/>
              <a:t>d</a:t>
            </a:r>
            <a:r>
              <a:rPr lang="en-US" sz="2800" b="1" dirty="0" smtClean="0"/>
              <a:t>, H = 70 km/s/</a:t>
            </a:r>
            <a:r>
              <a:rPr lang="en-US" sz="2800" b="1" dirty="0" err="1" smtClean="0"/>
              <a:t>Mpc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Let’s do a few examples.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A galaxy is 100 </a:t>
            </a:r>
            <a:r>
              <a:rPr lang="en-US" sz="2800" dirty="0" err="1" smtClean="0"/>
              <a:t>Mpc</a:t>
            </a:r>
            <a:r>
              <a:rPr lang="en-US" sz="2800" dirty="0" smtClean="0"/>
              <a:t> away.  How fast is it moving away from us?</a:t>
            </a:r>
          </a:p>
          <a:p>
            <a:pPr lvl="1"/>
            <a:r>
              <a:rPr lang="en-US" sz="2800" dirty="0" smtClean="0"/>
              <a:t>	</a:t>
            </a:r>
            <a:r>
              <a:rPr lang="en-US" sz="2800" i="1" dirty="0" smtClean="0"/>
              <a:t>v = H </a:t>
            </a:r>
            <a:r>
              <a:rPr lang="en-US" sz="2800" i="1" dirty="0"/>
              <a:t>× </a:t>
            </a:r>
            <a:r>
              <a:rPr lang="en-US" sz="2800" i="1" dirty="0" smtClean="0"/>
              <a:t>d = </a:t>
            </a:r>
            <a:r>
              <a:rPr lang="en-US" sz="2800" dirty="0" smtClean="0"/>
              <a:t>70 </a:t>
            </a:r>
            <a:r>
              <a:rPr lang="en-US" sz="2800" dirty="0"/>
              <a:t>× </a:t>
            </a:r>
            <a:r>
              <a:rPr lang="en-US" sz="2800" dirty="0" smtClean="0"/>
              <a:t>100 = 7000 km/s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galaxy is 2000 </a:t>
            </a:r>
            <a:r>
              <a:rPr lang="en-US" sz="2800" dirty="0" err="1" smtClean="0"/>
              <a:t>Mpc</a:t>
            </a:r>
            <a:r>
              <a:rPr lang="en-US" sz="2800" dirty="0" smtClean="0"/>
              <a:t> away. How fast is it moving away from us?</a:t>
            </a:r>
          </a:p>
          <a:p>
            <a:pPr lvl="2"/>
            <a:r>
              <a:rPr lang="en-US" sz="2800" i="1" dirty="0"/>
              <a:t>v = H × d = </a:t>
            </a:r>
            <a:r>
              <a:rPr lang="en-US" sz="2800" dirty="0"/>
              <a:t>70 × </a:t>
            </a:r>
            <a:r>
              <a:rPr lang="en-US" sz="2800" dirty="0" smtClean="0"/>
              <a:t>2000 </a:t>
            </a:r>
            <a:r>
              <a:rPr lang="en-US" sz="2800" dirty="0"/>
              <a:t>= </a:t>
            </a:r>
            <a:r>
              <a:rPr lang="en-US" sz="2800" dirty="0" smtClean="0"/>
              <a:t>140,000 </a:t>
            </a:r>
            <a:r>
              <a:rPr lang="en-US" sz="2800" dirty="0"/>
              <a:t>km/</a:t>
            </a:r>
            <a:r>
              <a:rPr lang="en-US" sz="2800" dirty="0" smtClean="0"/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Hubble’s Law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536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906813"/>
            <a:ext cx="77724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v</a:t>
            </a:r>
            <a:r>
              <a:rPr lang="en-US" sz="2800" b="1" i="1" dirty="0" smtClean="0"/>
              <a:t> = H </a:t>
            </a:r>
            <a:r>
              <a:rPr lang="en-US" sz="2800" b="1" i="1" dirty="0"/>
              <a:t>× </a:t>
            </a:r>
            <a:r>
              <a:rPr lang="en-US" sz="2800" b="1" i="1" dirty="0" smtClean="0"/>
              <a:t>d</a:t>
            </a:r>
            <a:r>
              <a:rPr lang="en-US" sz="2800" b="1" dirty="0" smtClean="0"/>
              <a:t>, H = 70 km/s/</a:t>
            </a:r>
            <a:r>
              <a:rPr lang="en-US" sz="2800" b="1" dirty="0" err="1" smtClean="0"/>
              <a:t>Mpc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Let’s do a few examples.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 galaxy is moving at 700 km/s away from us.  How far away is it?</a:t>
            </a:r>
          </a:p>
          <a:p>
            <a:pPr lvl="2"/>
            <a:r>
              <a:rPr lang="en-US" sz="2800" i="1" dirty="0" smtClean="0"/>
              <a:t>d = v/H </a:t>
            </a:r>
            <a:r>
              <a:rPr lang="en-US" sz="2800" dirty="0" smtClean="0"/>
              <a:t>= 700/70 = 10 </a:t>
            </a:r>
            <a:r>
              <a:rPr lang="en-US" sz="2800" dirty="0" err="1" smtClean="0"/>
              <a:t>Mpc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 galaxy is moving at 21,000 km/s away from us.  How far away is it? </a:t>
            </a:r>
            <a:endParaRPr lang="en-US" sz="2800" dirty="0"/>
          </a:p>
          <a:p>
            <a:pPr lvl="2"/>
            <a:r>
              <a:rPr lang="en-US" sz="2800" i="1" dirty="0"/>
              <a:t>d = v/H </a:t>
            </a:r>
            <a:r>
              <a:rPr lang="en-US" sz="2800" dirty="0"/>
              <a:t>= </a:t>
            </a:r>
            <a:r>
              <a:rPr lang="en-US" sz="2800" dirty="0" smtClean="0"/>
              <a:t>21,000</a:t>
            </a:r>
            <a:r>
              <a:rPr lang="en-US" sz="2800" dirty="0"/>
              <a:t>/70 = </a:t>
            </a:r>
            <a:r>
              <a:rPr lang="en-US" sz="2800" dirty="0" smtClean="0"/>
              <a:t>300 </a:t>
            </a:r>
            <a:r>
              <a:rPr lang="en-US" sz="2800" dirty="0" err="1"/>
              <a:t>Mpc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Hubble’s Law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99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901"/>
          </a:xfrm>
        </p:spPr>
        <p:txBody>
          <a:bodyPr/>
          <a:lstStyle/>
          <a:p>
            <a:r>
              <a:rPr lang="en-US" b="1" dirty="0" smtClean="0"/>
              <a:t>Outline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901"/>
            <a:ext cx="8229600" cy="57173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Scientific notation and powers of ten</a:t>
            </a:r>
          </a:p>
          <a:p>
            <a:r>
              <a:rPr lang="en-US" sz="2800" dirty="0" smtClean="0"/>
              <a:t>Units, scale of the Universe</a:t>
            </a:r>
          </a:p>
          <a:p>
            <a:r>
              <a:rPr lang="en-US" sz="2800" dirty="0" smtClean="0"/>
              <a:t>The celestial sphere: motions of the stars, the seasons, phases of the Moon, eclipses</a:t>
            </a:r>
          </a:p>
          <a:p>
            <a:r>
              <a:rPr lang="en-US" sz="2800" dirty="0" smtClean="0"/>
              <a:t>Copernican revolution: </a:t>
            </a:r>
            <a:r>
              <a:rPr lang="en-US" sz="2800" dirty="0" err="1" smtClean="0"/>
              <a:t>Kepler’s</a:t>
            </a:r>
            <a:r>
              <a:rPr lang="en-US" sz="2800" dirty="0" smtClean="0"/>
              <a:t> laws, Newton’s law of gravity</a:t>
            </a:r>
          </a:p>
          <a:p>
            <a:r>
              <a:rPr lang="en-US" sz="2800" dirty="0" smtClean="0"/>
              <a:t>Light and matter: the electromagnetic spectrum, emission and absorption lines, thermal radiation</a:t>
            </a:r>
          </a:p>
          <a:p>
            <a:r>
              <a:rPr lang="en-US" sz="2800" dirty="0" smtClean="0"/>
              <a:t>Telescopes: different types for different wavelengths</a:t>
            </a:r>
          </a:p>
          <a:p>
            <a:r>
              <a:rPr lang="en-US" sz="2800" dirty="0" smtClean="0"/>
              <a:t>The Sun: structure, power source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087882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901"/>
          </a:xfrm>
        </p:spPr>
        <p:txBody>
          <a:bodyPr/>
          <a:lstStyle/>
          <a:p>
            <a:r>
              <a:rPr lang="en-US" b="1" dirty="0" smtClean="0"/>
              <a:t>Outline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901"/>
            <a:ext cx="8229600" cy="571733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Stars: luminosity, apparent brightness, temperature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Hertzprung</a:t>
            </a:r>
            <a:r>
              <a:rPr lang="en-US" sz="2800" dirty="0" smtClean="0"/>
              <a:t>-Russell diagram</a:t>
            </a:r>
          </a:p>
          <a:p>
            <a:r>
              <a:rPr lang="en-US" sz="2800" dirty="0" smtClean="0"/>
              <a:t>Stellar masses with binary stars</a:t>
            </a:r>
          </a:p>
          <a:p>
            <a:r>
              <a:rPr lang="en-US" sz="2800" dirty="0" smtClean="0"/>
              <a:t>The interstellar medium: gas, dust and star formation</a:t>
            </a:r>
          </a:p>
          <a:p>
            <a:r>
              <a:rPr lang="en-US" sz="2800" dirty="0" smtClean="0"/>
              <a:t>Stellar evolution: evolutionary stages of stars of different masses, white dwarfs, supernovae</a:t>
            </a:r>
          </a:p>
          <a:p>
            <a:r>
              <a:rPr lang="en-US" sz="2800" dirty="0" smtClean="0"/>
              <a:t>Neutron stars and black holes</a:t>
            </a:r>
          </a:p>
          <a:p>
            <a:r>
              <a:rPr lang="en-US" sz="2800" dirty="0" smtClean="0"/>
              <a:t>The solar system: terrestrial and Jovian planets, comets and asteroids, formation of the solar system</a:t>
            </a:r>
          </a:p>
          <a:p>
            <a:r>
              <a:rPr lang="en-US" sz="2800" dirty="0" err="1" smtClean="0"/>
              <a:t>Extrasolar</a:t>
            </a:r>
            <a:r>
              <a:rPr lang="en-US" sz="2800" dirty="0" smtClean="0"/>
              <a:t> planets</a:t>
            </a:r>
          </a:p>
          <a:p>
            <a:r>
              <a:rPr lang="en-US" sz="2800" dirty="0" smtClean="0"/>
              <a:t>The Milky Way galaxy: structure, mass (dark matter), the Galactic Center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087882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901"/>
          </a:xfrm>
        </p:spPr>
        <p:txBody>
          <a:bodyPr/>
          <a:lstStyle/>
          <a:p>
            <a:r>
              <a:rPr lang="en-US" b="1" dirty="0" smtClean="0"/>
              <a:t>Outline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901"/>
            <a:ext cx="8229600" cy="5717331"/>
          </a:xfrm>
        </p:spPr>
        <p:txBody>
          <a:bodyPr>
            <a:noAutofit/>
          </a:bodyPr>
          <a:lstStyle/>
          <a:p>
            <a:r>
              <a:rPr lang="en-US" sz="2800" dirty="0" smtClean="0"/>
              <a:t>Normal and Active Galaxies</a:t>
            </a:r>
          </a:p>
          <a:p>
            <a:pPr lvl="1"/>
            <a:r>
              <a:rPr lang="en-US" dirty="0" smtClean="0"/>
              <a:t>The Hubble Sequence: spiral, elliptical and irregular galaxies</a:t>
            </a:r>
          </a:p>
          <a:p>
            <a:pPr lvl="1"/>
            <a:r>
              <a:rPr lang="en-US" dirty="0" smtClean="0"/>
              <a:t>The distance ladder</a:t>
            </a:r>
          </a:p>
          <a:p>
            <a:pPr lvl="1"/>
            <a:r>
              <a:rPr lang="en-US" dirty="0" smtClean="0"/>
              <a:t>The distribution of galaxies in space: clusters of galaxies</a:t>
            </a:r>
          </a:p>
          <a:p>
            <a:pPr lvl="1"/>
            <a:r>
              <a:rPr lang="en-US" dirty="0" smtClean="0"/>
              <a:t>Hubble’s law</a:t>
            </a:r>
          </a:p>
          <a:p>
            <a:pPr lvl="1"/>
            <a:r>
              <a:rPr lang="en-US" dirty="0" smtClean="0"/>
              <a:t>Active Galactic Nuclei: quasars, radio galaxies, accretion onto </a:t>
            </a:r>
            <a:r>
              <a:rPr lang="en-US" dirty="0" err="1" smtClean="0"/>
              <a:t>supermassive</a:t>
            </a:r>
            <a:r>
              <a:rPr lang="en-US" dirty="0" smtClean="0"/>
              <a:t> black holes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0878824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901"/>
          </a:xfrm>
        </p:spPr>
        <p:txBody>
          <a:bodyPr/>
          <a:lstStyle/>
          <a:p>
            <a:r>
              <a:rPr lang="en-US" b="1" dirty="0" smtClean="0"/>
              <a:t>Outline 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8483"/>
            <a:ext cx="8229600" cy="616529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Galaxies and dark matter</a:t>
            </a:r>
          </a:p>
          <a:p>
            <a:pPr lvl="1"/>
            <a:r>
              <a:rPr lang="en-US" dirty="0" smtClean="0"/>
              <a:t>Evidence for dark matter: galaxy rotation curves, masses of galaxy clusters, gravitational </a:t>
            </a:r>
            <a:r>
              <a:rPr lang="en-US" dirty="0" err="1" smtClean="0"/>
              <a:t>lensing</a:t>
            </a:r>
            <a:endParaRPr lang="en-US" dirty="0" smtClean="0"/>
          </a:p>
          <a:p>
            <a:pPr lvl="1"/>
            <a:r>
              <a:rPr lang="en-US" dirty="0" smtClean="0"/>
              <a:t>Galaxy collisions, galaxy evolution</a:t>
            </a:r>
          </a:p>
          <a:p>
            <a:r>
              <a:rPr lang="en-US" sz="2800" dirty="0" smtClean="0"/>
              <a:t>Cosmology</a:t>
            </a:r>
          </a:p>
          <a:p>
            <a:pPr lvl="1"/>
            <a:r>
              <a:rPr lang="en-US" dirty="0" smtClean="0"/>
              <a:t>The universe on the largest scales</a:t>
            </a:r>
          </a:p>
          <a:p>
            <a:pPr lvl="1"/>
            <a:r>
              <a:rPr lang="en-US" dirty="0" smtClean="0"/>
              <a:t>The density, geometry and fate of the universe</a:t>
            </a:r>
          </a:p>
          <a:p>
            <a:pPr lvl="1"/>
            <a:r>
              <a:rPr lang="en-US" dirty="0" smtClean="0"/>
              <a:t>The Big Bang and the Early Universe</a:t>
            </a:r>
          </a:p>
          <a:p>
            <a:pPr lvl="2"/>
            <a:r>
              <a:rPr lang="en-US" sz="2800" dirty="0" smtClean="0"/>
              <a:t>Big Bang </a:t>
            </a:r>
            <a:r>
              <a:rPr lang="en-US" sz="2800" dirty="0" err="1" smtClean="0"/>
              <a:t>nucleosynthesis</a:t>
            </a:r>
            <a:endParaRPr lang="en-US" sz="2800" dirty="0" smtClean="0"/>
          </a:p>
          <a:p>
            <a:pPr lvl="1"/>
            <a:r>
              <a:rPr lang="en-US" dirty="0" smtClean="0"/>
              <a:t>The Cosmic Microwave Background</a:t>
            </a:r>
          </a:p>
          <a:p>
            <a:pPr lvl="1"/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The formation of large scale structure 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087882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901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Things Involving Math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567"/>
            <a:ext cx="8229600" cy="464278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Kepler’s</a:t>
            </a:r>
            <a:r>
              <a:rPr lang="en-US" sz="2800" dirty="0" smtClean="0"/>
              <a:t> third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Newton’s law of gravity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Temperature and peak wavelength of thermal (blackbody) 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Conversion of mass to energy in stars, stellar luminosities and lifetimes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Brightness and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Hubble’s law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81408" y="5271788"/>
            <a:ext cx="5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We will do examples of these today</a:t>
            </a:r>
            <a:endParaRPr lang="en-US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7882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13779</TotalTime>
  <Words>2441</Words>
  <Application>Microsoft Macintosh PowerPoint</Application>
  <PresentationFormat>On-screen Show (4:3)</PresentationFormat>
  <Paragraphs>314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Final Exam Info</vt:lpstr>
      <vt:lpstr>Bonus Extra Credit:  You know more than Google</vt:lpstr>
      <vt:lpstr>Information that will be provided on final</vt:lpstr>
      <vt:lpstr>Astronomy 103</vt:lpstr>
      <vt:lpstr>Outline I</vt:lpstr>
      <vt:lpstr>Outline II</vt:lpstr>
      <vt:lpstr>Outline III</vt:lpstr>
      <vt:lpstr>Outline IV</vt:lpstr>
      <vt:lpstr>Things Involving Math</vt:lpstr>
      <vt:lpstr>Kepler’s Third Law  The period of each planet is related to its average distance from the Sun by the formula </vt:lpstr>
      <vt:lpstr>PowerPoint Presentation</vt:lpstr>
      <vt:lpstr>Using Kepler’s Third Law: Examples</vt:lpstr>
      <vt:lpstr>Using Kepler’s Third Law: Examples</vt:lpstr>
      <vt:lpstr>Using Kepler’s Third Law: Examples</vt:lpstr>
      <vt:lpstr>Using Kepler’s Third Law: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Stars</vt:lpstr>
      <vt:lpstr>Stars</vt:lpstr>
      <vt:lpstr>Stars</vt:lpstr>
      <vt:lpstr>Stars</vt:lpstr>
      <vt:lpstr>Stars</vt:lpstr>
      <vt:lpstr>Lifetimes of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- 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103</dc:title>
  <dc:creator>Xavier Siemens</dc:creator>
  <cp:lastModifiedBy>Dawn Erb</cp:lastModifiedBy>
  <cp:revision>474</cp:revision>
  <cp:lastPrinted>2010-09-08T22:50:51Z</cp:lastPrinted>
  <dcterms:created xsi:type="dcterms:W3CDTF">2013-05-07T19:30:30Z</dcterms:created>
  <dcterms:modified xsi:type="dcterms:W3CDTF">2014-05-07T16:52:03Z</dcterms:modified>
</cp:coreProperties>
</file>