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1"/>
  </p:notesMasterIdLst>
  <p:sldIdLst>
    <p:sldId id="326" r:id="rId3"/>
    <p:sldId id="258" r:id="rId4"/>
    <p:sldId id="282" r:id="rId5"/>
    <p:sldId id="303" r:id="rId6"/>
    <p:sldId id="305" r:id="rId7"/>
    <p:sldId id="307" r:id="rId8"/>
    <p:sldId id="306" r:id="rId9"/>
    <p:sldId id="308" r:id="rId10"/>
    <p:sldId id="309" r:id="rId11"/>
    <p:sldId id="310" r:id="rId12"/>
    <p:sldId id="302" r:id="rId13"/>
    <p:sldId id="283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3" r:id="rId24"/>
    <p:sldId id="341" r:id="rId25"/>
    <p:sldId id="342" r:id="rId26"/>
    <p:sldId id="289" r:id="rId27"/>
    <p:sldId id="290" r:id="rId28"/>
    <p:sldId id="344" r:id="rId29"/>
    <p:sldId id="293" r:id="rId30"/>
    <p:sldId id="301" r:id="rId31"/>
    <p:sldId id="292" r:id="rId32"/>
    <p:sldId id="294" r:id="rId33"/>
    <p:sldId id="296" r:id="rId34"/>
    <p:sldId id="297" r:id="rId35"/>
    <p:sldId id="298" r:id="rId36"/>
    <p:sldId id="300" r:id="rId37"/>
    <p:sldId id="345" r:id="rId38"/>
    <p:sldId id="346" r:id="rId39"/>
    <p:sldId id="34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2FAF-2CB3-7047-9E2D-767B11C53FD1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DA0E1-2FE5-EB4D-8A91-E1052F4A4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5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A0E1-2FE5-EB4D-8A91-E1052F4A44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9D14E-1457-A94E-9F34-8300774572C1}" type="slidenum">
              <a:rPr lang="en-US"/>
              <a:pPr/>
              <a:t>21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9D14E-1457-A94E-9F34-8300774572C1}" type="slidenum">
              <a:rPr lang="en-US"/>
              <a:pPr/>
              <a:t>22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0BB29-8926-5A4C-B8CF-E1F1C3C3430F}" type="slidenum">
              <a:rPr lang="en-US"/>
              <a:pPr/>
              <a:t>23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45450-6170-CE40-9C31-BB5CB7534C4E}" type="slidenum">
              <a:rPr lang="en-US"/>
              <a:pPr/>
              <a:t>24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685F0A-F8E9-D04B-BC89-B79DEB3E749E}" type="slidenum">
              <a:rPr lang="en-US"/>
              <a:pPr/>
              <a:t>36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6A8E3-1114-5A4C-AE76-3344859A69D5}" type="slidenum">
              <a:rPr lang="en-US"/>
              <a:pPr/>
              <a:t>37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F3CBD-C758-7B4A-8F24-4B8D8E992414}" type="slidenum">
              <a:rPr lang="en-US"/>
              <a:pPr/>
              <a:t>38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D9876-A1CB-1C43-A586-E8E63F85B054}" type="slidenum">
              <a:rPr lang="en-US"/>
              <a:pPr/>
              <a:t>13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052BA-A6D8-CC44-94CA-C5086457E680}" type="slidenum">
              <a:rPr lang="en-US"/>
              <a:pPr/>
              <a:t>14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EBE64-E0B7-6B43-B488-CD0480A62CF6}" type="slidenum">
              <a:rPr lang="en-US"/>
              <a:pPr/>
              <a:t>15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E79E68-83CB-834B-8A05-D4BD295F8A66}" type="slidenum">
              <a:rPr lang="en-US"/>
              <a:pPr/>
              <a:t>16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96AF76-138D-0F4E-B4DA-8298208AF992}" type="slidenum">
              <a:rPr lang="en-US"/>
              <a:pPr/>
              <a:t>17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F2AE6-AD43-BB44-85F4-B7C49F1C3F05}" type="slidenum">
              <a:rPr lang="en-US"/>
              <a:pPr/>
              <a:t>18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230D7E-EF73-414A-B2BA-59685260C230}" type="slidenum">
              <a:rPr lang="en-US"/>
              <a:pPr/>
              <a:t>19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FE1F4-042F-2148-9118-9A1DD0E0EE80}" type="slidenum">
              <a:rPr lang="en-US"/>
              <a:pPr/>
              <a:t>20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9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9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65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48806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61173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09849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22427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3642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11381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649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90544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9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70425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86084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62874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1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9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1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0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2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1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7D7CF-1E34-AF4D-8762-35E220695694}" type="datetimeFigureOut">
              <a:rPr lang="en-US" smtClean="0"/>
              <a:pPr/>
              <a:t>5/2/14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AD389-1AAD-B441-B709-A500189D2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D8A3-03EB-4343-84D2-0FABA3DD19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A48DF-6262-7C44-A822-391909C1BD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80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712"/>
            <a:ext cx="8229600" cy="802387"/>
          </a:xfrm>
        </p:spPr>
        <p:txBody>
          <a:bodyPr/>
          <a:lstStyle/>
          <a:p>
            <a:r>
              <a:rPr lang="en-US" b="1" dirty="0" smtClean="0"/>
              <a:t>Announcements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1474"/>
            <a:ext cx="8229600" cy="5998363"/>
          </a:xfrm>
        </p:spPr>
        <p:txBody>
          <a:bodyPr>
            <a:noAutofit/>
          </a:bodyPr>
          <a:lstStyle/>
          <a:p>
            <a:r>
              <a:rPr lang="en-US" sz="2800" dirty="0" smtClean="0"/>
              <a:t>Today</a:t>
            </a:r>
            <a:r>
              <a:rPr lang="en-US" sz="2800" dirty="0" smtClean="0"/>
              <a:t>: </a:t>
            </a:r>
            <a:r>
              <a:rPr lang="en-US" sz="2800" dirty="0" smtClean="0"/>
              <a:t>Chapter 18, Life in the Universe</a:t>
            </a:r>
          </a:p>
          <a:p>
            <a:r>
              <a:rPr lang="en-US" sz="2800" dirty="0" smtClean="0"/>
              <a:t>Wednesday: review for final </a:t>
            </a:r>
            <a:r>
              <a:rPr lang="en-US" sz="2800" dirty="0" smtClean="0"/>
              <a:t>exam</a:t>
            </a:r>
          </a:p>
          <a:p>
            <a:r>
              <a:rPr lang="en-US" sz="2800" dirty="0" smtClean="0"/>
              <a:t>Quizzes</a:t>
            </a:r>
            <a:endParaRPr lang="en-US" sz="2800" dirty="0" smtClean="0"/>
          </a:p>
          <a:p>
            <a:pPr lvl="1"/>
            <a:r>
              <a:rPr lang="en-US" b="1" dirty="0" smtClean="0"/>
              <a:t>Quiz 13 on Chapter 17 due tonight</a:t>
            </a:r>
            <a:r>
              <a:rPr lang="en-US" dirty="0" smtClean="0"/>
              <a:t>, last regular quiz</a:t>
            </a:r>
          </a:p>
          <a:p>
            <a:pPr lvl="1"/>
            <a:r>
              <a:rPr lang="en-US" b="1" dirty="0" smtClean="0"/>
              <a:t>Extra credit quiz </a:t>
            </a:r>
            <a:r>
              <a:rPr lang="en-US" dirty="0" smtClean="0"/>
              <a:t>with math problems, now through May </a:t>
            </a:r>
            <a:r>
              <a:rPr lang="en-US" dirty="0" smtClean="0"/>
              <a:t>12</a:t>
            </a:r>
            <a:endParaRPr lang="en-US" dirty="0" smtClean="0"/>
          </a:p>
          <a:p>
            <a:pPr lvl="1"/>
            <a:r>
              <a:rPr lang="en-US" b="1" dirty="0" smtClean="0"/>
              <a:t>Extra credit quiz on Ch 18 </a:t>
            </a:r>
            <a:r>
              <a:rPr lang="en-US" dirty="0"/>
              <a:t>now through May </a:t>
            </a:r>
            <a:r>
              <a:rPr lang="en-US" dirty="0" smtClean="0"/>
              <a:t>12</a:t>
            </a:r>
          </a:p>
          <a:p>
            <a:r>
              <a:rPr lang="en-US" sz="2800" dirty="0" smtClean="0"/>
              <a:t>Extra credit research paper due Wednesday</a:t>
            </a:r>
            <a:endParaRPr lang="en-US" sz="2800" dirty="0"/>
          </a:p>
          <a:p>
            <a:r>
              <a:rPr lang="en-US" sz="2800" b="1" dirty="0" smtClean="0"/>
              <a:t>Problem </a:t>
            </a:r>
            <a:r>
              <a:rPr lang="en-US" sz="2800" b="1" dirty="0" smtClean="0"/>
              <a:t>sets are due </a:t>
            </a:r>
            <a:r>
              <a:rPr lang="en-US" sz="2800" b="1" dirty="0" smtClean="0"/>
              <a:t>Monday </a:t>
            </a:r>
            <a:r>
              <a:rPr lang="en-US" sz="2800" b="1" dirty="0" smtClean="0"/>
              <a:t>May </a:t>
            </a:r>
            <a:r>
              <a:rPr lang="en-US" sz="2800" b="1" dirty="0" smtClean="0"/>
              <a:t>12</a:t>
            </a:r>
            <a:endParaRPr lang="en-US" sz="2800" b="1" dirty="0" smtClean="0"/>
          </a:p>
          <a:p>
            <a:pPr lvl="1"/>
            <a:r>
              <a:rPr lang="en-US" dirty="0" smtClean="0"/>
              <a:t>Best 12 </a:t>
            </a:r>
            <a:r>
              <a:rPr lang="en-US" dirty="0" smtClean="0"/>
              <a:t>count for final grade (10% of grade)</a:t>
            </a:r>
          </a:p>
          <a:p>
            <a:r>
              <a:rPr lang="en-US" sz="2800" b="1" dirty="0" smtClean="0"/>
              <a:t>Final exam Monday May </a:t>
            </a:r>
            <a:r>
              <a:rPr lang="en-US" sz="2800" b="1" dirty="0" smtClean="0"/>
              <a:t>12, </a:t>
            </a:r>
            <a:r>
              <a:rPr lang="en-US" sz="2800" b="1" dirty="0" smtClean="0"/>
              <a:t>10 am</a:t>
            </a:r>
            <a:endParaRPr lang="en-US" sz="2800" b="1" dirty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84296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49390"/>
            <a:ext cx="23799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test this by looking at the Earth – we can see light from Earth by looking at the reflected light from the Moon.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Looking for Life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932" y="646331"/>
            <a:ext cx="6764068" cy="5016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660" y="5780800"/>
            <a:ext cx="8667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Measurements show the detection of a red edge for Earth’s reflection, but not yet possible for other planets.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32873" y="336133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water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4353" y="849390"/>
            <a:ext cx="89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+ </a:t>
            </a:r>
          </a:p>
          <a:p>
            <a:r>
              <a:rPr lang="en-US" dirty="0" smtClean="0"/>
              <a:t>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30228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954" y="824651"/>
            <a:ext cx="88656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Life may develop elsewhere, but we really want to know…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/>
              <a:t>Is that life is intelligent?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/>
              <a:t>And able to communicate?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Intelligent Life in the Galaxy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4457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7445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8228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18_09Figure"/>
          <p:cNvPicPr>
            <a:picLocks noChangeAspect="1" noChangeArrowheads="1"/>
          </p:cNvPicPr>
          <p:nvPr/>
        </p:nvPicPr>
        <p:blipFill>
          <a:blip r:embed="rId2"/>
          <a:srcRect b="2507"/>
          <a:stretch>
            <a:fillRect/>
          </a:stretch>
        </p:blipFill>
        <p:spPr bwMode="auto">
          <a:xfrm>
            <a:off x="308093" y="1571498"/>
            <a:ext cx="5588000" cy="49879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67871" y="646331"/>
            <a:ext cx="42369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</a:t>
            </a:r>
            <a:r>
              <a:rPr lang="en-US" sz="3200" b="1" dirty="0" smtClean="0">
                <a:solidFill>
                  <a:srgbClr val="3366FF"/>
                </a:solidFill>
              </a:rPr>
              <a:t>Drake equation </a:t>
            </a:r>
            <a:r>
              <a:rPr lang="en-US" sz="3200" dirty="0" smtClean="0"/>
              <a:t>gives us a good way to think about this – lets us break a complicated question into lots of smaller (but still difficult!)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94574992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  <p:pic>
        <p:nvPicPr>
          <p:cNvPr id="197640" name="Picture 8" descr="page493"/>
          <p:cNvPicPr>
            <a:picLocks noChangeAspect="1" noChangeArrowheads="1"/>
          </p:cNvPicPr>
          <p:nvPr/>
        </p:nvPicPr>
        <p:blipFill>
          <a:blip r:embed="rId3"/>
          <a:srcRect r="41968"/>
          <a:stretch>
            <a:fillRect/>
          </a:stretch>
        </p:blipFill>
        <p:spPr bwMode="auto">
          <a:xfrm>
            <a:off x="452438" y="1184275"/>
            <a:ext cx="8001000" cy="2457450"/>
          </a:xfrm>
          <a:prstGeom prst="rect">
            <a:avLst/>
          </a:prstGeom>
          <a:noFill/>
        </p:spPr>
      </p:pic>
      <p:pic>
        <p:nvPicPr>
          <p:cNvPr id="197641" name="Picture 9" descr="page493"/>
          <p:cNvPicPr>
            <a:picLocks noChangeAspect="1" noChangeArrowheads="1"/>
          </p:cNvPicPr>
          <p:nvPr/>
        </p:nvPicPr>
        <p:blipFill>
          <a:blip r:embed="rId3"/>
          <a:srcRect l="58032"/>
          <a:stretch>
            <a:fillRect/>
          </a:stretch>
        </p:blipFill>
        <p:spPr bwMode="auto">
          <a:xfrm>
            <a:off x="2224870" y="3806665"/>
            <a:ext cx="5784850" cy="24574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2438" y="1184275"/>
            <a:ext cx="1460895" cy="1833946"/>
          </a:xfrm>
          <a:prstGeom prst="rect">
            <a:avLst/>
          </a:prstGeom>
          <a:noFill/>
          <a:ln w="34925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457200" y="977900"/>
            <a:ext cx="8077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First: the </a:t>
            </a:r>
            <a:r>
              <a:rPr lang="en-US" sz="2800" b="1" dirty="0"/>
              <a:t>rate of star formation:</a:t>
            </a:r>
            <a:r>
              <a:rPr lang="en-US" sz="2800" b="1" dirty="0" smtClean="0"/>
              <a:t> estimate </a:t>
            </a:r>
            <a:r>
              <a:rPr lang="en-US" sz="2800" b="1" dirty="0" smtClean="0">
                <a:solidFill>
                  <a:srgbClr val="FF0000"/>
                </a:solidFill>
              </a:rPr>
              <a:t>10</a:t>
            </a:r>
            <a:r>
              <a:rPr lang="en-US" sz="2800" b="1" dirty="0" smtClean="0"/>
              <a:t> </a:t>
            </a:r>
            <a:r>
              <a:rPr lang="en-US" sz="2800" b="1" dirty="0"/>
              <a:t>stars per year (dividing population of Milky Way by its present age)</a:t>
            </a:r>
            <a:endParaRPr lang="en-US" sz="2800" b="1" dirty="0" smtClean="0"/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Second: Fraction </a:t>
            </a:r>
            <a:r>
              <a:rPr lang="en-US" sz="2800" b="1" dirty="0"/>
              <a:t>of stars having planetary </a:t>
            </a:r>
            <a:r>
              <a:rPr lang="en-US" sz="2800" b="1" dirty="0" smtClean="0"/>
              <a:t>systems.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Our model for the formation of the solar system suggests that planetary formation is a part of star formation, and </a:t>
            </a:r>
            <a:r>
              <a:rPr lang="en-US" sz="2800" b="1" dirty="0" err="1" smtClean="0"/>
              <a:t>Kepler</a:t>
            </a:r>
            <a:r>
              <a:rPr lang="en-US" sz="2800" b="1" dirty="0" smtClean="0"/>
              <a:t> is finding that planets around other stars are common. This fraction is probably high. We’ll guess </a:t>
            </a:r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431800" y="1000125"/>
            <a:ext cx="8610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b="1"/>
              <a:t>Number of habitable planets per planetary system: Probably only significant around A-, F-, G-, and K-type stars. Smaller stars have a too-small habitable zone, and larger stars a too-short lifetime.</a:t>
            </a:r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  <p:pic>
        <p:nvPicPr>
          <p:cNvPr id="201734" name="Picture 6" descr="18_10Figure"/>
          <p:cNvPicPr>
            <a:picLocks noChangeAspect="1" noChangeArrowheads="1"/>
          </p:cNvPicPr>
          <p:nvPr/>
        </p:nvPicPr>
        <p:blipFill>
          <a:blip r:embed="rId3"/>
          <a:srcRect b="3204"/>
          <a:stretch>
            <a:fillRect/>
          </a:stretch>
        </p:blipFill>
        <p:spPr bwMode="auto">
          <a:xfrm>
            <a:off x="1470025" y="2819400"/>
            <a:ext cx="6213475" cy="3622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444500" y="973138"/>
            <a:ext cx="838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In addition, there are galactic habitable zones – 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6019800" y="1447800"/>
            <a:ext cx="31242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there must not be too much radiation, or too few heavy elements.</a:t>
            </a: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"/>
            <a:ext cx="7772400" cy="7620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  <p:pic>
        <p:nvPicPr>
          <p:cNvPr id="203783" name="Picture 7" descr="18_11Figure"/>
          <p:cNvPicPr>
            <a:picLocks noChangeAspect="1" noChangeArrowheads="1"/>
          </p:cNvPicPr>
          <p:nvPr/>
        </p:nvPicPr>
        <p:blipFill>
          <a:blip r:embed="rId3"/>
          <a:srcRect b="2507"/>
          <a:stretch>
            <a:fillRect/>
          </a:stretch>
        </p:blipFill>
        <p:spPr bwMode="auto">
          <a:xfrm>
            <a:off x="533400" y="1635125"/>
            <a:ext cx="5108575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5524500" y="1001713"/>
            <a:ext cx="35814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b="1" dirty="0"/>
              <a:t>Finally, it is very unlikely that a planet in a binary system would have a stable orbit unless it is extremely close to one star, or very far away from both.</a:t>
            </a:r>
          </a:p>
          <a:p>
            <a:pPr eaLnBrk="1" hangingPunct="1">
              <a:spcBef>
                <a:spcPct val="50000"/>
              </a:spcBef>
            </a:pPr>
            <a:r>
              <a:rPr lang="en-US" sz="2600" b="1" dirty="0"/>
              <a:t>Give this factor a value of </a:t>
            </a:r>
            <a:r>
              <a:rPr lang="en-US" sz="2600" b="1" dirty="0">
                <a:solidFill>
                  <a:srgbClr val="FF0000"/>
                </a:solidFill>
              </a:rPr>
              <a:t>1/10</a:t>
            </a:r>
            <a:r>
              <a:rPr lang="en-US" sz="2600" b="1" dirty="0"/>
              <a:t>: one habitable planet in every 10 planetary systems.</a:t>
            </a: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  <p:pic>
        <p:nvPicPr>
          <p:cNvPr id="205830" name="Picture 6" descr="18_12Figure"/>
          <p:cNvPicPr>
            <a:picLocks noChangeAspect="1" noChangeArrowheads="1"/>
          </p:cNvPicPr>
          <p:nvPr/>
        </p:nvPicPr>
        <p:blipFill>
          <a:blip r:embed="rId3"/>
          <a:srcRect b="2507"/>
          <a:stretch>
            <a:fillRect/>
          </a:stretch>
        </p:blipFill>
        <p:spPr bwMode="auto">
          <a:xfrm>
            <a:off x="434975" y="1066800"/>
            <a:ext cx="4518025" cy="532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444500" y="977900"/>
            <a:ext cx="826446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Fraction of habitable planets on which life actually arises: </a:t>
            </a:r>
            <a:endParaRPr lang="en-US" sz="2800" b="1" dirty="0" smtClean="0"/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This is harder.  Life arose very quickly on Earth, and experiments </a:t>
            </a:r>
            <a:r>
              <a:rPr lang="en-US" sz="2800" b="1" dirty="0"/>
              <a:t>suggest that this may be quite </a:t>
            </a:r>
            <a:r>
              <a:rPr lang="en-US" sz="2800" b="1" dirty="0" smtClean="0"/>
              <a:t>likely. </a:t>
            </a:r>
            <a:r>
              <a:rPr lang="en-US" sz="2800" b="1" dirty="0"/>
              <a:t>O</a:t>
            </a:r>
            <a:r>
              <a:rPr lang="en-US" sz="2800" b="1" dirty="0" smtClean="0"/>
              <a:t>n </a:t>
            </a:r>
            <a:r>
              <a:rPr lang="en-US" sz="2800" b="1" dirty="0"/>
              <a:t>the other hand,</a:t>
            </a:r>
            <a:r>
              <a:rPr lang="en-US" sz="2800" b="1" dirty="0" smtClean="0"/>
              <a:t> maybe we’re just lucky, and it </a:t>
            </a:r>
            <a:r>
              <a:rPr lang="en-US" sz="2800" b="1" dirty="0"/>
              <a:t>might be extremely </a:t>
            </a:r>
            <a:r>
              <a:rPr lang="en-US" sz="2800" b="1" dirty="0" smtClean="0"/>
              <a:t>improbable. </a:t>
            </a:r>
            <a:endParaRPr lang="en-US" sz="2800" b="1" dirty="0"/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We’ll be optimistic, and give this factor a value of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444499" y="977900"/>
            <a:ext cx="8330441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Fraction of life-bearing planets where intelligence arises: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Here we have essentially no facts, just speculation and opinion.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We’ll continue being optimistic, and assign this factor a value of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19413"/>
            <a:ext cx="7772400" cy="1470025"/>
          </a:xfrm>
        </p:spPr>
        <p:txBody>
          <a:bodyPr/>
          <a:lstStyle/>
          <a:p>
            <a:r>
              <a:rPr lang="en-US" dirty="0" smtClean="0"/>
              <a:t>Astronomy 103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078" y="4495800"/>
            <a:ext cx="8045844" cy="1752600"/>
          </a:xfrm>
        </p:spPr>
        <p:txBody>
          <a:bodyPr/>
          <a:lstStyle/>
          <a:p>
            <a:r>
              <a:rPr lang="en-US" dirty="0" smtClean="0"/>
              <a:t>Life in the Universe</a:t>
            </a:r>
          </a:p>
          <a:p>
            <a:r>
              <a:rPr lang="en-US" dirty="0" smtClean="0"/>
              <a:t>Please read chapter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444500" y="977900"/>
            <a:ext cx="8272284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Fraction of planets where intelligent life develops and uses technology: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Again, we have no facts, but it does seem reasonable to assume that intelligent life will develop technology sooner or later.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We’ll give this factor a value of </a:t>
            </a:r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r>
              <a:rPr lang="en-US" sz="2800" b="1" dirty="0" smtClean="0"/>
              <a:t> also</a:t>
            </a:r>
            <a:r>
              <a:rPr lang="en-US" sz="2800" b="1" dirty="0"/>
              <a:t>.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444500" y="971550"/>
            <a:ext cx="8001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A reminder of </a:t>
            </a:r>
            <a:r>
              <a:rPr lang="en-US" sz="2800" b="1" dirty="0"/>
              <a:t>the first six </a:t>
            </a:r>
            <a:r>
              <a:rPr lang="en-US" sz="2800" b="1" dirty="0" smtClean="0"/>
              <a:t>factors:</a:t>
            </a:r>
          </a:p>
          <a:p>
            <a:pPr eaLnBrk="1" hangingPunct="1">
              <a:spcBef>
                <a:spcPct val="50000"/>
              </a:spcBef>
            </a:pPr>
            <a:endParaRPr lang="en-US" sz="2800" b="1" dirty="0"/>
          </a:p>
          <a:p>
            <a:pPr eaLnBrk="1" hangingPunct="1">
              <a:spcBef>
                <a:spcPct val="50000"/>
              </a:spcBef>
            </a:pPr>
            <a:endParaRPr lang="en-US" sz="2800" b="1" dirty="0" smtClean="0"/>
          </a:p>
          <a:p>
            <a:pPr eaLnBrk="1" hangingPunct="1">
              <a:spcBef>
                <a:spcPct val="50000"/>
              </a:spcBef>
            </a:pPr>
            <a:endParaRPr lang="en-US" sz="2800" b="1" dirty="0"/>
          </a:p>
          <a:p>
            <a:pPr eaLnBrk="1" hangingPunct="1">
              <a:spcBef>
                <a:spcPct val="50000"/>
              </a:spcBef>
            </a:pPr>
            <a:endParaRPr lang="en-US" sz="2800" b="1" dirty="0"/>
          </a:p>
          <a:p>
            <a:pPr eaLnBrk="1" hangingPunct="1">
              <a:spcBef>
                <a:spcPct val="50000"/>
              </a:spcBef>
            </a:pPr>
            <a:endParaRPr lang="en-US" sz="2800" b="1" dirty="0" smtClean="0"/>
          </a:p>
          <a:p>
            <a:pPr eaLnBrk="1" hangingPunct="1">
              <a:spcBef>
                <a:spcPct val="50000"/>
              </a:spcBef>
            </a:pPr>
            <a:endParaRPr lang="en-US" sz="2800" b="1" dirty="0"/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The values we’ve assigned to them give</a:t>
            </a:r>
            <a:endParaRPr lang="en-US" sz="2800" b="1" dirty="0"/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10 x 1 x 1/10 x 1 x 1 x 1 = </a:t>
            </a:r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21402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  <p:pic>
        <p:nvPicPr>
          <p:cNvPr id="5" name="Picture 8" descr="page493"/>
          <p:cNvPicPr>
            <a:picLocks noChangeAspect="1" noChangeArrowheads="1"/>
          </p:cNvPicPr>
          <p:nvPr/>
        </p:nvPicPr>
        <p:blipFill>
          <a:blip r:embed="rId3"/>
          <a:srcRect r="41968"/>
          <a:stretch>
            <a:fillRect/>
          </a:stretch>
        </p:blipFill>
        <p:spPr bwMode="auto">
          <a:xfrm>
            <a:off x="264306" y="1635420"/>
            <a:ext cx="6430058" cy="1974946"/>
          </a:xfrm>
          <a:prstGeom prst="rect">
            <a:avLst/>
          </a:prstGeom>
          <a:noFill/>
        </p:spPr>
      </p:pic>
      <p:pic>
        <p:nvPicPr>
          <p:cNvPr id="6" name="Picture 9" descr="page493"/>
          <p:cNvPicPr>
            <a:picLocks noChangeAspect="1" noChangeArrowheads="1"/>
          </p:cNvPicPr>
          <p:nvPr/>
        </p:nvPicPr>
        <p:blipFill>
          <a:blip r:embed="rId3"/>
          <a:srcRect l="58032"/>
          <a:stretch>
            <a:fillRect/>
          </a:stretch>
        </p:blipFill>
        <p:spPr bwMode="auto">
          <a:xfrm>
            <a:off x="4137545" y="3641726"/>
            <a:ext cx="4649034" cy="197494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740222" y="1619740"/>
            <a:ext cx="5393117" cy="3789828"/>
          </a:xfrm>
          <a:prstGeom prst="rect">
            <a:avLst/>
          </a:prstGeom>
          <a:noFill/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444500" y="971550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So, according to our estimate:</a:t>
            </a:r>
            <a:endParaRPr lang="en-US" sz="2800" b="1" dirty="0"/>
          </a:p>
        </p:txBody>
      </p:sp>
      <p:sp>
        <p:nvSpPr>
          <p:cNvPr id="21402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44500" y="2022706"/>
            <a:ext cx="35942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</a:t>
            </a:r>
            <a:r>
              <a:rPr lang="en-US" sz="2600" dirty="0" smtClean="0"/>
              <a:t>umber of technological, intelligent civilizations now present in the Milky Way Galaxy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5024138" y="2022706"/>
            <a:ext cx="35942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</a:t>
            </a:r>
            <a:r>
              <a:rPr lang="en-US" sz="2600" dirty="0" smtClean="0"/>
              <a:t>verage lifetime of a technologically competent civilization, in years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4311357" y="2571505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428822" y="1991346"/>
            <a:ext cx="8173841" cy="183455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9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444500" y="1040620"/>
            <a:ext cx="83820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How long is that?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For </a:t>
            </a:r>
            <a:r>
              <a:rPr lang="en-US" sz="2800" b="1" dirty="0"/>
              <a:t>the average lifetime of a technological civilization, we can’t even use ourselves as an example – our civilization has been technological for about 100 years, but who knows how long it will last</a:t>
            </a:r>
            <a:r>
              <a:rPr lang="en-US" sz="2800" b="1" dirty="0" smtClean="0"/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sz="2800" b="1" dirty="0"/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Also, we assigned a value of one to several very uncertain factors; even if only one of them is low, the number of expected civilizations drops quickly.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43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444500" y="1522413"/>
            <a:ext cx="8084152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If </a:t>
            </a:r>
            <a:r>
              <a:rPr lang="en-US" sz="2800" b="1" dirty="0" smtClean="0"/>
              <a:t>we optimistically suppose that the </a:t>
            </a:r>
            <a:r>
              <a:rPr lang="en-US" sz="2800" b="1" dirty="0"/>
              <a:t>average lifetime of a technological civilization is 1 million years, there should be a million such civilizations in our Galaxy, spaced about 30 pc, or 100 </a:t>
            </a:r>
            <a:r>
              <a:rPr lang="en-US" sz="2800" b="1" dirty="0" err="1"/>
              <a:t>ly</a:t>
            </a:r>
            <a:r>
              <a:rPr lang="en-US" sz="2800" b="1" dirty="0"/>
              <a:t>, apart on average.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This means that any two-way communication will take about 200 years (if there is in fact a technological civilization 100 light-years or less away from us).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27000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Drake Equation</a:t>
            </a:r>
            <a:endParaRPr lang="en-US" sz="36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8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Fermi Paradox, or </a:t>
            </a:r>
          </a:p>
          <a:p>
            <a:pPr algn="ctr"/>
            <a:r>
              <a:rPr lang="en-US" sz="3600" b="1" dirty="0" smtClean="0"/>
              <a:t>“Where is everybody?”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11195"/>
            <a:ext cx="91440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If there are indeed many long-lived civilizations, there would have been many more in the past – even a million years is very very short compared to the lifetime of the galaxy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Even if it takes millions of years for these civilizations to spread across the galaxy, they should be here already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Where are they?</a:t>
            </a:r>
          </a:p>
          <a:p>
            <a:pPr marL="457200" indent="-457200">
              <a:buFont typeface="Arial"/>
              <a:buChar char="•"/>
            </a:pPr>
            <a:endParaRPr lang="en-US" sz="3200" b="1" dirty="0"/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This is called the Fermi Paradox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79192740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Solutions to the Fermi Paradox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2198" y="658555"/>
            <a:ext cx="8861802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They are already here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Maybe they just haven’t made it to Earth yet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Few civilizations have ever existed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We are the first and alone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b="1" dirty="0" smtClean="0"/>
              <a:t>Rare Earth hypothesis: conditions for advanced life to arise are very rare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Intelligent life destroys itself (at least as far as reverting to a non-technological state)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/>
              <a:t>I</a:t>
            </a:r>
            <a:r>
              <a:rPr lang="en-US" sz="3200" b="1" dirty="0" smtClean="0"/>
              <a:t>ntelligent life destroys others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b="1" dirty="0" smtClean="0"/>
              <a:t>Do civilizations regard other civilizations as a threat?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Life is destroyed by natural events</a:t>
            </a:r>
          </a:p>
        </p:txBody>
      </p:sp>
    </p:spTree>
    <p:extLst>
      <p:ext uri="{BB962C8B-B14F-4D97-AF65-F5344CB8AC3E}">
        <p14:creationId xmlns:p14="http://schemas.microsoft.com/office/powerpoint/2010/main" val="557939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Solutions to the Fermi Paradox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2198" y="765354"/>
            <a:ext cx="8861802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They are too far away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b="1" dirty="0" smtClean="0"/>
              <a:t>It is too hard or expensive to travel between the stars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b="1" dirty="0" smtClean="0"/>
              <a:t>It takes too long to communicate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b="1" dirty="0" smtClean="0"/>
              <a:t>Civilizations may not exist at the same time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They are avoiding us or don’t care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They are too advanced technologically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Their communications are too alien for us to recognize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We are in a zoo (i.e. the Prime Directive</a:t>
            </a:r>
            <a:r>
              <a:rPr lang="en-US" sz="3200" b="1" dirty="0" smtClean="0"/>
              <a:t>)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888344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Detecting Extraterrestrial Intelligence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09435"/>
            <a:ext cx="9144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How can we find intelligent life in the universe?</a:t>
            </a:r>
          </a:p>
          <a:p>
            <a:pPr marL="457200" indent="-457200">
              <a:buFont typeface="Arial"/>
              <a:buChar char="•"/>
            </a:pPr>
            <a:endParaRPr lang="en-US" sz="3200" b="1" dirty="0" smtClean="0"/>
          </a:p>
          <a:p>
            <a:pPr marL="914400" lvl="1" indent="-457200">
              <a:buFont typeface="Arial"/>
              <a:buChar char="•"/>
            </a:pPr>
            <a:r>
              <a:rPr lang="en-US" sz="3200" b="1" dirty="0" smtClean="0"/>
              <a:t>Send space probes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/>
              <a:t>Slow – fastest space probes will take 76,000 year to the </a:t>
            </a:r>
            <a:r>
              <a:rPr lang="en-US" sz="3200" b="1" i="1" dirty="0" smtClean="0"/>
              <a:t>nearest</a:t>
            </a:r>
            <a:r>
              <a:rPr lang="en-US" sz="3200" b="1" dirty="0" smtClean="0"/>
              <a:t> star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/>
              <a:t>Expensive – lots of stars in the galaxy</a:t>
            </a:r>
          </a:p>
          <a:p>
            <a:pPr marL="1371600" lvl="2" indent="-457200">
              <a:buFont typeface="Arial"/>
              <a:buChar char="•"/>
            </a:pPr>
            <a:endParaRPr lang="en-US" sz="3200" b="1" dirty="0" smtClean="0"/>
          </a:p>
          <a:p>
            <a:pPr marL="914400" lvl="1" indent="-457200">
              <a:buFont typeface="Arial"/>
              <a:buChar char="•"/>
            </a:pPr>
            <a:r>
              <a:rPr lang="en-US" sz="3200" b="1" dirty="0" smtClean="0"/>
              <a:t>Look for signals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/>
              <a:t>Cheap – the power costs are minimal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/>
              <a:t>Fast – nothing travels faster than light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/>
              <a:t>But where to look?</a:t>
            </a:r>
          </a:p>
          <a:p>
            <a:pPr marL="914400" lvl="1" indent="-457200">
              <a:buFont typeface="Arial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78487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Space Probes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034" y="5042118"/>
            <a:ext cx="8951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Voyager I will come close to another star in about 40,000 years </a:t>
            </a:r>
            <a:endParaRPr lang="en-US" sz="2800" b="1" dirty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It carries a message from Earth called the golden record</a:t>
            </a:r>
            <a:endParaRPr lang="en-US" sz="2800" b="1" dirty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But this isn’t really a serious attempt to communicate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96" y="646331"/>
            <a:ext cx="4815920" cy="44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5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706" y="957048"/>
            <a:ext cx="902029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L</a:t>
            </a:r>
            <a:r>
              <a:rPr lang="en-US" sz="3200" dirty="0" smtClean="0"/>
              <a:t>iquid water may exist on Europa, used to exist on Mars…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And </a:t>
            </a:r>
            <a:r>
              <a:rPr lang="en-US" sz="3200" dirty="0" err="1" smtClean="0"/>
              <a:t>Kepler</a:t>
            </a:r>
            <a:r>
              <a:rPr lang="en-US" sz="3200" dirty="0" smtClean="0"/>
              <a:t> now tells us that planets are common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Amino acids are available in the interstellar medium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So the ingredients for life seem common.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What is the likelihood that life will develop?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And how do we detect it?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Is there life in the Galaxy?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94574992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Looking for Signals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0943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Radio is the easiest technology to use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But what frequency?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846540"/>
            <a:ext cx="37195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There is a range of frequencies between 1420 and 1660 MHz which is especially quiet – “</a:t>
            </a:r>
            <a:r>
              <a:rPr lang="en-US" sz="2800" dirty="0" smtClean="0">
                <a:solidFill>
                  <a:srgbClr val="FF0000"/>
                </a:solidFill>
              </a:rPr>
              <a:t>water hole</a:t>
            </a:r>
            <a:r>
              <a:rPr lang="en-US" sz="2800" dirty="0" smtClean="0"/>
              <a:t>”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 emits in this frequency so it might be a good choice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171" y="2143453"/>
            <a:ext cx="5424473" cy="41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84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Detecting Extraterrestrial Intelligence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0059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SETI: Search for Extraterrestrial Intelligence</a:t>
            </a:r>
          </a:p>
          <a:p>
            <a:r>
              <a:rPr lang="en-US" sz="2800" dirty="0" smtClean="0"/>
              <a:t>One search is conducted with the Arecibo Observatory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907" y="1968499"/>
            <a:ext cx="4641923" cy="3681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500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Generates about 35 Gigabytes of data per 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9242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Detecting Extraterrestrial Intelligence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6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 analyze this data requires a lot of computers.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Solution: Outsource it to volunteers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940" y="1723549"/>
            <a:ext cx="5577060" cy="4182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193946"/>
            <a:ext cx="35669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SETI@home</a:t>
            </a:r>
            <a:r>
              <a:rPr lang="en-US" sz="3200" dirty="0" smtClean="0"/>
              <a:t> uses computer idle time to process radio data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0634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 conclusive signals yet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4829217"/>
      </p:ext>
    </p:extLst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Looking for Signals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09435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But the phase of using radio to communicate may be short – even now on Earth we’re moving toward fiber optics, away from undirected radio broadcasts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Maybe alien civilizations don</a:t>
            </a:r>
            <a:r>
              <a:rPr lang="fr-FR" sz="3200" dirty="0" smtClean="0"/>
              <a:t>’</a:t>
            </a:r>
            <a:r>
              <a:rPr lang="en-US" sz="3200" dirty="0" smtClean="0"/>
              <a:t>t use radio anymore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Lasers?  Look for optical signals?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4185471"/>
      </p:ext>
    </p:extLst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Optical SETI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9583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 few searches underway – piggybacking on other observations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333" y="1673053"/>
            <a:ext cx="3311908" cy="5047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45" y="1673053"/>
            <a:ext cx="3380716" cy="487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3727"/>
      </p:ext>
    </p:extLst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83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Communicating with ET?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09435"/>
            <a:ext cx="683546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Use universal languages – like mathematics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One example – in 1974, Arecibo sent a message to the globular cluster M13 consisting of 1679 bits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Why 1679? Because 73x23=1679, and 73 and 23 are prime numbers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Arranging the bits as 73x23, you get a picture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463" y="0"/>
            <a:ext cx="2308537" cy="69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25461"/>
      </p:ext>
    </p:extLst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444500" y="977900"/>
            <a:ext cx="8534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/>
              <a:t> Living </a:t>
            </a:r>
            <a:r>
              <a:rPr lang="en-US" sz="2800" b="1" dirty="0"/>
              <a:t>organisms should be able to react to their environment, grow by taking in nutrients, reproduce, and </a:t>
            </a:r>
            <a:r>
              <a:rPr lang="en-US" sz="2800" b="1" dirty="0" smtClean="0"/>
              <a:t>evolve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Amino acids could have formed in the conditions present on the early Earth, or in </a:t>
            </a:r>
            <a:r>
              <a:rPr lang="en-US" sz="2800" b="1" dirty="0" smtClean="0"/>
              <a:t>space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/>
              <a:t> The necessary ingredients for life may be common</a:t>
            </a:r>
            <a:endParaRPr lang="en-US" sz="2800" b="1" dirty="0"/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Life in the Universe: Summary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444500" y="746984"/>
            <a:ext cx="82296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Other places in our solar system that may harbor life are Mars, </a:t>
            </a:r>
            <a:r>
              <a:rPr lang="en-US" sz="2800" b="1" dirty="0" err="1"/>
              <a:t>Europa</a:t>
            </a:r>
            <a:r>
              <a:rPr lang="en-US" sz="2800" b="1" dirty="0"/>
              <a:t>, and </a:t>
            </a:r>
            <a:r>
              <a:rPr lang="en-US" sz="2800" b="1" dirty="0" smtClean="0"/>
              <a:t>Titan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/>
              <a:t> Planets in the habitable zones around other stars may have liquid water – the </a:t>
            </a:r>
            <a:r>
              <a:rPr lang="en-US" sz="2800" b="1" dirty="0" err="1" smtClean="0"/>
              <a:t>Kepler</a:t>
            </a:r>
            <a:r>
              <a:rPr lang="en-US" sz="2800" b="1" dirty="0" smtClean="0"/>
              <a:t> satellite is now finding these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The Drake equation can be used to estimate the total number of intelligent civilizations in our Galaxy, although a number of its factors are extremely </a:t>
            </a:r>
            <a:r>
              <a:rPr lang="en-US" sz="2800" b="1" dirty="0" smtClean="0"/>
              <a:t>uncertain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Even using optimistic assumptions, the next nearest technological civilization is likely to be hundreds of pc </a:t>
            </a:r>
            <a:r>
              <a:rPr lang="en-US" sz="2800" b="1" dirty="0" smtClean="0"/>
              <a:t>away</a:t>
            </a:r>
            <a:endParaRPr lang="en-US" sz="2800" b="1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3600" b="1" dirty="0" smtClean="0"/>
              <a:t>Life in the Universe: Summary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444500" y="974725"/>
            <a:ext cx="817374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We have sent probes that will get to interstellar space eventually; they include information about </a:t>
            </a:r>
            <a:r>
              <a:rPr lang="en-US" sz="2800" b="1" dirty="0" smtClean="0"/>
              <a:t>us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We also “leak” radio signals, which to an outside observer would exhibit a 24-hour periodic </a:t>
            </a:r>
            <a:r>
              <a:rPr lang="en-US" sz="2800" b="1" dirty="0" smtClean="0"/>
              <a:t>variation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The “water hole” – a frequency around the hydrogen and OH frequencies – is a good place both to broadcast and to seek </a:t>
            </a:r>
            <a:r>
              <a:rPr lang="en-US" sz="2800" b="1" dirty="0" smtClean="0"/>
              <a:t>messages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/>
              <a:t> We are listening (SETI, the Search for Extraterrestrial Intelligence), but no confirmed signals yet</a:t>
            </a:r>
            <a:endParaRPr lang="en-US" sz="2800" b="1" dirty="0"/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4300"/>
            <a:ext cx="7772400" cy="73509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Life in the Universe: Summary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381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To detect life, we have to understand how life interacts with its environment – the presence of life may affect a planet in ways we could detect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do we detect life?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5195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0916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179250"/>
            <a:ext cx="40493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One example of how life on Earth interacts with the environment is the carbon cycle: the movement of carbon as it’s reused and recycled throughout Earth’s biosphere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Plants take sunlight and consume carbon dioxide (CO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 while animals eat the plants and release CO</a:t>
            </a:r>
            <a:r>
              <a:rPr lang="en-US" sz="2400" baseline="-25000" dirty="0" smtClean="0"/>
              <a:t>2</a:t>
            </a:r>
            <a:endParaRPr lang="en-US" sz="2400" dirty="0" smtClean="0"/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The cycle maintains levels of CO</a:t>
            </a:r>
            <a:r>
              <a:rPr lang="en-US" sz="2400" baseline="-25000" dirty="0" smtClean="0"/>
              <a:t>2</a:t>
            </a:r>
            <a:endParaRPr lang="en-US" sz="2400" dirty="0" smtClean="0"/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One Example: Carbon Cycle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337" y="1042671"/>
            <a:ext cx="4985663" cy="52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5709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884" y="613343"/>
            <a:ext cx="861824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full carbon cycle is much more complicated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Not just plants and animals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Volcanoes produce CO</a:t>
            </a:r>
            <a:r>
              <a:rPr lang="en-US" sz="2800" baseline="-25000" dirty="0" smtClean="0"/>
              <a:t>2</a:t>
            </a:r>
            <a:endParaRPr lang="en-US" sz="2800" dirty="0" smtClean="0"/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Carbon is trapped in rocks and released through weathering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Weathering on rocks is aided by plants such as lichen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Carbon enters the oceans from the atmosphere and through rivers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Sea life uses carbon in shells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And a later effect: carbon stored in coal, petroleum, natural gas released by human burning of fossil fuels, significantly increasing CO</a:t>
            </a:r>
            <a:r>
              <a:rPr lang="en-US" sz="2800" baseline="-25000" dirty="0" smtClean="0"/>
              <a:t>2 </a:t>
            </a:r>
            <a:r>
              <a:rPr lang="en-US" sz="2800" dirty="0" smtClean="0"/>
              <a:t>in atmosphere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953735"/>
                </a:solidFill>
              </a:rPr>
              <a:t>Life is a key part of the carbon cycle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Carbon Cycle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95806535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Carbon Cycle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28125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4114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Life alters the environment: look for planets with lots of oxygen and planets that show lots of photosynthesis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can we use this to look for life?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03325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28693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57048"/>
            <a:ext cx="3718396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Plants on Earth are optimized to absorb sunlight – they absorb most visible light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So the reflected light from Earth in the visible wavelength range has a ``red edge’’ inside of which plants absorb all the 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Photosynthesis and the red edge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396" y="1048750"/>
            <a:ext cx="5425603" cy="51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30228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6281</TotalTime>
  <Words>1894</Words>
  <Application>Microsoft Macintosh PowerPoint</Application>
  <PresentationFormat>On-screen Show (4:3)</PresentationFormat>
  <Paragraphs>205</Paragraphs>
  <Slides>38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Announcements</vt:lpstr>
      <vt:lpstr>Astronomy 103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Drake Equation</vt:lpstr>
      <vt:lpstr>The Drake Equation</vt:lpstr>
      <vt:lpstr>The Drake Equation</vt:lpstr>
      <vt:lpstr>The Drake Equation</vt:lpstr>
      <vt:lpstr>The Drake Equation</vt:lpstr>
      <vt:lpstr>The Drake Equation</vt:lpstr>
      <vt:lpstr>The Drake Equation</vt:lpstr>
      <vt:lpstr>The Drake Equation</vt:lpstr>
      <vt:lpstr>The Drake Equation</vt:lpstr>
      <vt:lpstr>The Drake Equation</vt:lpstr>
      <vt:lpstr>The Drake Equation</vt:lpstr>
      <vt:lpstr>The Drake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in the Universe: Summary</vt:lpstr>
      <vt:lpstr>Life in the Universe: Summary</vt:lpstr>
      <vt:lpstr>Life in the Universe: 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Astronomy 103</dc:title>
  <dc:creator>Philip Chang</dc:creator>
  <cp:lastModifiedBy>Dawn Erb</cp:lastModifiedBy>
  <cp:revision>119</cp:revision>
  <dcterms:created xsi:type="dcterms:W3CDTF">2013-05-06T15:33:33Z</dcterms:created>
  <dcterms:modified xsi:type="dcterms:W3CDTF">2014-05-02T19:20:38Z</dcterms:modified>
</cp:coreProperties>
</file>