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532" r:id="rId2"/>
    <p:sldId id="533" r:id="rId3"/>
    <p:sldId id="534" r:id="rId4"/>
    <p:sldId id="535" r:id="rId5"/>
    <p:sldId id="536" r:id="rId6"/>
    <p:sldId id="537" r:id="rId7"/>
    <p:sldId id="538" r:id="rId8"/>
    <p:sldId id="539" r:id="rId9"/>
    <p:sldId id="540" r:id="rId10"/>
    <p:sldId id="541" r:id="rId11"/>
    <p:sldId id="555" r:id="rId12"/>
    <p:sldId id="542" r:id="rId13"/>
    <p:sldId id="543" r:id="rId14"/>
    <p:sldId id="256" r:id="rId15"/>
    <p:sldId id="505" r:id="rId16"/>
    <p:sldId id="554" r:id="rId17"/>
    <p:sldId id="522" r:id="rId18"/>
    <p:sldId id="523" r:id="rId19"/>
    <p:sldId id="521" r:id="rId20"/>
    <p:sldId id="458" r:id="rId21"/>
    <p:sldId id="506" r:id="rId22"/>
    <p:sldId id="546" r:id="rId23"/>
    <p:sldId id="547" r:id="rId24"/>
    <p:sldId id="465" r:id="rId25"/>
    <p:sldId id="524" r:id="rId26"/>
    <p:sldId id="520" r:id="rId27"/>
    <p:sldId id="466" r:id="rId28"/>
    <p:sldId id="515" r:id="rId29"/>
    <p:sldId id="514" r:id="rId30"/>
    <p:sldId id="467" r:id="rId31"/>
    <p:sldId id="468" r:id="rId32"/>
    <p:sldId id="469" r:id="rId33"/>
    <p:sldId id="470" r:id="rId34"/>
    <p:sldId id="525" r:id="rId35"/>
    <p:sldId id="548" r:id="rId36"/>
    <p:sldId id="475" r:id="rId37"/>
    <p:sldId id="474" r:id="rId38"/>
    <p:sldId id="477"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29DD5"/>
    <a:srgbClr val="DDD826"/>
    <a:srgbClr val="C6C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4660"/>
  </p:normalViewPr>
  <p:slideViewPr>
    <p:cSldViewPr snapToGrid="0" snapToObjects="1">
      <p:cViewPr varScale="1">
        <p:scale>
          <a:sx n="144" d="100"/>
          <a:sy n="144" d="100"/>
        </p:scale>
        <p:origin x="-29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A6054A-33AE-A848-BE76-A63568DBB513}" type="datetimeFigureOut">
              <a:rPr lang="en-US" smtClean="0"/>
              <a:pPr/>
              <a:t>4/9/14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432A3A-95B2-0B4C-AE12-36CEB8906D85}" type="slidenum">
              <a:rPr lang="en-US" smtClean="0"/>
              <a:pPr/>
              <a:t>‹#›</a:t>
            </a:fld>
            <a:endParaRPr lang="en-US"/>
          </a:p>
        </p:txBody>
      </p:sp>
    </p:spTree>
    <p:extLst>
      <p:ext uri="{BB962C8B-B14F-4D97-AF65-F5344CB8AC3E}">
        <p14:creationId xmlns:p14="http://schemas.microsoft.com/office/powerpoint/2010/main" val="2881535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5B4E0-FE89-824D-A449-86BC0F3AE4AA}" type="datetimeFigureOut">
              <a:rPr lang="en-US" smtClean="0"/>
              <a:pPr/>
              <a:t>4/9/14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B700D-98F2-2049-83CC-37E3D167E3B5}" type="slidenum">
              <a:rPr lang="en-US" smtClean="0"/>
              <a:pPr/>
              <a:t>‹#›</a:t>
            </a:fld>
            <a:endParaRPr lang="en-US"/>
          </a:p>
        </p:txBody>
      </p:sp>
    </p:spTree>
    <p:extLst>
      <p:ext uri="{BB962C8B-B14F-4D97-AF65-F5344CB8AC3E}">
        <p14:creationId xmlns:p14="http://schemas.microsoft.com/office/powerpoint/2010/main" val="2959618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E27A6-9FD0-EF45-9773-524B104356D9}" type="slidenum">
              <a:rPr lang="en-US"/>
              <a:pPr/>
              <a:t>2</a:t>
            </a:fld>
            <a:endParaRPr lang="en-US"/>
          </a:p>
        </p:txBody>
      </p:sp>
      <p:sp>
        <p:nvSpPr>
          <p:cNvPr id="2314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14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A940E0-4DFD-5047-BD77-3D0328459061}" type="slidenum">
              <a:rPr lang="en-US"/>
              <a:pPr/>
              <a:t>22</a:t>
            </a:fld>
            <a:endParaRPr lang="en-US"/>
          </a:p>
        </p:txBody>
      </p:sp>
      <p:sp>
        <p:nvSpPr>
          <p:cNvPr id="178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06054-4857-CF4A-AC24-6FCAD290E34A}" type="slidenum">
              <a:rPr lang="en-US"/>
              <a:pPr/>
              <a:t>23</a:t>
            </a:fld>
            <a:endParaRPr lang="en-US"/>
          </a:p>
        </p:txBody>
      </p:sp>
      <p:sp>
        <p:nvSpPr>
          <p:cNvPr id="1802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926E8-6A1E-4A4A-B39B-97FB6618543B}" type="slidenum">
              <a:rPr lang="en-US"/>
              <a:pPr/>
              <a:t>3</a:t>
            </a:fld>
            <a:endParaRPr lang="en-US"/>
          </a:p>
        </p:txBody>
      </p:sp>
      <p:sp>
        <p:nvSpPr>
          <p:cNvPr id="2334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34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4F34F-A121-1243-B91F-42479B2C5CDE}" type="slidenum">
              <a:rPr lang="en-US"/>
              <a:pPr/>
              <a:t>4</a:t>
            </a:fld>
            <a:endParaRPr lang="en-US"/>
          </a:p>
        </p:txBody>
      </p:sp>
      <p:sp>
        <p:nvSpPr>
          <p:cNvPr id="2334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34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ACE536-A6E7-B647-9350-5160F02AF1B5}" type="slidenum">
              <a:rPr lang="en-US"/>
              <a:pPr/>
              <a:t>5</a:t>
            </a:fld>
            <a:endParaRPr lang="en-US"/>
          </a:p>
        </p:txBody>
      </p:sp>
      <p:sp>
        <p:nvSpPr>
          <p:cNvPr id="2355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D5C666-5B72-D245-8A33-15FBF1C78EBA}" type="slidenum">
              <a:rPr lang="en-US"/>
              <a:pPr/>
              <a:t>6</a:t>
            </a:fld>
            <a:endParaRPr lang="en-US"/>
          </a:p>
        </p:txBody>
      </p:sp>
      <p:sp>
        <p:nvSpPr>
          <p:cNvPr id="2375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1893E1-2B5A-0A48-AA09-AF49FAD345F0}" type="slidenum">
              <a:rPr lang="en-US"/>
              <a:pPr/>
              <a:t>7</a:t>
            </a:fld>
            <a:endParaRPr lang="en-US"/>
          </a:p>
        </p:txBody>
      </p:sp>
      <p:sp>
        <p:nvSpPr>
          <p:cNvPr id="2396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220FD4-9297-674A-9118-F7956FD61033}" type="slidenum">
              <a:rPr lang="en-US"/>
              <a:pPr/>
              <a:t>8</a:t>
            </a:fld>
            <a:endParaRPr lang="en-US"/>
          </a:p>
        </p:txBody>
      </p:sp>
      <p:sp>
        <p:nvSpPr>
          <p:cNvPr id="2416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16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53C071-1824-ED43-AB4D-853C745A2BA3}" type="slidenum">
              <a:rPr lang="en-US"/>
              <a:pPr/>
              <a:t>13</a:t>
            </a:fld>
            <a:endParaRPr lang="en-US"/>
          </a:p>
        </p:txBody>
      </p:sp>
      <p:sp>
        <p:nvSpPr>
          <p:cNvPr id="2355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94A79E-4AD3-2C41-A5DC-C8582A0B8F79}" type="slidenum">
              <a:rPr lang="en-US"/>
              <a:pPr/>
              <a:t>16</a:t>
            </a:fld>
            <a:endParaRPr lang="en-US"/>
          </a:p>
        </p:txBody>
      </p:sp>
      <p:sp>
        <p:nvSpPr>
          <p:cNvPr id="1720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20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4/9/14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4/9/14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4/9/14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4/9/14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4D8A3-03EB-4343-84D2-0FABA3DD196F}" type="datetimeFigureOut">
              <a:rPr lang="en-US" smtClean="0"/>
              <a:pPr/>
              <a:t>4/9/14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4D8A3-03EB-4343-84D2-0FABA3DD196F}" type="datetimeFigureOut">
              <a:rPr lang="en-US" smtClean="0"/>
              <a:pPr/>
              <a:t>4/9/14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4D8A3-03EB-4343-84D2-0FABA3DD196F}" type="datetimeFigureOut">
              <a:rPr lang="en-US" smtClean="0"/>
              <a:pPr/>
              <a:t>4/9/14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4D8A3-03EB-4343-84D2-0FABA3DD196F}" type="datetimeFigureOut">
              <a:rPr lang="en-US" smtClean="0"/>
              <a:pPr/>
              <a:t>4/9/14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4D8A3-03EB-4343-84D2-0FABA3DD196F}" type="datetimeFigureOut">
              <a:rPr lang="en-US" smtClean="0"/>
              <a:pPr/>
              <a:t>4/9/14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4/9/14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4/9/14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4D8A3-03EB-4343-84D2-0FABA3DD196F}" type="datetimeFigureOut">
              <a:rPr lang="en-US" smtClean="0"/>
              <a:pPr/>
              <a:t>4/9/14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48DF-6262-7C44-A822-391909C1BD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64"/>
            <a:ext cx="8229600" cy="1143000"/>
          </a:xfrm>
        </p:spPr>
        <p:txBody>
          <a:bodyPr/>
          <a:lstStyle/>
          <a:p>
            <a:r>
              <a:rPr lang="en-US" b="1" dirty="0" smtClean="0"/>
              <a:t>Announcements</a:t>
            </a:r>
            <a:endParaRPr lang="en-US" b="1" dirty="0"/>
          </a:p>
        </p:txBody>
      </p:sp>
      <p:sp>
        <p:nvSpPr>
          <p:cNvPr id="4" name="Content Placeholder 3"/>
          <p:cNvSpPr>
            <a:spLocks noGrp="1"/>
          </p:cNvSpPr>
          <p:nvPr>
            <p:ph idx="1"/>
          </p:nvPr>
        </p:nvSpPr>
        <p:spPr>
          <a:xfrm>
            <a:off x="457200" y="1185764"/>
            <a:ext cx="8229600" cy="5321971"/>
          </a:xfrm>
        </p:spPr>
        <p:txBody>
          <a:bodyPr>
            <a:noAutofit/>
          </a:bodyPr>
          <a:lstStyle/>
          <a:p>
            <a:r>
              <a:rPr lang="en-US" sz="2800" dirty="0" smtClean="0"/>
              <a:t>Today: </a:t>
            </a:r>
          </a:p>
          <a:p>
            <a:pPr lvl="1"/>
            <a:r>
              <a:rPr lang="en-US" dirty="0" smtClean="0"/>
              <a:t>Solar system recap</a:t>
            </a:r>
          </a:p>
          <a:p>
            <a:pPr lvl="1"/>
            <a:r>
              <a:rPr lang="en-US" dirty="0" smtClean="0"/>
              <a:t>The Milky Way – Chapter 14</a:t>
            </a:r>
          </a:p>
          <a:p>
            <a:r>
              <a:rPr lang="en-US" sz="2800" b="1" dirty="0"/>
              <a:t>Stargazing for extra credit </a:t>
            </a:r>
            <a:r>
              <a:rPr lang="en-US" sz="2800" b="1" dirty="0" smtClean="0"/>
              <a:t>tonight</a:t>
            </a:r>
            <a:r>
              <a:rPr lang="en-US" sz="2800" dirty="0" smtClean="0"/>
              <a:t>, </a:t>
            </a:r>
            <a:r>
              <a:rPr lang="en-US" sz="2800" dirty="0"/>
              <a:t>weather permitting</a:t>
            </a:r>
          </a:p>
          <a:p>
            <a:pPr lvl="1"/>
            <a:r>
              <a:rPr lang="en-US" dirty="0"/>
              <a:t>9 – 10 pm, roof of Physics building</a:t>
            </a:r>
          </a:p>
          <a:p>
            <a:pPr lvl="1"/>
            <a:r>
              <a:rPr lang="en-US" dirty="0"/>
              <a:t>More info on location and extra credit assignment on D2L (Content -&gt; Handouts -&gt; Stargazing)</a:t>
            </a:r>
          </a:p>
          <a:p>
            <a:pPr lvl="1"/>
            <a:r>
              <a:rPr lang="en-US" dirty="0"/>
              <a:t>Also April 21, 22, 23, 24: last chance</a:t>
            </a:r>
          </a:p>
          <a:p>
            <a:r>
              <a:rPr lang="en-US" sz="2800" dirty="0" smtClean="0"/>
              <a:t>Quiz 10 due Monday, last quiz on solar system</a:t>
            </a:r>
          </a:p>
          <a:p>
            <a:endParaRPr lang="en-US" sz="2800" dirty="0" smtClean="0"/>
          </a:p>
          <a:p>
            <a:endParaRPr lang="en-US" sz="2800" dirty="0"/>
          </a:p>
        </p:txBody>
      </p:sp>
    </p:spTree>
    <p:extLst>
      <p:ext uri="{BB962C8B-B14F-4D97-AF65-F5344CB8AC3E}">
        <p14:creationId xmlns:p14="http://schemas.microsoft.com/office/powerpoint/2010/main" val="1046726939"/>
      </p:ext>
    </p:extLst>
  </p:cSld>
  <p:clrMapOvr>
    <a:masterClrMapping/>
  </p:clrMapOvr>
  <mc:AlternateContent xmlns:mc="http://schemas.openxmlformats.org/markup-compatibility/2006" xmlns:p14="http://schemas.microsoft.com/office/powerpoint/2010/main">
    <mc:Choice Requires="p14">
      <p:transition spd="slow" p14:dur="2000" advTm="10610"/>
    </mc:Choice>
    <mc:Fallback xmlns="" xmlns:mv="urn:schemas-microsoft-com:mac:vml">
      <p:transition spd="slow" advTm="1061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673100" y="-58960"/>
            <a:ext cx="7772400"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600" b="1" dirty="0" smtClean="0"/>
              <a:t>Jovian Planets: Recap</a:t>
            </a:r>
            <a:endParaRPr lang="en-US" sz="3600" b="1" dirty="0"/>
          </a:p>
        </p:txBody>
      </p:sp>
      <p:sp>
        <p:nvSpPr>
          <p:cNvPr id="195587" name="Text Box 3"/>
          <p:cNvSpPr txBox="1">
            <a:spLocks noChangeArrowheads="1"/>
          </p:cNvSpPr>
          <p:nvPr/>
        </p:nvSpPr>
        <p:spPr bwMode="auto">
          <a:xfrm>
            <a:off x="423863" y="518403"/>
            <a:ext cx="8364537" cy="590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a:t> Storms appear with regularity; the Great Red Spot of Jupiter has lasted for hundreds of years (that we know of</a:t>
            </a:r>
            <a:r>
              <a:rPr lang="en-US" sz="2800" b="1" dirty="0" smtClean="0"/>
              <a:t>)</a:t>
            </a:r>
          </a:p>
          <a:p>
            <a:pPr eaLnBrk="1" hangingPunct="1">
              <a:spcBef>
                <a:spcPct val="50000"/>
              </a:spcBef>
              <a:buFontTx/>
              <a:buChar char="•"/>
            </a:pPr>
            <a:r>
              <a:rPr lang="en-US" sz="2800" b="1" dirty="0"/>
              <a:t> Due to conductive interiors and rapid rotation, Jovian planets have large magnetic </a:t>
            </a:r>
            <a:r>
              <a:rPr lang="en-US" sz="2800" b="1" dirty="0" smtClean="0"/>
              <a:t>fields</a:t>
            </a:r>
          </a:p>
          <a:p>
            <a:pPr eaLnBrk="1" hangingPunct="1">
              <a:spcBef>
                <a:spcPct val="50000"/>
              </a:spcBef>
              <a:buFontTx/>
              <a:buChar char="•"/>
            </a:pPr>
            <a:r>
              <a:rPr lang="en-US" sz="2800" b="1" dirty="0"/>
              <a:t> Jupiter, Saturn, and Neptune radiate more energy than they receive from the </a:t>
            </a:r>
            <a:r>
              <a:rPr lang="en-US" sz="2800" b="1" dirty="0" smtClean="0"/>
              <a:t>Sun</a:t>
            </a:r>
          </a:p>
          <a:p>
            <a:pPr lvl="1">
              <a:spcBef>
                <a:spcPct val="50000"/>
              </a:spcBef>
              <a:buFontTx/>
              <a:buChar char="•"/>
            </a:pPr>
            <a:r>
              <a:rPr lang="en-US" sz="2800" b="1" dirty="0" smtClean="0"/>
              <a:t> Jupiter is still cooling</a:t>
            </a:r>
          </a:p>
          <a:p>
            <a:pPr lvl="1">
              <a:spcBef>
                <a:spcPct val="50000"/>
              </a:spcBef>
              <a:buFontTx/>
              <a:buChar char="•"/>
            </a:pPr>
            <a:r>
              <a:rPr lang="en-US" sz="2800" b="1" dirty="0" smtClean="0"/>
              <a:t> Saturn is heated by energy released by helium rain</a:t>
            </a:r>
          </a:p>
          <a:p>
            <a:pPr lvl="1">
              <a:spcBef>
                <a:spcPct val="50000"/>
              </a:spcBef>
              <a:buFontTx/>
              <a:buChar char="•"/>
            </a:pPr>
            <a:r>
              <a:rPr lang="en-US" sz="2800" b="1" dirty="0" smtClean="0"/>
              <a:t> Neptune may be insulated by methane – source of heat still uncertain</a:t>
            </a:r>
            <a:endParaRPr lang="en-US" sz="2800" b="1" dirty="0"/>
          </a:p>
        </p:txBody>
      </p:sp>
    </p:spTree>
    <p:extLst>
      <p:ext uri="{BB962C8B-B14F-4D97-AF65-F5344CB8AC3E}">
        <p14:creationId xmlns:p14="http://schemas.microsoft.com/office/powerpoint/2010/main" val="66909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673100" y="-31670"/>
            <a:ext cx="7772400"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600" b="1" dirty="0" smtClean="0"/>
              <a:t>Jovian Planets: Recap</a:t>
            </a:r>
            <a:endParaRPr lang="en-US" sz="3600" b="1" dirty="0"/>
          </a:p>
        </p:txBody>
      </p:sp>
      <p:sp>
        <p:nvSpPr>
          <p:cNvPr id="195587" name="Text Box 3"/>
          <p:cNvSpPr txBox="1">
            <a:spLocks noChangeArrowheads="1"/>
          </p:cNvSpPr>
          <p:nvPr/>
        </p:nvSpPr>
        <p:spPr bwMode="auto">
          <a:xfrm>
            <a:off x="423863" y="731824"/>
            <a:ext cx="8364537" cy="407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Tx/>
              <a:buChar char="•"/>
            </a:pPr>
            <a:r>
              <a:rPr lang="en-US" sz="2800" b="1" dirty="0" smtClean="0"/>
              <a:t> Galilean moons of Jupiter:</a:t>
            </a:r>
          </a:p>
          <a:p>
            <a:pPr lvl="1">
              <a:spcBef>
                <a:spcPts val="60"/>
              </a:spcBef>
              <a:spcAft>
                <a:spcPts val="1200"/>
              </a:spcAft>
              <a:buFontTx/>
              <a:buChar char="•"/>
            </a:pPr>
            <a:r>
              <a:rPr lang="en-US" sz="2800" b="1" dirty="0" smtClean="0"/>
              <a:t> Io, </a:t>
            </a:r>
            <a:r>
              <a:rPr lang="en-US" sz="2800" b="1" dirty="0" err="1" smtClean="0"/>
              <a:t>Europa</a:t>
            </a:r>
            <a:r>
              <a:rPr lang="en-US" sz="2800" b="1" dirty="0" smtClean="0"/>
              <a:t>, Ganymede, </a:t>
            </a:r>
            <a:r>
              <a:rPr lang="en-US" sz="2800" b="1" dirty="0" err="1" smtClean="0"/>
              <a:t>Callisto</a:t>
            </a:r>
            <a:endParaRPr lang="en-US" sz="2800" b="1" dirty="0" smtClean="0"/>
          </a:p>
          <a:p>
            <a:pPr lvl="1">
              <a:spcBef>
                <a:spcPts val="60"/>
              </a:spcBef>
              <a:spcAft>
                <a:spcPts val="1200"/>
              </a:spcAft>
              <a:buFontTx/>
              <a:buChar char="•"/>
            </a:pPr>
            <a:r>
              <a:rPr lang="en-US" sz="2800" b="1" dirty="0" smtClean="0"/>
              <a:t> Io: most volcanically active body in solar system, heated by tidal forces from Jupiter and </a:t>
            </a:r>
            <a:r>
              <a:rPr lang="en-US" sz="2800" b="1" dirty="0" err="1" smtClean="0"/>
              <a:t>Europa</a:t>
            </a:r>
            <a:endParaRPr lang="en-US" sz="2800" b="1" dirty="0" smtClean="0"/>
          </a:p>
          <a:p>
            <a:pPr lvl="1">
              <a:buFontTx/>
              <a:buChar char="•"/>
            </a:pPr>
            <a:r>
              <a:rPr lang="en-US" sz="2800" b="1" dirty="0" smtClean="0"/>
              <a:t> </a:t>
            </a:r>
            <a:r>
              <a:rPr lang="en-US" sz="2800" b="1" dirty="0" err="1" smtClean="0"/>
              <a:t>Europa</a:t>
            </a:r>
            <a:r>
              <a:rPr lang="en-US" sz="2800" b="1" dirty="0" smtClean="0"/>
              <a:t>: surface of cracked ice, liquid ocean underneath. Perhaps most promising place to find life outside Earth?</a:t>
            </a:r>
          </a:p>
          <a:p>
            <a:pPr>
              <a:spcBef>
                <a:spcPct val="50000"/>
              </a:spcBef>
            </a:pPr>
            <a:endParaRPr lang="en-US" sz="2800" b="1" dirty="0"/>
          </a:p>
        </p:txBody>
      </p:sp>
    </p:spTree>
    <p:extLst>
      <p:ext uri="{BB962C8B-B14F-4D97-AF65-F5344CB8AC3E}">
        <p14:creationId xmlns:p14="http://schemas.microsoft.com/office/powerpoint/2010/main" val="1657654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673100" y="-31670"/>
            <a:ext cx="7772400"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600" b="1" dirty="0" smtClean="0"/>
              <a:t>Jovian Planets: Recap</a:t>
            </a:r>
            <a:endParaRPr lang="en-US" sz="3600" b="1" dirty="0"/>
          </a:p>
        </p:txBody>
      </p:sp>
      <p:sp>
        <p:nvSpPr>
          <p:cNvPr id="195587" name="Text Box 3"/>
          <p:cNvSpPr txBox="1">
            <a:spLocks noChangeArrowheads="1"/>
          </p:cNvSpPr>
          <p:nvPr/>
        </p:nvSpPr>
        <p:spPr bwMode="auto">
          <a:xfrm>
            <a:off x="423863" y="675205"/>
            <a:ext cx="8364537"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Tx/>
              <a:buChar char="•"/>
            </a:pPr>
            <a:r>
              <a:rPr lang="en-US" sz="2800" b="1" dirty="0" smtClean="0"/>
              <a:t> Moons of Saturn </a:t>
            </a:r>
          </a:p>
          <a:p>
            <a:pPr lvl="1">
              <a:spcBef>
                <a:spcPct val="50000"/>
              </a:spcBef>
              <a:buFontTx/>
              <a:buChar char="•"/>
            </a:pPr>
            <a:r>
              <a:rPr lang="en-US" sz="2800" b="1" dirty="0" smtClean="0"/>
              <a:t> Titan: Largest moon of Saturn, only other body in solar system with stable liquid on surface – lakes of liquid methane and ethane</a:t>
            </a:r>
          </a:p>
          <a:p>
            <a:pPr lvl="1">
              <a:spcBef>
                <a:spcPct val="50000"/>
              </a:spcBef>
              <a:buFontTx/>
              <a:buChar char="•"/>
            </a:pPr>
            <a:r>
              <a:rPr lang="en-US" sz="2800" b="1" dirty="0" smtClean="0"/>
              <a:t> </a:t>
            </a:r>
            <a:r>
              <a:rPr lang="en-US" sz="2800" b="1" smtClean="0"/>
              <a:t>Enceladus</a:t>
            </a:r>
            <a:r>
              <a:rPr lang="en-US" sz="2800" b="1" dirty="0" smtClean="0"/>
              <a:t>: recently discovered ocean below surface. Another good place to look for life?</a:t>
            </a:r>
          </a:p>
          <a:p>
            <a:pPr>
              <a:spcBef>
                <a:spcPct val="50000"/>
              </a:spcBef>
              <a:buFontTx/>
              <a:buChar char="•"/>
            </a:pPr>
            <a:r>
              <a:rPr lang="en-US" sz="2800" b="1" dirty="0" smtClean="0"/>
              <a:t> </a:t>
            </a:r>
            <a:r>
              <a:rPr lang="en-US" sz="2800" b="1" dirty="0" err="1" smtClean="0"/>
              <a:t>Kuiper</a:t>
            </a:r>
            <a:r>
              <a:rPr lang="en-US" sz="2800" b="1" dirty="0" smtClean="0"/>
              <a:t> belt: many icy bodies beyond orbit of Neptune. Eris, Pluto the largest</a:t>
            </a:r>
          </a:p>
          <a:p>
            <a:pPr lvl="1">
              <a:spcBef>
                <a:spcPct val="50000"/>
              </a:spcBef>
              <a:buFontTx/>
              <a:buChar char="•"/>
            </a:pPr>
            <a:endParaRPr lang="en-US" sz="2800" b="1" dirty="0"/>
          </a:p>
        </p:txBody>
      </p:sp>
    </p:spTree>
    <p:extLst>
      <p:ext uri="{BB962C8B-B14F-4D97-AF65-F5344CB8AC3E}">
        <p14:creationId xmlns:p14="http://schemas.microsoft.com/office/powerpoint/2010/main" val="669090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457200" y="76200"/>
            <a:ext cx="8229600" cy="685800"/>
          </a:xfrm>
        </p:spPr>
        <p:txBody>
          <a:bodyPr/>
          <a:lstStyle/>
          <a:p>
            <a:r>
              <a:rPr lang="en-US" sz="3600" b="1" dirty="0" err="1" smtClean="0"/>
              <a:t>Extrasolar</a:t>
            </a:r>
            <a:r>
              <a:rPr lang="en-US" sz="3600" b="1" dirty="0" smtClean="0"/>
              <a:t> planets: Recap</a:t>
            </a:r>
            <a:endParaRPr lang="en-US" sz="3600" b="1" dirty="0">
              <a:solidFill>
                <a:schemeClr val="tx1"/>
              </a:solidFill>
            </a:endParaRPr>
          </a:p>
        </p:txBody>
      </p:sp>
      <p:sp>
        <p:nvSpPr>
          <p:cNvPr id="234499" name="Text Box 3"/>
          <p:cNvSpPr txBox="1">
            <a:spLocks noChangeArrowheads="1"/>
          </p:cNvSpPr>
          <p:nvPr/>
        </p:nvSpPr>
        <p:spPr bwMode="auto">
          <a:xfrm>
            <a:off x="425450" y="990600"/>
            <a:ext cx="8242300"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a:t> Planets have been discovered in other solar </a:t>
            </a:r>
            <a:r>
              <a:rPr lang="en-US" sz="2800" b="1" dirty="0" smtClean="0"/>
              <a:t>systems</a:t>
            </a:r>
          </a:p>
          <a:p>
            <a:pPr eaLnBrk="1" hangingPunct="1">
              <a:spcBef>
                <a:spcPct val="50000"/>
              </a:spcBef>
              <a:buFontTx/>
              <a:buChar char="•"/>
            </a:pPr>
            <a:r>
              <a:rPr lang="en-US" sz="2800" b="1" dirty="0" smtClean="0"/>
              <a:t> The first to be found </a:t>
            </a:r>
            <a:r>
              <a:rPr lang="en-US" sz="2800" b="1" dirty="0"/>
              <a:t>are large and orbit much closer to the Sun than the large planets in our solar system </a:t>
            </a:r>
            <a:r>
              <a:rPr lang="en-US" sz="2800" b="1" dirty="0" smtClean="0"/>
              <a:t>do – radial velocity method is most sensitive to planets like this</a:t>
            </a:r>
          </a:p>
          <a:p>
            <a:pPr eaLnBrk="1" hangingPunct="1">
              <a:spcBef>
                <a:spcPct val="50000"/>
              </a:spcBef>
              <a:buFontTx/>
              <a:buChar char="•"/>
            </a:pPr>
            <a:r>
              <a:rPr lang="en-US" sz="2800" b="1" dirty="0" smtClean="0"/>
              <a:t> The </a:t>
            </a:r>
            <a:r>
              <a:rPr lang="en-US" sz="2800" b="1" dirty="0" err="1" smtClean="0"/>
              <a:t>Kepler</a:t>
            </a:r>
            <a:r>
              <a:rPr lang="en-US" sz="2800" b="1" dirty="0" smtClean="0"/>
              <a:t> satellite is now finding Earth-mass planets, some in habitable zone</a:t>
            </a:r>
          </a:p>
          <a:p>
            <a:pPr eaLnBrk="1" hangingPunct="1">
              <a:spcBef>
                <a:spcPct val="50000"/>
              </a:spcBef>
              <a:buFontTx/>
              <a:buChar char="•"/>
            </a:pPr>
            <a:r>
              <a:rPr lang="en-US" sz="2800" b="1" dirty="0" smtClean="0"/>
              <a:t> Earth-mass planets are probably common</a:t>
            </a:r>
            <a:endParaRPr lang="en-US" sz="2800" b="1" dirty="0"/>
          </a:p>
        </p:txBody>
      </p:sp>
    </p:spTree>
    <p:extLst>
      <p:ext uri="{BB962C8B-B14F-4D97-AF65-F5344CB8AC3E}">
        <p14:creationId xmlns:p14="http://schemas.microsoft.com/office/powerpoint/2010/main" val="189764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19413"/>
            <a:ext cx="7772400" cy="1470025"/>
          </a:xfrm>
        </p:spPr>
        <p:txBody>
          <a:bodyPr/>
          <a:lstStyle/>
          <a:p>
            <a:r>
              <a:rPr lang="en-US" dirty="0" smtClean="0"/>
              <a:t>Astronomy 103</a:t>
            </a:r>
            <a:endParaRPr lang="en-US" dirty="0"/>
          </a:p>
        </p:txBody>
      </p:sp>
      <p:sp>
        <p:nvSpPr>
          <p:cNvPr id="3" name="Subtitle 2"/>
          <p:cNvSpPr>
            <a:spLocks noGrp="1"/>
          </p:cNvSpPr>
          <p:nvPr>
            <p:ph type="subTitle" idx="1"/>
          </p:nvPr>
        </p:nvSpPr>
        <p:spPr>
          <a:xfrm>
            <a:off x="412356" y="4495800"/>
            <a:ext cx="8045844" cy="1752600"/>
          </a:xfrm>
        </p:spPr>
        <p:txBody>
          <a:bodyPr/>
          <a:lstStyle/>
          <a:p>
            <a:r>
              <a:rPr lang="en-US" dirty="0" smtClean="0"/>
              <a:t>Our Galaxy</a:t>
            </a:r>
          </a:p>
          <a:p>
            <a:r>
              <a:rPr lang="en-US" dirty="0" smtClean="0"/>
              <a:t>Please read Chapter 14</a:t>
            </a:r>
            <a:endParaRPr lang="en-US" dirty="0"/>
          </a:p>
        </p:txBody>
      </p:sp>
      <p:pic>
        <p:nvPicPr>
          <p:cNvPr id="4" name="Picture 1029" descr="C:\103\galaxies\milkyway_gleason_big.jpg"/>
          <p:cNvPicPr>
            <a:picLocks noChangeAspect="1" noChangeArrowheads="1"/>
          </p:cNvPicPr>
          <p:nvPr/>
        </p:nvPicPr>
        <p:blipFill>
          <a:blip r:embed="rId2"/>
          <a:srcRect/>
          <a:stretch>
            <a:fillRect/>
          </a:stretch>
        </p:blipFill>
        <p:spPr bwMode="auto">
          <a:xfrm>
            <a:off x="0" y="0"/>
            <a:ext cx="9144000" cy="29194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76200"/>
            <a:ext cx="9144000" cy="6108700"/>
          </a:xfrm>
          <a:prstGeom prst="rect">
            <a:avLst/>
          </a:prstGeom>
        </p:spPr>
        <p:txBody>
          <a:bodyPr vert="horz" lIns="91440" tIns="45720" rIns="91440" bIns="45720" rtlCol="0">
            <a:normAutofit/>
          </a:bodyPr>
          <a:lstStyle/>
          <a:p>
            <a:endParaRPr lang="en-US" sz="3200" dirty="0" smtClean="0"/>
          </a:p>
        </p:txBody>
      </p:sp>
      <p:sp>
        <p:nvSpPr>
          <p:cNvPr id="2" name="TextBox 1"/>
          <p:cNvSpPr txBox="1"/>
          <p:nvPr/>
        </p:nvSpPr>
        <p:spPr>
          <a:xfrm>
            <a:off x="382514" y="76200"/>
            <a:ext cx="8400010" cy="3323987"/>
          </a:xfrm>
          <a:prstGeom prst="rect">
            <a:avLst/>
          </a:prstGeom>
          <a:noFill/>
        </p:spPr>
        <p:txBody>
          <a:bodyPr wrap="square" rtlCol="0">
            <a:spAutoFit/>
          </a:bodyPr>
          <a:lstStyle/>
          <a:p>
            <a:r>
              <a:rPr lang="en-US" sz="3000" dirty="0" smtClean="0"/>
              <a:t>A galaxy is a huge collection of stars that is isolated in space and held together by gravity.</a:t>
            </a:r>
          </a:p>
          <a:p>
            <a:endParaRPr lang="en-US" sz="3000" dirty="0"/>
          </a:p>
          <a:p>
            <a:r>
              <a:rPr lang="en-US" sz="3000" dirty="0" smtClean="0"/>
              <a:t>We happen to live in one called the Milky Way Galaxy or just the Galaxy (with a capital ``G’’)</a:t>
            </a:r>
          </a:p>
          <a:p>
            <a:endParaRPr lang="en-US" sz="3000" dirty="0"/>
          </a:p>
          <a:p>
            <a:r>
              <a:rPr lang="en-US" sz="3000" dirty="0" smtClean="0"/>
              <a:t>The structure of the Galaxy looks like this:</a:t>
            </a:r>
            <a:endParaRPr lang="en-US" sz="3000" dirty="0"/>
          </a:p>
        </p:txBody>
      </p:sp>
      <p:pic>
        <p:nvPicPr>
          <p:cNvPr id="5" name="Picture 4"/>
          <p:cNvPicPr>
            <a:picLocks noChangeAspect="1"/>
          </p:cNvPicPr>
          <p:nvPr/>
        </p:nvPicPr>
        <p:blipFill>
          <a:blip r:embed="rId2"/>
          <a:stretch>
            <a:fillRect/>
          </a:stretch>
        </p:blipFill>
        <p:spPr>
          <a:xfrm>
            <a:off x="2260550" y="3381189"/>
            <a:ext cx="4999336" cy="3476811"/>
          </a:xfrm>
          <a:prstGeom prst="rect">
            <a:avLst/>
          </a:prstGeom>
        </p:spPr>
      </p:pic>
      <p:sp>
        <p:nvSpPr>
          <p:cNvPr id="7" name="TextBox 6"/>
          <p:cNvSpPr txBox="1"/>
          <p:nvPr/>
        </p:nvSpPr>
        <p:spPr>
          <a:xfrm>
            <a:off x="535520" y="3610682"/>
            <a:ext cx="1422952" cy="461665"/>
          </a:xfrm>
          <a:prstGeom prst="rect">
            <a:avLst/>
          </a:prstGeom>
          <a:noFill/>
        </p:spPr>
        <p:txBody>
          <a:bodyPr wrap="square" rtlCol="0">
            <a:spAutoFit/>
          </a:bodyPr>
          <a:lstStyle/>
          <a:p>
            <a:r>
              <a:rPr lang="en-US" sz="2400" dirty="0" smtClean="0"/>
              <a:t>Disk</a:t>
            </a:r>
            <a:endParaRPr lang="en-US" sz="2400" dirty="0"/>
          </a:p>
        </p:txBody>
      </p:sp>
      <p:sp>
        <p:nvSpPr>
          <p:cNvPr id="8" name="TextBox 7"/>
          <p:cNvSpPr txBox="1"/>
          <p:nvPr/>
        </p:nvSpPr>
        <p:spPr>
          <a:xfrm>
            <a:off x="229508" y="5723235"/>
            <a:ext cx="1728964" cy="461665"/>
          </a:xfrm>
          <a:prstGeom prst="rect">
            <a:avLst/>
          </a:prstGeom>
          <a:noFill/>
        </p:spPr>
        <p:txBody>
          <a:bodyPr wrap="square" rtlCol="0">
            <a:spAutoFit/>
          </a:bodyPr>
          <a:lstStyle/>
          <a:p>
            <a:r>
              <a:rPr lang="en-US" sz="2400" dirty="0" smtClean="0"/>
              <a:t>Spiral Arms</a:t>
            </a:r>
            <a:endParaRPr lang="en-US" sz="2400" dirty="0"/>
          </a:p>
        </p:txBody>
      </p:sp>
      <p:sp>
        <p:nvSpPr>
          <p:cNvPr id="9" name="TextBox 8"/>
          <p:cNvSpPr txBox="1"/>
          <p:nvPr/>
        </p:nvSpPr>
        <p:spPr>
          <a:xfrm>
            <a:off x="7415036" y="4697691"/>
            <a:ext cx="1728964" cy="461665"/>
          </a:xfrm>
          <a:prstGeom prst="rect">
            <a:avLst/>
          </a:prstGeom>
          <a:noFill/>
        </p:spPr>
        <p:txBody>
          <a:bodyPr wrap="square" rtlCol="0">
            <a:spAutoFit/>
          </a:bodyPr>
          <a:lstStyle/>
          <a:p>
            <a:r>
              <a:rPr lang="en-US" sz="2400" dirty="0" smtClean="0"/>
              <a:t>Bulge</a:t>
            </a:r>
            <a:endParaRPr lang="en-US" sz="2400" dirty="0"/>
          </a:p>
        </p:txBody>
      </p:sp>
      <p:cxnSp>
        <p:nvCxnSpPr>
          <p:cNvPr id="11" name="Straight Arrow Connector 10"/>
          <p:cNvCxnSpPr/>
          <p:nvPr/>
        </p:nvCxnSpPr>
        <p:spPr>
          <a:xfrm flipV="1">
            <a:off x="1774866" y="5599616"/>
            <a:ext cx="1285247" cy="35188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a:off x="1284642" y="3812680"/>
            <a:ext cx="2142685" cy="7006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4" name="Straight Arrow Connector 13"/>
          <p:cNvCxnSpPr>
            <a:stCxn id="9" idx="1"/>
          </p:cNvCxnSpPr>
          <p:nvPr/>
        </p:nvCxnSpPr>
        <p:spPr>
          <a:xfrm flipH="1">
            <a:off x="4131455" y="4928524"/>
            <a:ext cx="3283581" cy="119503"/>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3" name="TextBox 12"/>
          <p:cNvSpPr txBox="1"/>
          <p:nvPr/>
        </p:nvSpPr>
        <p:spPr>
          <a:xfrm>
            <a:off x="7259886" y="5673753"/>
            <a:ext cx="1728964" cy="1200329"/>
          </a:xfrm>
          <a:prstGeom prst="rect">
            <a:avLst/>
          </a:prstGeom>
          <a:noFill/>
        </p:spPr>
        <p:txBody>
          <a:bodyPr wrap="square" rtlCol="0">
            <a:spAutoFit/>
          </a:bodyPr>
          <a:lstStyle/>
          <a:p>
            <a:r>
              <a:rPr lang="en-US" dirty="0" smtClean="0"/>
              <a:t>This is a picture of the Whirlpool galaxy – not the Milky Way</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4" name="Picture 6" descr="14_02Figure"/>
          <p:cNvPicPr>
            <a:picLocks noChangeAspect="1" noChangeArrowheads="1"/>
          </p:cNvPicPr>
          <p:nvPr/>
        </p:nvPicPr>
        <p:blipFill>
          <a:blip r:embed="rId3"/>
          <a:srcRect b="3172"/>
          <a:stretch>
            <a:fillRect/>
          </a:stretch>
        </p:blipFill>
        <p:spPr bwMode="auto">
          <a:xfrm>
            <a:off x="508000" y="1228725"/>
            <a:ext cx="8150225" cy="5172075"/>
          </a:xfrm>
          <a:prstGeom prst="rect">
            <a:avLst/>
          </a:prstGeom>
          <a:noFill/>
        </p:spPr>
      </p:pic>
      <p:sp>
        <p:nvSpPr>
          <p:cNvPr id="171011" name="Text Box 3"/>
          <p:cNvSpPr txBox="1">
            <a:spLocks noChangeArrowheads="1"/>
          </p:cNvSpPr>
          <p:nvPr/>
        </p:nvSpPr>
        <p:spPr bwMode="auto">
          <a:xfrm>
            <a:off x="444500" y="4921250"/>
            <a:ext cx="4356100" cy="137318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Our Galaxy is a spiral galaxy. Here are three similar galaxies.</a:t>
            </a:r>
          </a:p>
        </p:txBody>
      </p:sp>
      <p:sp>
        <p:nvSpPr>
          <p:cNvPr id="171013" name="Rectangle 5"/>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The Milky Way</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76200"/>
            <a:ext cx="9144000" cy="6108700"/>
          </a:xfrm>
          <a:prstGeom prst="rect">
            <a:avLst/>
          </a:prstGeom>
        </p:spPr>
        <p:txBody>
          <a:bodyPr vert="horz" lIns="91440" tIns="45720" rIns="91440" bIns="45720" rtlCol="0">
            <a:normAutofit/>
          </a:bodyPr>
          <a:lstStyle/>
          <a:p>
            <a:endParaRPr lang="en-US" sz="3200" dirty="0" smtClean="0"/>
          </a:p>
        </p:txBody>
      </p:sp>
      <p:sp>
        <p:nvSpPr>
          <p:cNvPr id="2" name="TextBox 1"/>
          <p:cNvSpPr txBox="1"/>
          <p:nvPr/>
        </p:nvSpPr>
        <p:spPr>
          <a:xfrm>
            <a:off x="382514" y="34965"/>
            <a:ext cx="8400010" cy="3970318"/>
          </a:xfrm>
          <a:prstGeom prst="rect">
            <a:avLst/>
          </a:prstGeom>
          <a:noFill/>
        </p:spPr>
        <p:txBody>
          <a:bodyPr wrap="square" rtlCol="0">
            <a:spAutoFit/>
          </a:bodyPr>
          <a:lstStyle/>
          <a:p>
            <a:r>
              <a:rPr lang="en-US" sz="2800" dirty="0" smtClean="0"/>
              <a:t>How do we know that the Galaxy looks like this?</a:t>
            </a:r>
          </a:p>
          <a:p>
            <a:endParaRPr lang="en-US" sz="2800" dirty="0" smtClean="0"/>
          </a:p>
          <a:p>
            <a:pPr marL="457200" indent="-457200">
              <a:buFont typeface="Arial"/>
              <a:buChar char="•"/>
            </a:pPr>
            <a:r>
              <a:rPr lang="en-US" sz="2800" dirty="0" smtClean="0"/>
              <a:t>Count the number of stars in different directions</a:t>
            </a:r>
          </a:p>
          <a:p>
            <a:pPr marL="457200" indent="-457200">
              <a:buFont typeface="Arial"/>
              <a:buChar char="•"/>
            </a:pPr>
            <a:r>
              <a:rPr lang="en-US" sz="2800" dirty="0" smtClean="0"/>
              <a:t>William Herschel first did this in 1756 and discovered that the galaxy looks like a disk</a:t>
            </a:r>
          </a:p>
          <a:p>
            <a:pPr marL="457200" indent="-457200">
              <a:buFont typeface="Arial"/>
              <a:buChar char="•"/>
            </a:pPr>
            <a:r>
              <a:rPr lang="en-US" sz="2800" dirty="0" smtClean="0"/>
              <a:t>Note that the Sun is in the center of the disk</a:t>
            </a:r>
          </a:p>
          <a:p>
            <a:pPr marL="457200" indent="-457200">
              <a:buFont typeface="Arial"/>
              <a:buChar char="•"/>
            </a:pPr>
            <a:r>
              <a:rPr lang="en-US" sz="2800" dirty="0" smtClean="0"/>
              <a:t>This is not right! Sun is not at the center, and Herschel didn’t know that most of the light is blocked by dust, especially toward center of Galaxy</a:t>
            </a:r>
            <a:endParaRPr lang="en-US" sz="2800" dirty="0"/>
          </a:p>
        </p:txBody>
      </p:sp>
      <p:pic>
        <p:nvPicPr>
          <p:cNvPr id="13" name="Picture 1029" descr="C:\103\galaxies\milky_way_herschel.jpg"/>
          <p:cNvPicPr>
            <a:picLocks noChangeAspect="1" noChangeArrowheads="1"/>
          </p:cNvPicPr>
          <p:nvPr/>
        </p:nvPicPr>
        <p:blipFill>
          <a:blip r:embed="rId2"/>
          <a:srcRect/>
          <a:stretch>
            <a:fillRect/>
          </a:stretch>
        </p:blipFill>
        <p:spPr bwMode="auto">
          <a:xfrm>
            <a:off x="0" y="3965281"/>
            <a:ext cx="9144000" cy="3098870"/>
          </a:xfrm>
          <a:prstGeom prst="rect">
            <a:avLst/>
          </a:prstGeom>
          <a:noFill/>
          <a:ln w="9525">
            <a:noFill/>
            <a:miter lim="800000"/>
            <a:headEnd/>
            <a:tailEnd/>
          </a:ln>
        </p:spPr>
      </p:pic>
    </p:spTree>
    <p:extLst>
      <p:ext uri="{BB962C8B-B14F-4D97-AF65-F5344CB8AC3E}">
        <p14:creationId xmlns:p14="http://schemas.microsoft.com/office/powerpoint/2010/main" val="3751915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76200"/>
            <a:ext cx="9144000" cy="6108700"/>
          </a:xfrm>
          <a:prstGeom prst="rect">
            <a:avLst/>
          </a:prstGeom>
        </p:spPr>
        <p:txBody>
          <a:bodyPr vert="horz" lIns="91440" tIns="45720" rIns="91440" bIns="45720" rtlCol="0">
            <a:normAutofit/>
          </a:bodyPr>
          <a:lstStyle/>
          <a:p>
            <a:endParaRPr lang="en-US" sz="3200" dirty="0" smtClean="0"/>
          </a:p>
        </p:txBody>
      </p:sp>
      <p:sp>
        <p:nvSpPr>
          <p:cNvPr id="2" name="TextBox 1"/>
          <p:cNvSpPr txBox="1"/>
          <p:nvPr/>
        </p:nvSpPr>
        <p:spPr>
          <a:xfrm>
            <a:off x="382514" y="76200"/>
            <a:ext cx="8400010" cy="6124754"/>
          </a:xfrm>
          <a:prstGeom prst="rect">
            <a:avLst/>
          </a:prstGeom>
          <a:noFill/>
        </p:spPr>
        <p:txBody>
          <a:bodyPr wrap="square" rtlCol="0">
            <a:spAutoFit/>
          </a:bodyPr>
          <a:lstStyle/>
          <a:p>
            <a:pPr algn="ctr"/>
            <a:r>
              <a:rPr lang="en-US" sz="2800" b="1" dirty="0" smtClean="0"/>
              <a:t>The new distance ladder</a:t>
            </a:r>
          </a:p>
          <a:p>
            <a:endParaRPr lang="en-US" sz="2800" dirty="0" smtClean="0"/>
          </a:p>
          <a:p>
            <a:pPr marL="457200" indent="-457200">
              <a:buFont typeface="Arial"/>
              <a:buChar char="•"/>
            </a:pPr>
            <a:r>
              <a:rPr lang="en-US" sz="2800" dirty="0" smtClean="0"/>
              <a:t>William Herschel didn’t have a way to measure distances to stars, so he just assumed that the stars are uniformly distributed</a:t>
            </a:r>
          </a:p>
          <a:p>
            <a:pPr marL="457200" indent="-457200">
              <a:buFont typeface="Arial"/>
              <a:buChar char="•"/>
            </a:pPr>
            <a:endParaRPr lang="en-US" sz="2800" dirty="0"/>
          </a:p>
          <a:p>
            <a:pPr marL="457200" indent="-457200">
              <a:buFont typeface="Arial"/>
              <a:buChar char="•"/>
            </a:pPr>
            <a:r>
              <a:rPr lang="en-US" sz="2800" dirty="0" smtClean="0"/>
              <a:t>The real revolution in the study of our Galaxy (and other galaxies) came from building up the next rung of the distance ladder with the use of </a:t>
            </a:r>
            <a:r>
              <a:rPr lang="en-US" sz="2800" b="1" dirty="0" smtClean="0"/>
              <a:t>variable stars</a:t>
            </a:r>
          </a:p>
          <a:p>
            <a:pPr marL="457200" indent="-457200">
              <a:buFont typeface="Arial"/>
              <a:buChar char="•"/>
            </a:pPr>
            <a:endParaRPr lang="en-US" sz="2800" b="1" dirty="0" smtClean="0"/>
          </a:p>
          <a:p>
            <a:pPr marL="457200" indent="-457200">
              <a:buFont typeface="Arial"/>
              <a:buChar char="•"/>
            </a:pPr>
            <a:r>
              <a:rPr lang="en-US" sz="2800" dirty="0" smtClean="0"/>
              <a:t>Recall that the </a:t>
            </a:r>
            <a:r>
              <a:rPr lang="en-US" sz="2800" b="1" dirty="0" smtClean="0"/>
              <a:t>distance ladder </a:t>
            </a:r>
            <a:r>
              <a:rPr lang="en-US" sz="2800" dirty="0" smtClean="0"/>
              <a:t>is our collection of methods for measuring distances to astronomical objects: ladder because each step builds on the one before</a:t>
            </a:r>
            <a:endParaRPr lang="en-US" sz="2800" dirty="0"/>
          </a:p>
        </p:txBody>
      </p:sp>
    </p:spTree>
    <p:extLst>
      <p:ext uri="{BB962C8B-B14F-4D97-AF65-F5344CB8AC3E}">
        <p14:creationId xmlns:p14="http://schemas.microsoft.com/office/powerpoint/2010/main" val="5506678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76200"/>
            <a:ext cx="9144000" cy="6108700"/>
          </a:xfrm>
          <a:prstGeom prst="rect">
            <a:avLst/>
          </a:prstGeom>
        </p:spPr>
        <p:txBody>
          <a:bodyPr vert="horz" lIns="91440" tIns="45720" rIns="91440" bIns="45720" rtlCol="0">
            <a:normAutofit fontScale="85000" lnSpcReduction="20000"/>
          </a:bodyPr>
          <a:lstStyle/>
          <a:p>
            <a:r>
              <a:rPr lang="en-US" sz="3200" b="1" dirty="0" smtClean="0"/>
              <a:t>Review of the distance ladder </a:t>
            </a:r>
            <a:br>
              <a:rPr lang="en-US" sz="3200" b="1" dirty="0" smtClean="0"/>
            </a:br>
            <a:endParaRPr lang="en-US" sz="3200" b="1" dirty="0" smtClean="0"/>
          </a:p>
          <a:p>
            <a:r>
              <a:rPr lang="en-US" sz="3200" dirty="0" smtClean="0"/>
              <a:t>1) Radar ranging to find distances to nearest planets and the AU.</a:t>
            </a:r>
            <a:br>
              <a:rPr lang="en-US" sz="3200" dirty="0" smtClean="0"/>
            </a:br>
            <a:r>
              <a:rPr lang="en-US" sz="3200" dirty="0" smtClean="0"/>
              <a:t>  </a:t>
            </a:r>
          </a:p>
          <a:p>
            <a:r>
              <a:rPr lang="en-US" sz="3200" dirty="0" smtClean="0"/>
              <a:t>2) Parallax for distances to the closest stars.  The </a:t>
            </a:r>
            <a:r>
              <a:rPr lang="en-US" sz="3200" dirty="0" err="1" smtClean="0"/>
              <a:t>Hipparcos</a:t>
            </a:r>
            <a:r>
              <a:rPr lang="en-US" sz="3200" dirty="0" smtClean="0"/>
              <a:t> satellite extends the range of parallax to over 200 pc or about 700 </a:t>
            </a:r>
            <a:r>
              <a:rPr lang="en-US" sz="3200" dirty="0" err="1" smtClean="0"/>
              <a:t>ly</a:t>
            </a:r>
            <a:r>
              <a:rPr lang="en-US" sz="3200" dirty="0" smtClean="0"/>
              <a:t>, but beyond that, the parallax angle is still too small to be seen. </a:t>
            </a:r>
          </a:p>
          <a:p>
            <a:r>
              <a:rPr lang="en-US" sz="3200" dirty="0" smtClean="0"/>
              <a:t> </a:t>
            </a:r>
          </a:p>
          <a:p>
            <a:r>
              <a:rPr lang="en-US" sz="3200" dirty="0" smtClean="0"/>
              <a:t>3) To measure the distance to stars beyond this one can use standard candles, objects whose luminosity is known. That is, if you know the luminosity of a candle, or a light bulb or a star, you can find its distance by measuring its brightness: the farther away it is, the smaller its apparent brightness: The energy is spread out over a sphere of area 4πr</a:t>
            </a:r>
            <a:r>
              <a:rPr lang="en-US" sz="3200" baseline="30000" dirty="0" smtClean="0"/>
              <a:t>2</a:t>
            </a:r>
            <a:r>
              <a:rPr lang="en-US" sz="3200" dirty="0" smtClean="0"/>
              <a:t>, with </a:t>
            </a:r>
            <a:r>
              <a:rPr lang="en-US" sz="3200" dirty="0" err="1" smtClean="0"/>
              <a:t>r</a:t>
            </a:r>
            <a:r>
              <a:rPr lang="en-US" sz="3200" dirty="0" smtClean="0"/>
              <a:t> the distance to the star, giving the relations that we have used: </a:t>
            </a:r>
          </a:p>
        </p:txBody>
      </p:sp>
      <p:pic>
        <p:nvPicPr>
          <p:cNvPr id="4" name="Picture 3" descr="latex-image-1.pdf"/>
          <p:cNvPicPr>
            <a:picLocks noChangeAspect="1"/>
          </p:cNvPicPr>
          <p:nvPr/>
        </p:nvPicPr>
        <p:blipFill>
          <a:blip r:embed="rId2"/>
          <a:stretch>
            <a:fillRect/>
          </a:stretch>
        </p:blipFill>
        <p:spPr>
          <a:xfrm>
            <a:off x="425450" y="6184900"/>
            <a:ext cx="7988300" cy="508000"/>
          </a:xfrm>
          <a:prstGeom prst="rect">
            <a:avLst/>
          </a:prstGeom>
        </p:spPr>
      </p:pic>
    </p:spTree>
    <p:extLst>
      <p:ext uri="{BB962C8B-B14F-4D97-AF65-F5344CB8AC3E}">
        <p14:creationId xmlns:p14="http://schemas.microsoft.com/office/powerpoint/2010/main" val="2690052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Text Box 3"/>
          <p:cNvSpPr txBox="1">
            <a:spLocks noChangeArrowheads="1"/>
          </p:cNvSpPr>
          <p:nvPr/>
        </p:nvSpPr>
        <p:spPr bwMode="auto">
          <a:xfrm>
            <a:off x="431800" y="802440"/>
            <a:ext cx="838200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a:t> Solar system consists of Sun and everything orbiting </a:t>
            </a:r>
            <a:r>
              <a:rPr lang="en-US" sz="2800" b="1" dirty="0" smtClean="0"/>
              <a:t>it</a:t>
            </a:r>
          </a:p>
          <a:p>
            <a:pPr eaLnBrk="1" hangingPunct="1">
              <a:spcBef>
                <a:spcPct val="50000"/>
              </a:spcBef>
              <a:buFontTx/>
              <a:buChar char="•"/>
            </a:pPr>
            <a:r>
              <a:rPr lang="en-US" sz="2800" b="1" dirty="0"/>
              <a:t> Asteroids are rocky, and most orbit between orbits of Mars and </a:t>
            </a:r>
            <a:r>
              <a:rPr lang="en-US" sz="2800" b="1" dirty="0" smtClean="0"/>
              <a:t>Jupiter</a:t>
            </a:r>
          </a:p>
          <a:p>
            <a:pPr eaLnBrk="1" hangingPunct="1">
              <a:spcBef>
                <a:spcPct val="50000"/>
              </a:spcBef>
              <a:buFontTx/>
              <a:buChar char="•"/>
            </a:pPr>
            <a:r>
              <a:rPr lang="en-US" sz="2800" b="1" dirty="0"/>
              <a:t> Comets are icy, and are believed to have formed early in the solar </a:t>
            </a:r>
            <a:r>
              <a:rPr lang="en-US" sz="2800" b="1" dirty="0" smtClean="0"/>
              <a:t>system’s life</a:t>
            </a:r>
          </a:p>
          <a:p>
            <a:pPr eaLnBrk="1" hangingPunct="1">
              <a:spcBef>
                <a:spcPct val="50000"/>
              </a:spcBef>
              <a:buFontTx/>
              <a:buChar char="•"/>
            </a:pPr>
            <a:r>
              <a:rPr lang="en-US" sz="2800" b="1" dirty="0" smtClean="0"/>
              <a:t> Composition of asteroids and comets tells us about composition of early solar system</a:t>
            </a:r>
          </a:p>
          <a:p>
            <a:pPr eaLnBrk="1" hangingPunct="1">
              <a:spcBef>
                <a:spcPct val="50000"/>
              </a:spcBef>
              <a:buFontTx/>
              <a:buChar char="•"/>
            </a:pPr>
            <a:r>
              <a:rPr lang="en-US" sz="2800" b="1" dirty="0"/>
              <a:t> Major planets orbit Sun in same sense, and all but Venus rotate in that sense as </a:t>
            </a:r>
            <a:r>
              <a:rPr lang="en-US" sz="2800" b="1" dirty="0" smtClean="0"/>
              <a:t>well</a:t>
            </a:r>
          </a:p>
          <a:p>
            <a:pPr eaLnBrk="1" hangingPunct="1">
              <a:spcBef>
                <a:spcPct val="50000"/>
              </a:spcBef>
              <a:buFontTx/>
              <a:buChar char="•"/>
            </a:pPr>
            <a:r>
              <a:rPr lang="en-US" sz="2800" b="1" dirty="0"/>
              <a:t> Planetary orbits lie almost in the same </a:t>
            </a:r>
            <a:r>
              <a:rPr lang="en-US" sz="2800" b="1" dirty="0" smtClean="0"/>
              <a:t>plane</a:t>
            </a:r>
            <a:endParaRPr lang="en-US" sz="2800" b="1" dirty="0"/>
          </a:p>
        </p:txBody>
      </p:sp>
      <p:sp>
        <p:nvSpPr>
          <p:cNvPr id="230404" name="Rectangle 4"/>
          <p:cNvSpPr>
            <a:spLocks noGrp="1" noChangeArrowheads="1"/>
          </p:cNvSpPr>
          <p:nvPr>
            <p:ph type="title" idx="4294967295"/>
          </p:nvPr>
        </p:nvSpPr>
        <p:spPr>
          <a:xfrm>
            <a:off x="685800" y="11280"/>
            <a:ext cx="7772400" cy="838200"/>
          </a:xfrm>
        </p:spPr>
        <p:txBody>
          <a:bodyPr>
            <a:normAutofit/>
          </a:bodyPr>
          <a:lstStyle/>
          <a:p>
            <a:r>
              <a:rPr lang="en-US" sz="3600" b="1" dirty="0" smtClean="0">
                <a:solidFill>
                  <a:schemeClr val="tx1"/>
                </a:solidFill>
              </a:rPr>
              <a:t>Solar System: Recap</a:t>
            </a:r>
            <a:endParaRPr lang="en-US" dirty="0"/>
          </a:p>
        </p:txBody>
      </p:sp>
    </p:spTree>
    <p:extLst>
      <p:ext uri="{BB962C8B-B14F-4D97-AF65-F5344CB8AC3E}">
        <p14:creationId xmlns:p14="http://schemas.microsoft.com/office/powerpoint/2010/main" val="2401431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76200"/>
            <a:ext cx="8712200" cy="6692900"/>
          </a:xfrm>
          <a:prstGeom prst="rect">
            <a:avLst/>
          </a:prstGeom>
        </p:spPr>
        <p:txBody>
          <a:bodyPr vert="horz" lIns="91440" tIns="45720" rIns="91440" bIns="45720" rtlCol="0">
            <a:normAutofit fontScale="92500" lnSpcReduction="10000"/>
          </a:bodyPr>
          <a:lstStyle/>
          <a:p>
            <a:r>
              <a:rPr lang="en-US" sz="3200" dirty="0" smtClean="0"/>
              <a:t>The first </a:t>
            </a:r>
            <a:r>
              <a:rPr lang="en-US" sz="3200" u="sng" dirty="0" smtClean="0"/>
              <a:t>standard candles </a:t>
            </a:r>
            <a:r>
              <a:rPr lang="en-US" sz="3200" dirty="0" smtClean="0"/>
              <a:t>we encountered were main sequence stars. </a:t>
            </a:r>
            <a:br>
              <a:rPr lang="en-US" sz="3200" dirty="0" smtClean="0"/>
            </a:br>
            <a:endParaRPr lang="en-US" sz="3200" dirty="0" smtClean="0"/>
          </a:p>
          <a:p>
            <a:r>
              <a:rPr lang="en-US" sz="3200" u="sng" dirty="0" smtClean="0"/>
              <a:t>The H-R diagram tells you the luminosity of each spectral type of main sequence star. </a:t>
            </a:r>
          </a:p>
          <a:p>
            <a:endParaRPr lang="en-US" sz="3200" dirty="0" smtClean="0"/>
          </a:p>
          <a:p>
            <a:r>
              <a:rPr lang="en-US" sz="3200" dirty="0" smtClean="0"/>
              <a:t>To find the distance to a main sequence star, </a:t>
            </a:r>
          </a:p>
          <a:p>
            <a:r>
              <a:rPr lang="en-US" sz="3200" dirty="0" smtClean="0"/>
              <a:t>(1) From its spectral type, find its luminosity</a:t>
            </a:r>
          </a:p>
          <a:p>
            <a:r>
              <a:rPr lang="en-US" sz="3200" dirty="0" smtClean="0"/>
              <a:t>(2) From its luminosity and its apparent brightness find its distance </a:t>
            </a:r>
          </a:p>
          <a:p>
            <a:endParaRPr lang="en-US" sz="3200" dirty="0" smtClean="0"/>
          </a:p>
          <a:p>
            <a:r>
              <a:rPr lang="en-US" sz="3200" dirty="0" smtClean="0"/>
              <a:t>Using main sequence stars as standard candles (spectroscopic parallax), one can find distances to stars anywhere one can see them in our galaxy, more than 30,000 </a:t>
            </a:r>
            <a:r>
              <a:rPr lang="en-US" sz="3200" dirty="0" err="1" smtClean="0"/>
              <a:t>ly</a:t>
            </a:r>
            <a:r>
              <a:rPr lang="en-US" sz="3200" dirty="0" smtClean="0"/>
              <a:t> or 10,000 pc away</a:t>
            </a:r>
            <a:endParaRPr kumimoji="0" lang="en-US" sz="3200" i="0"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76200"/>
            <a:ext cx="9144000" cy="6594381"/>
          </a:xfrm>
          <a:prstGeom prst="rect">
            <a:avLst/>
          </a:prstGeom>
        </p:spPr>
        <p:txBody>
          <a:bodyPr vert="horz" lIns="91440" tIns="45720" rIns="91440" bIns="45720" rtlCol="0">
            <a:normAutofit/>
          </a:bodyPr>
          <a:lstStyle/>
          <a:p>
            <a:r>
              <a:rPr lang="en-US" sz="3200" b="1" dirty="0" smtClean="0"/>
              <a:t>A second standard candle: Variable stars</a:t>
            </a:r>
            <a:endParaRPr lang="en-US" sz="3200" dirty="0" smtClean="0"/>
          </a:p>
          <a:p>
            <a:r>
              <a:rPr lang="en-US" sz="3200" dirty="0" smtClean="0"/>
              <a:t> </a:t>
            </a:r>
          </a:p>
          <a:p>
            <a:r>
              <a:rPr lang="en-US" sz="3200" dirty="0" smtClean="0"/>
              <a:t>All stars oscillate</a:t>
            </a:r>
            <a:r>
              <a:rPr lang="en-US" sz="3200" dirty="0"/>
              <a:t>.</a:t>
            </a:r>
            <a:r>
              <a:rPr lang="en-US" sz="3200" dirty="0" smtClean="0"/>
              <a:t> Oscillations are long sound waves, and the oscillation time is the time it takes sound to cross the star. Large stars, like large bells, oscillate more slowly than small stars. Late in their evolution, bright stars have, for a short time, unusually large oscillations. </a:t>
            </a:r>
          </a:p>
          <a:p>
            <a:endParaRPr lang="en-US" sz="3200" dirty="0"/>
          </a:p>
          <a:p>
            <a:r>
              <a:rPr lang="en-US" sz="3200" dirty="0" smtClean="0"/>
              <a:t>Stars that take between 1-100 days to pulsate are call </a:t>
            </a:r>
            <a:r>
              <a:rPr lang="en-US" sz="3200" dirty="0" err="1" smtClean="0">
                <a:solidFill>
                  <a:srgbClr val="FF0000"/>
                </a:solidFill>
              </a:rPr>
              <a:t>Cepheids</a:t>
            </a:r>
            <a:r>
              <a:rPr lang="en-US" sz="3200" dirty="0" smtClean="0"/>
              <a:t>.  Stars that take less than 1 day are call </a:t>
            </a:r>
            <a:r>
              <a:rPr lang="en-US" sz="3200" dirty="0" smtClean="0">
                <a:solidFill>
                  <a:srgbClr val="FF0000"/>
                </a:solidFill>
              </a:rPr>
              <a:t>RR </a:t>
            </a:r>
            <a:r>
              <a:rPr lang="en-US" sz="3200" dirty="0" err="1" smtClean="0">
                <a:solidFill>
                  <a:srgbClr val="FF0000"/>
                </a:solidFill>
              </a:rPr>
              <a:t>Lyrae</a:t>
            </a:r>
            <a:r>
              <a:rPr lang="en-US" sz="3200" dirty="0" smtClean="0">
                <a:solidFill>
                  <a:srgbClr val="FF0000"/>
                </a:solidFill>
              </a:rPr>
              <a:t> stars</a:t>
            </a:r>
            <a:r>
              <a:rPr lang="en-US" sz="3200" dirty="0" smtClean="0"/>
              <a:t>.  Stars that take longer than 100 days are called </a:t>
            </a:r>
            <a:r>
              <a:rPr lang="en-US" sz="3200" dirty="0" smtClean="0">
                <a:solidFill>
                  <a:srgbClr val="FF0000"/>
                </a:solidFill>
              </a:rPr>
              <a:t>Mira variables</a:t>
            </a:r>
            <a:r>
              <a:rPr lang="en-US" sz="3200"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Text Box 3"/>
          <p:cNvSpPr txBox="1">
            <a:spLocks noChangeArrowheads="1"/>
          </p:cNvSpPr>
          <p:nvPr/>
        </p:nvSpPr>
        <p:spPr bwMode="auto">
          <a:xfrm>
            <a:off x="449263" y="976313"/>
            <a:ext cx="3995737" cy="5430837"/>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upper plot is an </a:t>
            </a:r>
            <a:r>
              <a:rPr lang="en-US" sz="2800" b="1">
                <a:solidFill>
                  <a:schemeClr val="accent2"/>
                </a:solidFill>
              </a:rPr>
              <a:t>RR Lyrae star</a:t>
            </a:r>
            <a:r>
              <a:rPr lang="en-US" sz="2800" b="1"/>
              <a:t>. All such stars have essentially the same luminosity curve, with periods from 0.5 to 1 day.</a:t>
            </a:r>
          </a:p>
          <a:p>
            <a:pPr eaLnBrk="1" hangingPunct="1">
              <a:spcBef>
                <a:spcPct val="50000"/>
              </a:spcBef>
            </a:pPr>
            <a:r>
              <a:rPr lang="en-US" sz="2800" b="1"/>
              <a:t>The lower plot is a </a:t>
            </a:r>
            <a:r>
              <a:rPr lang="en-US" sz="2800" b="1">
                <a:solidFill>
                  <a:schemeClr val="accent2"/>
                </a:solidFill>
              </a:rPr>
              <a:t>Cepheid variable</a:t>
            </a:r>
            <a:r>
              <a:rPr lang="en-US" sz="2800" b="1"/>
              <a:t>; Cepheid periods range from about 1 to 100 days.</a:t>
            </a:r>
          </a:p>
        </p:txBody>
      </p:sp>
      <p:sp>
        <p:nvSpPr>
          <p:cNvPr id="177157" name="Rectangle 5"/>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Variable Stars</a:t>
            </a:r>
            <a:endParaRPr lang="en-US" dirty="0"/>
          </a:p>
        </p:txBody>
      </p:sp>
      <p:pic>
        <p:nvPicPr>
          <p:cNvPr id="177158" name="Picture 6" descr="14_04Figure"/>
          <p:cNvPicPr>
            <a:picLocks noChangeAspect="1" noChangeArrowheads="1"/>
          </p:cNvPicPr>
          <p:nvPr/>
        </p:nvPicPr>
        <p:blipFill>
          <a:blip r:embed="rId3"/>
          <a:srcRect b="2315"/>
          <a:stretch>
            <a:fillRect/>
          </a:stretch>
        </p:blipFill>
        <p:spPr bwMode="auto">
          <a:xfrm>
            <a:off x="5330825" y="1104900"/>
            <a:ext cx="2936875" cy="55118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p:cNvSpPr txBox="1">
            <a:spLocks noChangeArrowheads="1"/>
          </p:cNvSpPr>
          <p:nvPr/>
        </p:nvSpPr>
        <p:spPr bwMode="auto">
          <a:xfrm>
            <a:off x="438150" y="977900"/>
            <a:ext cx="4133850" cy="5047536"/>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This is a phase late in the evolution of stars, after they have left the main sequence.</a:t>
            </a:r>
          </a:p>
          <a:p>
            <a:pPr eaLnBrk="1" hangingPunct="1">
              <a:spcBef>
                <a:spcPct val="50000"/>
              </a:spcBef>
            </a:pPr>
            <a:r>
              <a:rPr lang="en-US" sz="2800" b="1" dirty="0" smtClean="0"/>
              <a:t>The </a:t>
            </a:r>
            <a:r>
              <a:rPr lang="en-US" sz="2800" b="1" dirty="0"/>
              <a:t>variability of these stars comes from a dynamic balance between gravity and pressure – they have large oscillations around stability.</a:t>
            </a:r>
          </a:p>
        </p:txBody>
      </p:sp>
      <p:sp>
        <p:nvSpPr>
          <p:cNvPr id="179205" name="Rectangle 5"/>
          <p:cNvSpPr>
            <a:spLocks noGrp="1" noChangeArrowheads="1"/>
          </p:cNvSpPr>
          <p:nvPr>
            <p:ph type="title" idx="4294967295"/>
          </p:nvPr>
        </p:nvSpPr>
        <p:spPr>
          <a:xfrm>
            <a:off x="685800" y="76200"/>
            <a:ext cx="7772400" cy="685800"/>
          </a:xfrm>
        </p:spPr>
        <p:txBody>
          <a:bodyPr/>
          <a:lstStyle/>
          <a:p>
            <a:r>
              <a:rPr lang="en-US" sz="3600" b="1" dirty="0" smtClean="0">
                <a:solidFill>
                  <a:schemeClr val="tx1"/>
                </a:solidFill>
              </a:rPr>
              <a:t>Variable Stars</a:t>
            </a:r>
            <a:endParaRPr lang="en-US" dirty="0"/>
          </a:p>
        </p:txBody>
      </p:sp>
      <p:pic>
        <p:nvPicPr>
          <p:cNvPr id="179206" name="Picture 6" descr="14_05Figure"/>
          <p:cNvPicPr>
            <a:picLocks noChangeAspect="1" noChangeArrowheads="1"/>
          </p:cNvPicPr>
          <p:nvPr/>
        </p:nvPicPr>
        <p:blipFill>
          <a:blip r:embed="rId3"/>
          <a:srcRect b="2701"/>
          <a:stretch>
            <a:fillRect/>
          </a:stretch>
        </p:blipFill>
        <p:spPr bwMode="auto">
          <a:xfrm>
            <a:off x="4530725" y="1270000"/>
            <a:ext cx="4305300" cy="52324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0"/>
            <a:ext cx="7772400" cy="1143000"/>
          </a:xfrm>
        </p:spPr>
        <p:txBody>
          <a:bodyPr/>
          <a:lstStyle/>
          <a:p>
            <a:r>
              <a:rPr lang="en-US">
                <a:solidFill>
                  <a:schemeClr val="hlink"/>
                </a:solidFill>
              </a:rPr>
              <a:t>Variable Stars</a:t>
            </a:r>
            <a:r>
              <a:rPr lang="en-US">
                <a:solidFill>
                  <a:schemeClr val="accent2"/>
                </a:solidFill>
              </a:rPr>
              <a:t> </a:t>
            </a:r>
          </a:p>
        </p:txBody>
      </p:sp>
      <p:sp>
        <p:nvSpPr>
          <p:cNvPr id="90115" name="Rectangle 3"/>
          <p:cNvSpPr>
            <a:spLocks noGrp="1" noChangeArrowheads="1"/>
          </p:cNvSpPr>
          <p:nvPr>
            <p:ph type="body" idx="1"/>
          </p:nvPr>
        </p:nvSpPr>
        <p:spPr>
          <a:xfrm>
            <a:off x="0" y="1066800"/>
            <a:ext cx="5715000" cy="5791200"/>
          </a:xfrm>
          <a:ln>
            <a:solidFill>
              <a:schemeClr val="bg1"/>
            </a:solidFill>
          </a:ln>
        </p:spPr>
        <p:txBody>
          <a:bodyPr/>
          <a:lstStyle/>
          <a:p>
            <a:pPr>
              <a:buClr>
                <a:srgbClr val="00CCFF"/>
              </a:buClr>
              <a:buFontTx/>
              <a:buChar char=""/>
            </a:pPr>
            <a:r>
              <a:rPr lang="en-US">
                <a:solidFill>
                  <a:schemeClr val="hlink"/>
                </a:solidFill>
              </a:rPr>
              <a:t>Late in a star’s evolution, its oscillations can become unstable, growing enormously, and greatly changing the brightness of the star each oscillation</a:t>
            </a:r>
          </a:p>
          <a:p>
            <a:pPr>
              <a:buClr>
                <a:srgbClr val="00CCFF"/>
              </a:buClr>
              <a:buFontTx/>
              <a:buChar char=""/>
            </a:pPr>
            <a:r>
              <a:rPr lang="en-US">
                <a:solidFill>
                  <a:schemeClr val="hlink"/>
                </a:solidFill>
              </a:rPr>
              <a:t>The larger a star is, the longer its period of oscillation</a:t>
            </a:r>
          </a:p>
        </p:txBody>
      </p:sp>
      <p:grpSp>
        <p:nvGrpSpPr>
          <p:cNvPr id="2" name="Group 4"/>
          <p:cNvGrpSpPr>
            <a:grpSpLocks/>
          </p:cNvGrpSpPr>
          <p:nvPr/>
        </p:nvGrpSpPr>
        <p:grpSpPr bwMode="auto">
          <a:xfrm>
            <a:off x="0" y="1095375"/>
            <a:ext cx="9144000" cy="5762625"/>
            <a:chOff x="0" y="672"/>
            <a:chExt cx="5760" cy="3630"/>
          </a:xfrm>
        </p:grpSpPr>
        <p:pic>
          <p:nvPicPr>
            <p:cNvPr id="13323" name="Picture 5" descr="D:\ART\CH21\F21_11.JPG"/>
            <p:cNvPicPr>
              <a:picLocks noChangeAspect="1" noChangeArrowheads="1"/>
            </p:cNvPicPr>
            <p:nvPr/>
          </p:nvPicPr>
          <p:blipFill>
            <a:blip r:embed="rId2"/>
            <a:srcRect/>
            <a:stretch>
              <a:fillRect/>
            </a:stretch>
          </p:blipFill>
          <p:spPr bwMode="auto">
            <a:xfrm>
              <a:off x="3616" y="672"/>
              <a:ext cx="2144" cy="3504"/>
            </a:xfrm>
            <a:prstGeom prst="rect">
              <a:avLst/>
            </a:prstGeom>
            <a:noFill/>
            <a:ln w="9525">
              <a:noFill/>
              <a:miter lim="800000"/>
              <a:headEnd/>
              <a:tailEnd/>
            </a:ln>
          </p:spPr>
        </p:pic>
        <p:sp>
          <p:nvSpPr>
            <p:cNvPr id="13324" name="Text Box 6"/>
            <p:cNvSpPr txBox="1">
              <a:spLocks noChangeArrowheads="1"/>
            </p:cNvSpPr>
            <p:nvPr/>
          </p:nvSpPr>
          <p:spPr bwMode="auto">
            <a:xfrm>
              <a:off x="0" y="3552"/>
              <a:ext cx="3504" cy="7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600">
                  <a:solidFill>
                    <a:schemeClr val="hlink"/>
                  </a:solidFill>
                  <a:latin typeface="Symbol" charset="2"/>
                </a:rPr>
                <a:t>T</a:t>
              </a:r>
              <a:r>
                <a:rPr lang="en-US" sz="3600">
                  <a:solidFill>
                    <a:schemeClr val="hlink"/>
                  </a:solidFill>
                </a:rPr>
                <a:t>he variable star Mira at its dimmest and brightest</a:t>
              </a:r>
            </a:p>
          </p:txBody>
        </p:sp>
      </p:grpSp>
      <p:sp>
        <p:nvSpPr>
          <p:cNvPr id="13317" name="Rectangle 7"/>
          <p:cNvSpPr>
            <a:spLocks noChangeArrowheads="1"/>
          </p:cNvSpPr>
          <p:nvPr/>
        </p:nvSpPr>
        <p:spPr bwMode="auto">
          <a:xfrm>
            <a:off x="5715000" y="3810000"/>
            <a:ext cx="3429000" cy="304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eaLnBrk="0" hangingPunct="0"/>
            <a:endParaRPr lang="en-US" sz="2400">
              <a:solidFill>
                <a:schemeClr val="bg2"/>
              </a:solidFill>
              <a:latin typeface="Symbol" charset="2"/>
            </a:endParaRPr>
          </a:p>
        </p:txBody>
      </p:sp>
      <p:sp>
        <p:nvSpPr>
          <p:cNvPr id="13318" name="Line 8"/>
          <p:cNvSpPr>
            <a:spLocks noChangeShapeType="1"/>
          </p:cNvSpPr>
          <p:nvPr/>
        </p:nvSpPr>
        <p:spPr bwMode="auto">
          <a:xfrm>
            <a:off x="5715000" y="1066800"/>
            <a:ext cx="0" cy="57912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13319" name="Line 9"/>
          <p:cNvSpPr>
            <a:spLocks noChangeShapeType="1"/>
          </p:cNvSpPr>
          <p:nvPr/>
        </p:nvSpPr>
        <p:spPr bwMode="auto">
          <a:xfrm>
            <a:off x="5715000" y="3886200"/>
            <a:ext cx="3429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nvGrpSpPr>
          <p:cNvPr id="3" name="Group 10"/>
          <p:cNvGrpSpPr>
            <a:grpSpLocks/>
          </p:cNvGrpSpPr>
          <p:nvPr/>
        </p:nvGrpSpPr>
        <p:grpSpPr bwMode="auto">
          <a:xfrm>
            <a:off x="5410200" y="2590800"/>
            <a:ext cx="1828800" cy="3352800"/>
            <a:chOff x="3408" y="1632"/>
            <a:chExt cx="1152" cy="2112"/>
          </a:xfrm>
        </p:grpSpPr>
        <p:sp>
          <p:nvSpPr>
            <p:cNvPr id="13321" name="Line 11"/>
            <p:cNvSpPr>
              <a:spLocks noChangeShapeType="1"/>
            </p:cNvSpPr>
            <p:nvPr/>
          </p:nvSpPr>
          <p:spPr bwMode="auto">
            <a:xfrm flipV="1">
              <a:off x="3408" y="3360"/>
              <a:ext cx="1104" cy="384"/>
            </a:xfrm>
            <a:prstGeom prst="line">
              <a:avLst/>
            </a:prstGeom>
            <a:noFill/>
            <a:ln w="57150">
              <a:solidFill>
                <a:schemeClr val="hlink"/>
              </a:solidFill>
              <a:round/>
              <a:headEnd/>
              <a:tailEnd type="triangle" w="med" len="med"/>
            </a:ln>
          </p:spPr>
          <p:txBody>
            <a:bodyPr wrap="none" anchor="ctr">
              <a:prstTxWarp prst="textNoShape">
                <a:avLst/>
              </a:prstTxWarp>
            </a:bodyPr>
            <a:lstStyle/>
            <a:p>
              <a:endParaRPr lang="en-US"/>
            </a:p>
          </p:txBody>
        </p:sp>
        <p:sp>
          <p:nvSpPr>
            <p:cNvPr id="13322" name="Line 12"/>
            <p:cNvSpPr>
              <a:spLocks noChangeShapeType="1"/>
            </p:cNvSpPr>
            <p:nvPr/>
          </p:nvSpPr>
          <p:spPr bwMode="auto">
            <a:xfrm rot="154921" flipV="1">
              <a:off x="3408" y="1632"/>
              <a:ext cx="1152" cy="2112"/>
            </a:xfrm>
            <a:prstGeom prst="line">
              <a:avLst/>
            </a:prstGeom>
            <a:noFill/>
            <a:ln w="57150">
              <a:solidFill>
                <a:schemeClr val="hlink"/>
              </a:solidFill>
              <a:round/>
              <a:headEnd/>
              <a:tailEnd type="triangle" w="med" len="med"/>
            </a:ln>
          </p:spPr>
          <p:txBody>
            <a:bodyPr wrap="none" anchor="ctr">
              <a:prstTxWarp prst="textNoShape">
                <a:avLst/>
              </a:prstTxWarp>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76200"/>
            <a:ext cx="9144000" cy="6594381"/>
          </a:xfrm>
          <a:prstGeom prst="rect">
            <a:avLst/>
          </a:prstGeom>
        </p:spPr>
        <p:txBody>
          <a:bodyPr vert="horz" lIns="91440" tIns="45720" rIns="91440" bIns="45720" rtlCol="0">
            <a:normAutofit/>
          </a:bodyPr>
          <a:lstStyle/>
          <a:p>
            <a:pPr algn="ctr"/>
            <a:r>
              <a:rPr lang="en-US" sz="3200" b="1" dirty="0" smtClean="0"/>
              <a:t>Cepheid Variables</a:t>
            </a:r>
            <a:endParaRPr lang="en-US" sz="3200" dirty="0" smtClean="0"/>
          </a:p>
          <a:p>
            <a:r>
              <a:rPr lang="en-US" sz="3200" dirty="0" smtClean="0"/>
              <a:t> </a:t>
            </a:r>
          </a:p>
        </p:txBody>
      </p:sp>
      <p:pic>
        <p:nvPicPr>
          <p:cNvPr id="2" name="Cepheid Variables [SaveYouTube.com].mp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965423" y="756029"/>
            <a:ext cx="7552715" cy="5149578"/>
          </a:xfrm>
          <a:prstGeom prst="rect">
            <a:avLst/>
          </a:prstGeom>
        </p:spPr>
      </p:pic>
    </p:spTree>
    <p:extLst>
      <p:ext uri="{BB962C8B-B14F-4D97-AF65-F5344CB8AC3E}">
        <p14:creationId xmlns:p14="http://schemas.microsoft.com/office/powerpoint/2010/main" val="19791386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76200"/>
            <a:ext cx="8915400" cy="6692900"/>
          </a:xfrm>
          <a:prstGeom prst="rect">
            <a:avLst/>
          </a:prstGeom>
        </p:spPr>
        <p:txBody>
          <a:bodyPr vert="horz" lIns="91440" tIns="45720" rIns="91440" bIns="45720" rtlCol="0">
            <a:normAutofit fontScale="92500" lnSpcReduction="20000"/>
          </a:bodyPr>
          <a:lstStyle/>
          <a:p>
            <a:r>
              <a:rPr lang="en-US" sz="3200" b="1" dirty="0" smtClean="0"/>
              <a:t>Leavitt's period-luminosity relation</a:t>
            </a:r>
            <a:endParaRPr lang="en-US" sz="3200" dirty="0" smtClean="0"/>
          </a:p>
          <a:p>
            <a:endParaRPr lang="en-US" sz="3200" dirty="0" smtClean="0"/>
          </a:p>
          <a:p>
            <a:r>
              <a:rPr lang="en-US" sz="3200" dirty="0" smtClean="0"/>
              <a:t>Because large stars are brighter than small stars, there should be a relation between the period and luminosity of oscillating stars: </a:t>
            </a:r>
            <a:r>
              <a:rPr lang="en-US" sz="3200" b="1" dirty="0" smtClean="0"/>
              <a:t>Stars with longer periods should be larger and brighter than stars with shorter periods.    </a:t>
            </a:r>
          </a:p>
          <a:p>
            <a:pPr lvl="0"/>
            <a:r>
              <a:rPr lang="en-US" sz="3200" b="1" dirty="0" smtClean="0"/>
              <a:t>The larger a star is, the longer its period of oscillation.</a:t>
            </a:r>
          </a:p>
          <a:p>
            <a:r>
              <a:rPr lang="en-US" sz="3200" dirty="0" smtClean="0"/>
              <a:t>Henrietta Leavitt showed that this was true for Cepheid variables, looking at a set of variable stars in the </a:t>
            </a:r>
            <a:r>
              <a:rPr lang="en-US" sz="3200" dirty="0" err="1" smtClean="0"/>
              <a:t>Magellanic</a:t>
            </a:r>
            <a:r>
              <a:rPr lang="en-US" sz="3200" dirty="0" smtClean="0"/>
              <a:t> clouds in order to see stars at the same distance.</a:t>
            </a:r>
          </a:p>
          <a:p>
            <a:r>
              <a:rPr lang="en-US" sz="3200" dirty="0" smtClean="0"/>
              <a:t>   </a:t>
            </a:r>
          </a:p>
          <a:p>
            <a:pPr lvl="0"/>
            <a:r>
              <a:rPr lang="en-US" sz="3200" dirty="0" smtClean="0"/>
              <a:t>Henrietta Leavitt discovered the period-luminosity relation for </a:t>
            </a:r>
            <a:r>
              <a:rPr lang="en-US" sz="3200" dirty="0" err="1" smtClean="0"/>
              <a:t>Cepheids</a:t>
            </a:r>
            <a:endParaRPr lang="en-US" sz="3200" dirty="0" smtClean="0"/>
          </a:p>
          <a:p>
            <a:r>
              <a:rPr lang="en-US" sz="3200" dirty="0" smtClean="0"/>
              <a:t/>
            </a:r>
            <a:br>
              <a:rPr lang="en-US" sz="3200" dirty="0" smtClean="0"/>
            </a:br>
            <a:r>
              <a:rPr lang="en-US" sz="3200" dirty="0" smtClean="0"/>
              <a:t>The relation makes each Cepheid into a standard candle: a light source whose luminosity is known, once the period is measured.</a:t>
            </a:r>
            <a:endParaRPr kumimoji="0" lang="en-US" sz="3200" i="0"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C:\103\people\leavitt.jpg"/>
          <p:cNvPicPr>
            <a:picLocks noChangeAspect="1" noChangeArrowheads="1"/>
          </p:cNvPicPr>
          <p:nvPr/>
        </p:nvPicPr>
        <p:blipFill>
          <a:blip r:embed="rId2"/>
          <a:srcRect/>
          <a:stretch>
            <a:fillRect/>
          </a:stretch>
        </p:blipFill>
        <p:spPr bwMode="auto">
          <a:xfrm>
            <a:off x="3019425" y="0"/>
            <a:ext cx="6124575" cy="6858000"/>
          </a:xfrm>
          <a:prstGeom prst="rect">
            <a:avLst/>
          </a:prstGeom>
          <a:noFill/>
          <a:ln w="9525">
            <a:noFill/>
            <a:miter lim="800000"/>
            <a:headEnd/>
            <a:tailEnd/>
          </a:ln>
        </p:spPr>
      </p:pic>
      <p:sp>
        <p:nvSpPr>
          <p:cNvPr id="14339" name="Text Box 1027"/>
          <p:cNvSpPr txBox="1">
            <a:spLocks noChangeArrowheads="1"/>
          </p:cNvSpPr>
          <p:nvPr/>
        </p:nvSpPr>
        <p:spPr bwMode="auto">
          <a:xfrm>
            <a:off x="0" y="0"/>
            <a:ext cx="3019425" cy="3970318"/>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800" dirty="0">
                <a:solidFill>
                  <a:schemeClr val="tx2">
                    <a:lumMod val="75000"/>
                    <a:lumOff val="25000"/>
                  </a:schemeClr>
                </a:solidFill>
              </a:rPr>
              <a:t>Henrietta Leavitt measured the relation between period and luminosity for variable stars with long periods (1-60 days), called </a:t>
            </a:r>
            <a:r>
              <a:rPr lang="en-US" sz="2800" dirty="0" err="1">
                <a:solidFill>
                  <a:schemeClr val="tx2">
                    <a:lumMod val="75000"/>
                    <a:lumOff val="25000"/>
                  </a:schemeClr>
                </a:solidFill>
              </a:rPr>
              <a:t>Cepheids</a:t>
            </a:r>
            <a:endParaRPr lang="en-US" sz="2800" dirty="0">
              <a:solidFill>
                <a:schemeClr val="tx2">
                  <a:lumMod val="75000"/>
                  <a:lumOff val="25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4_04Figure"/>
          <p:cNvPicPr>
            <a:picLocks noChangeAspect="1" noChangeArrowheads="1"/>
          </p:cNvPicPr>
          <p:nvPr/>
        </p:nvPicPr>
        <p:blipFill>
          <a:blip r:embed="rId2"/>
          <a:srcRect/>
          <a:stretch>
            <a:fillRect/>
          </a:stretch>
        </p:blipFill>
        <p:spPr bwMode="auto">
          <a:xfrm>
            <a:off x="585788" y="136525"/>
            <a:ext cx="3425825" cy="6583363"/>
          </a:xfrm>
          <a:prstGeom prst="rect">
            <a:avLst/>
          </a:prstGeom>
          <a:noFill/>
        </p:spPr>
      </p:pic>
      <p:sp>
        <p:nvSpPr>
          <p:cNvPr id="5" name="TextBox 4"/>
          <p:cNvSpPr txBox="1"/>
          <p:nvPr/>
        </p:nvSpPr>
        <p:spPr>
          <a:xfrm>
            <a:off x="4343400" y="759767"/>
            <a:ext cx="1246856" cy="461665"/>
          </a:xfrm>
          <a:prstGeom prst="rect">
            <a:avLst/>
          </a:prstGeom>
          <a:noFill/>
        </p:spPr>
        <p:txBody>
          <a:bodyPr wrap="none" rtlCol="0">
            <a:spAutoFit/>
          </a:bodyPr>
          <a:lstStyle/>
          <a:p>
            <a:r>
              <a:rPr lang="en-US" sz="2400" dirty="0" smtClean="0"/>
              <a:t>RR </a:t>
            </a:r>
            <a:r>
              <a:rPr lang="en-US" sz="2400" dirty="0" err="1" smtClean="0"/>
              <a:t>Lyrae</a:t>
            </a:r>
            <a:endParaRPr lang="en-US" sz="2400" dirty="0"/>
          </a:p>
        </p:txBody>
      </p:sp>
      <p:sp>
        <p:nvSpPr>
          <p:cNvPr id="6" name="TextBox 5"/>
          <p:cNvSpPr txBox="1"/>
          <p:nvPr/>
        </p:nvSpPr>
        <p:spPr>
          <a:xfrm>
            <a:off x="4343400" y="2687935"/>
            <a:ext cx="1210788" cy="461665"/>
          </a:xfrm>
          <a:prstGeom prst="rect">
            <a:avLst/>
          </a:prstGeom>
          <a:noFill/>
        </p:spPr>
        <p:txBody>
          <a:bodyPr wrap="none" rtlCol="0">
            <a:spAutoFit/>
          </a:bodyPr>
          <a:lstStyle/>
          <a:p>
            <a:r>
              <a:rPr lang="en-US" sz="2400" dirty="0" smtClean="0"/>
              <a:t>Cepheid</a:t>
            </a:r>
            <a:endParaRPr lang="en-US" sz="2400" dirty="0"/>
          </a:p>
        </p:txBody>
      </p:sp>
      <p:sp>
        <p:nvSpPr>
          <p:cNvPr id="7" name="TextBox 6"/>
          <p:cNvSpPr txBox="1"/>
          <p:nvPr/>
        </p:nvSpPr>
        <p:spPr>
          <a:xfrm>
            <a:off x="4419600" y="4800600"/>
            <a:ext cx="4208003" cy="830997"/>
          </a:xfrm>
          <a:prstGeom prst="rect">
            <a:avLst/>
          </a:prstGeom>
          <a:noFill/>
        </p:spPr>
        <p:txBody>
          <a:bodyPr wrap="none" rtlCol="0">
            <a:spAutoFit/>
          </a:bodyPr>
          <a:lstStyle/>
          <a:p>
            <a:r>
              <a:rPr lang="en-US" sz="2400" dirty="0" smtClean="0"/>
              <a:t>Cepheid—two displaced images </a:t>
            </a:r>
          </a:p>
          <a:p>
            <a:r>
              <a:rPr lang="en-US" sz="2400" dirty="0" smtClean="0"/>
              <a:t>taken at different times </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1027"/>
          <p:cNvSpPr txBox="1">
            <a:spLocks noChangeArrowheads="1"/>
          </p:cNvSpPr>
          <p:nvPr/>
        </p:nvSpPr>
        <p:spPr bwMode="auto">
          <a:xfrm>
            <a:off x="0" y="0"/>
            <a:ext cx="9144000" cy="1384995"/>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800" dirty="0" smtClean="0">
                <a:solidFill>
                  <a:schemeClr val="tx2">
                    <a:lumMod val="75000"/>
                    <a:lumOff val="25000"/>
                  </a:schemeClr>
                </a:solidFill>
              </a:rPr>
              <a:t>Leavitt  was part of a group of women “computers” that looked over many thousands of plates and included Annie Jump Cannon in Harvard College Observatory</a:t>
            </a:r>
            <a:endParaRPr lang="en-US" sz="2800" dirty="0">
              <a:solidFill>
                <a:schemeClr val="tx2">
                  <a:lumMod val="75000"/>
                  <a:lumOff val="25000"/>
                </a:schemeClr>
              </a:solidFill>
            </a:endParaRPr>
          </a:p>
        </p:txBody>
      </p:sp>
      <p:pic>
        <p:nvPicPr>
          <p:cNvPr id="4" name="Picture 4" descr="14_Pg384_Unfigure"/>
          <p:cNvPicPr>
            <a:picLocks noChangeAspect="1" noChangeArrowheads="1"/>
          </p:cNvPicPr>
          <p:nvPr/>
        </p:nvPicPr>
        <p:blipFill>
          <a:blip r:embed="rId2"/>
          <a:srcRect/>
          <a:stretch>
            <a:fillRect/>
          </a:stretch>
        </p:blipFill>
        <p:spPr bwMode="auto">
          <a:xfrm>
            <a:off x="1054100" y="1475854"/>
            <a:ext cx="7004050" cy="5356746"/>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Text Box 3"/>
          <p:cNvSpPr txBox="1">
            <a:spLocks noChangeArrowheads="1"/>
          </p:cNvSpPr>
          <p:nvPr/>
        </p:nvSpPr>
        <p:spPr bwMode="auto">
          <a:xfrm>
            <a:off x="431800" y="723900"/>
            <a:ext cx="8458200" cy="601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ts val="480"/>
              </a:spcBef>
              <a:buFontTx/>
              <a:buChar char="•"/>
            </a:pPr>
            <a:r>
              <a:rPr lang="en-US" sz="2800" b="1" dirty="0"/>
              <a:t> Four inner planets – terrestrial planets – are  rocky, small, and </a:t>
            </a:r>
            <a:r>
              <a:rPr lang="en-US" sz="2800" b="1" dirty="0" smtClean="0"/>
              <a:t>dense</a:t>
            </a:r>
          </a:p>
          <a:p>
            <a:pPr eaLnBrk="1" hangingPunct="1">
              <a:spcBef>
                <a:spcPts val="480"/>
              </a:spcBef>
              <a:buFontTx/>
              <a:buChar char="•"/>
            </a:pPr>
            <a:r>
              <a:rPr lang="en-US" sz="2800" b="1" dirty="0"/>
              <a:t> Four outer planets – Jovian planets – are gaseous and </a:t>
            </a:r>
            <a:r>
              <a:rPr lang="en-US" sz="2800" b="1" dirty="0" smtClean="0"/>
              <a:t>large</a:t>
            </a:r>
          </a:p>
          <a:p>
            <a:pPr eaLnBrk="1" hangingPunct="1">
              <a:spcBef>
                <a:spcPts val="480"/>
              </a:spcBef>
              <a:buFontTx/>
              <a:buChar char="•"/>
            </a:pPr>
            <a:r>
              <a:rPr lang="en-US" sz="2800" b="1" dirty="0"/>
              <a:t> Nebular theory of solar system formation: Cloud of gas and dust gradually collapsed under its own gravity, spinning faster as it </a:t>
            </a:r>
            <a:r>
              <a:rPr lang="en-US" sz="2800" b="1" dirty="0" smtClean="0"/>
              <a:t>shrank</a:t>
            </a:r>
          </a:p>
          <a:p>
            <a:pPr eaLnBrk="1" hangingPunct="1">
              <a:spcBef>
                <a:spcPts val="480"/>
              </a:spcBef>
              <a:buFontTx/>
              <a:buChar char="•"/>
            </a:pPr>
            <a:r>
              <a:rPr lang="en-US" sz="2800" b="1" dirty="0"/>
              <a:t> Condensation theory says dust grains acted as condensation nuclei, beginning formation of larger </a:t>
            </a:r>
            <a:r>
              <a:rPr lang="en-US" sz="2800" b="1" dirty="0" smtClean="0"/>
              <a:t>objects</a:t>
            </a:r>
          </a:p>
          <a:p>
            <a:pPr>
              <a:spcBef>
                <a:spcPts val="480"/>
              </a:spcBef>
              <a:buFontTx/>
              <a:buChar char="•"/>
            </a:pPr>
            <a:r>
              <a:rPr lang="en-US" sz="2800" b="1" dirty="0" smtClean="0"/>
              <a:t> The Moon probably formed as a result of a large object colliding with Earth</a:t>
            </a:r>
          </a:p>
          <a:p>
            <a:pPr eaLnBrk="1" hangingPunct="1">
              <a:spcBef>
                <a:spcPts val="480"/>
              </a:spcBef>
              <a:buFontTx/>
              <a:buChar char="•"/>
            </a:pPr>
            <a:r>
              <a:rPr lang="en-US" sz="2800" b="1" dirty="0" smtClean="0"/>
              <a:t> Jovian planets form beyond snow line</a:t>
            </a:r>
            <a:endParaRPr lang="en-US" sz="2800" b="1" dirty="0"/>
          </a:p>
        </p:txBody>
      </p:sp>
      <p:sp>
        <p:nvSpPr>
          <p:cNvPr id="232452" name="Rectangle 4"/>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t>Solar System: Recap</a:t>
            </a:r>
            <a:endParaRPr lang="en-US" dirty="0"/>
          </a:p>
        </p:txBody>
      </p:sp>
    </p:spTree>
    <p:extLst>
      <p:ext uri="{BB962C8B-B14F-4D97-AF65-F5344CB8AC3E}">
        <p14:creationId xmlns:p14="http://schemas.microsoft.com/office/powerpoint/2010/main" val="392362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027"/>
          <p:cNvSpPr txBox="1">
            <a:spLocks noChangeArrowheads="1"/>
          </p:cNvSpPr>
          <p:nvPr/>
        </p:nvSpPr>
        <p:spPr bwMode="auto">
          <a:xfrm>
            <a:off x="838200" y="0"/>
            <a:ext cx="7543800" cy="119062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600" dirty="0">
                <a:solidFill>
                  <a:schemeClr val="accent2"/>
                </a:solidFill>
              </a:rPr>
              <a:t>Leavitt’s Period-Luminosity Relation for </a:t>
            </a:r>
            <a:r>
              <a:rPr lang="en-US" sz="3600" dirty="0" smtClean="0">
                <a:solidFill>
                  <a:schemeClr val="accent2"/>
                </a:solidFill>
              </a:rPr>
              <a:t>Cepheid Variable Stars</a:t>
            </a:r>
            <a:endParaRPr lang="en-US" sz="3600" dirty="0">
              <a:solidFill>
                <a:schemeClr val="accent2"/>
              </a:solidFill>
            </a:endParaRPr>
          </a:p>
        </p:txBody>
      </p:sp>
      <p:pic>
        <p:nvPicPr>
          <p:cNvPr id="15363" name="Picture 1" descr="D:\Chapter_14\A_Images\A_Figures\14_06Figure.jpg"/>
          <p:cNvPicPr>
            <a:picLocks noChangeAspect="1" noChangeArrowheads="1"/>
          </p:cNvPicPr>
          <p:nvPr/>
        </p:nvPicPr>
        <p:blipFill>
          <a:blip r:embed="rId2"/>
          <a:srcRect/>
          <a:stretch>
            <a:fillRect/>
          </a:stretch>
        </p:blipFill>
        <p:spPr bwMode="auto">
          <a:xfrm>
            <a:off x="609600" y="1219200"/>
            <a:ext cx="7885113" cy="5467350"/>
          </a:xfrm>
          <a:prstGeom prst="rect">
            <a:avLst/>
          </a:prstGeom>
          <a:noFill/>
          <a:ln w="9525">
            <a:noFill/>
            <a:miter lim="800000"/>
            <a:headEnd/>
            <a:tailEnd/>
          </a:ln>
        </p:spPr>
      </p:pic>
      <p:sp>
        <p:nvSpPr>
          <p:cNvPr id="4" name="TextBox 3"/>
          <p:cNvSpPr txBox="1"/>
          <p:nvPr/>
        </p:nvSpPr>
        <p:spPr>
          <a:xfrm>
            <a:off x="3150402" y="4144749"/>
            <a:ext cx="4188617" cy="369332"/>
          </a:xfrm>
          <a:prstGeom prst="rect">
            <a:avLst/>
          </a:prstGeom>
          <a:noFill/>
        </p:spPr>
        <p:txBody>
          <a:bodyPr wrap="none" rtlCol="0">
            <a:spAutoFit/>
          </a:bodyPr>
          <a:lstStyle/>
          <a:p>
            <a:r>
              <a:rPr lang="en-US" dirty="0" smtClean="0">
                <a:solidFill>
                  <a:srgbClr val="FF0000"/>
                </a:solidFill>
              </a:rPr>
              <a:t>RR </a:t>
            </a:r>
            <a:r>
              <a:rPr lang="en-US" dirty="0" err="1" smtClean="0">
                <a:solidFill>
                  <a:srgbClr val="FF0000"/>
                </a:solidFill>
              </a:rPr>
              <a:t>Lyrae</a:t>
            </a:r>
            <a:r>
              <a:rPr lang="en-US" dirty="0" smtClean="0">
                <a:solidFill>
                  <a:srgbClr val="FF0000"/>
                </a:solidFill>
              </a:rPr>
              <a:t> stars all have the same luminosity</a:t>
            </a:r>
            <a:endParaRPr lang="en-US" dirty="0">
              <a:solidFill>
                <a:srgbClr val="FF0000"/>
              </a:solidFill>
            </a:endParaRPr>
          </a:p>
        </p:txBody>
      </p:sp>
      <p:sp>
        <p:nvSpPr>
          <p:cNvPr id="5" name="TextBox 4"/>
          <p:cNvSpPr txBox="1"/>
          <p:nvPr/>
        </p:nvSpPr>
        <p:spPr>
          <a:xfrm>
            <a:off x="6626394" y="1942907"/>
            <a:ext cx="2322070" cy="646331"/>
          </a:xfrm>
          <a:prstGeom prst="rect">
            <a:avLst/>
          </a:prstGeom>
          <a:noFill/>
        </p:spPr>
        <p:txBody>
          <a:bodyPr wrap="square" rtlCol="0">
            <a:spAutoFit/>
          </a:bodyPr>
          <a:lstStyle/>
          <a:p>
            <a:r>
              <a:rPr lang="en-US" dirty="0" err="1" smtClean="0">
                <a:solidFill>
                  <a:srgbClr val="FF0000"/>
                </a:solidFill>
              </a:rPr>
              <a:t>Cepheids</a:t>
            </a:r>
            <a:r>
              <a:rPr lang="en-US" dirty="0" smtClean="0">
                <a:solidFill>
                  <a:srgbClr val="FF0000"/>
                </a:solidFill>
              </a:rPr>
              <a:t>: measure period, get luminosity</a:t>
            </a:r>
            <a:endParaRPr lang="en-US"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0" y="76200"/>
            <a:ext cx="9144000" cy="6781800"/>
          </a:xfrm>
        </p:spPr>
        <p:txBody>
          <a:bodyPr/>
          <a:lstStyle/>
          <a:p>
            <a:pPr>
              <a:buClr>
                <a:srgbClr val="A50021"/>
              </a:buClr>
              <a:buFontTx/>
              <a:buNone/>
            </a:pPr>
            <a:r>
              <a:rPr lang="en-US">
                <a:solidFill>
                  <a:srgbClr val="A50021"/>
                </a:solidFill>
              </a:rPr>
              <a:t>                      </a:t>
            </a:r>
            <a:r>
              <a:rPr lang="en-US"/>
              <a:t>As a result:</a:t>
            </a:r>
          </a:p>
          <a:p>
            <a:pPr>
              <a:buClr>
                <a:srgbClr val="A50021"/>
              </a:buClr>
              <a:buFontTx/>
              <a:buChar char=""/>
            </a:pPr>
            <a:r>
              <a:rPr lang="en-US"/>
              <a:t> </a:t>
            </a:r>
            <a:r>
              <a:rPr lang="en-US">
                <a:solidFill>
                  <a:srgbClr val="A50021"/>
                </a:solidFill>
              </a:rPr>
              <a:t>A</a:t>
            </a:r>
            <a:r>
              <a:rPr lang="en-US"/>
              <a:t> </a:t>
            </a:r>
            <a:r>
              <a:rPr lang="en-US">
                <a:solidFill>
                  <a:srgbClr val="A50021"/>
                </a:solidFill>
              </a:rPr>
              <a:t>Cepheid variable can be used as a standard candle</a:t>
            </a:r>
            <a:r>
              <a:rPr lang="en-US"/>
              <a:t>: </a:t>
            </a:r>
            <a:br>
              <a:rPr lang="en-US"/>
            </a:br>
            <a:r>
              <a:rPr lang="en-US"/>
              <a:t>1) Find its luminosity by measuring its period</a:t>
            </a:r>
            <a:br>
              <a:rPr lang="en-US"/>
            </a:br>
            <a:r>
              <a:rPr lang="en-US"/>
              <a:t>2) Measure its apparent brightness and deduce its distance from the 1/r</a:t>
            </a:r>
            <a:r>
              <a:rPr lang="en-US" baseline="30000"/>
              <a:t>2</a:t>
            </a:r>
            <a:r>
              <a:rPr lang="en-US"/>
              <a:t> formula</a:t>
            </a:r>
            <a:br>
              <a:rPr lang="en-US"/>
            </a:br>
            <a:endParaRPr lang="en-US"/>
          </a:p>
        </p:txBody>
      </p:sp>
      <p:graphicFrame>
        <p:nvGraphicFramePr>
          <p:cNvPr id="2050" name="Object 1"/>
          <p:cNvGraphicFramePr>
            <a:graphicFrameLocks noChangeAspect="1"/>
          </p:cNvGraphicFramePr>
          <p:nvPr/>
        </p:nvGraphicFramePr>
        <p:xfrm>
          <a:off x="1676400" y="3429000"/>
          <a:ext cx="5522913" cy="1371600"/>
        </p:xfrm>
        <a:graphic>
          <a:graphicData uri="http://schemas.openxmlformats.org/presentationml/2006/ole">
            <mc:AlternateContent xmlns:mc="http://schemas.openxmlformats.org/markup-compatibility/2006">
              <mc:Choice xmlns:v="urn:schemas-microsoft-com:vml" Requires="v">
                <p:oleObj spid="_x0000_s299040" name="Equation" r:id="rId3" imgW="1892160" imgH="469800" progId="">
                  <p:embed/>
                </p:oleObj>
              </mc:Choice>
              <mc:Fallback>
                <p:oleObj name="Equation" r:id="rId3" imgW="1892160" imgH="469800" progId="">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29000"/>
                        <a:ext cx="5522913"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0" y="76200"/>
            <a:ext cx="9144000" cy="6781800"/>
          </a:xfrm>
        </p:spPr>
        <p:txBody>
          <a:bodyPr/>
          <a:lstStyle/>
          <a:p>
            <a:pPr>
              <a:lnSpc>
                <a:spcPct val="90000"/>
              </a:lnSpc>
              <a:buClr>
                <a:srgbClr val="A50021"/>
              </a:buClr>
              <a:buFontTx/>
              <a:buNone/>
            </a:pPr>
            <a:r>
              <a:rPr lang="en-US" b="1" dirty="0">
                <a:solidFill>
                  <a:schemeClr val="accent2"/>
                </a:solidFill>
              </a:rPr>
              <a:t>Summary of the distance ladder:</a:t>
            </a:r>
            <a:r>
              <a:rPr lang="en-US" b="1" dirty="0">
                <a:solidFill>
                  <a:srgbClr val="A50021"/>
                </a:solidFill>
              </a:rPr>
              <a:t> </a:t>
            </a:r>
            <a:endParaRPr lang="en-US" b="1" dirty="0" smtClean="0"/>
          </a:p>
          <a:p>
            <a:pPr>
              <a:lnSpc>
                <a:spcPct val="90000"/>
              </a:lnSpc>
              <a:buClr>
                <a:srgbClr val="A50021"/>
              </a:buClr>
              <a:buFontTx/>
              <a:buChar char=""/>
            </a:pPr>
            <a:r>
              <a:rPr lang="en-US" dirty="0" smtClean="0"/>
              <a:t>- Use </a:t>
            </a:r>
            <a:r>
              <a:rPr lang="en-US" dirty="0">
                <a:solidFill>
                  <a:schemeClr val="accent2"/>
                </a:solidFill>
              </a:rPr>
              <a:t>radar bouncing </a:t>
            </a:r>
            <a:r>
              <a:rPr lang="en-US" dirty="0">
                <a:solidFill>
                  <a:srgbClr val="1C1C1C"/>
                </a:solidFill>
              </a:rPr>
              <a:t>to find distances to Mars and Venus and so to find </a:t>
            </a:r>
            <a:r>
              <a:rPr lang="en-US" dirty="0" smtClean="0">
                <a:solidFill>
                  <a:schemeClr val="accent2"/>
                </a:solidFill>
              </a:rPr>
              <a:t>1 AU</a:t>
            </a:r>
          </a:p>
          <a:p>
            <a:pPr>
              <a:lnSpc>
                <a:spcPct val="90000"/>
              </a:lnSpc>
              <a:buClr>
                <a:srgbClr val="A50021"/>
              </a:buClr>
              <a:buFontTx/>
              <a:buChar char=""/>
            </a:pPr>
            <a:r>
              <a:rPr lang="en-US" dirty="0" smtClean="0"/>
              <a:t>- Knowing </a:t>
            </a:r>
            <a:r>
              <a:rPr lang="en-US" dirty="0"/>
              <a:t>1 AU, use </a:t>
            </a:r>
            <a:r>
              <a:rPr lang="en-US" dirty="0">
                <a:solidFill>
                  <a:schemeClr val="accent2"/>
                </a:solidFill>
              </a:rPr>
              <a:t>parallax </a:t>
            </a:r>
            <a:r>
              <a:rPr lang="en-US" dirty="0"/>
              <a:t>to find the distance</a:t>
            </a:r>
            <a:br>
              <a:rPr lang="en-US" dirty="0"/>
            </a:br>
            <a:r>
              <a:rPr lang="en-US" dirty="0"/>
              <a:t>to stars within a few thousand light-years </a:t>
            </a:r>
            <a:endParaRPr lang="en-US" dirty="0" smtClean="0"/>
          </a:p>
          <a:p>
            <a:pPr>
              <a:lnSpc>
                <a:spcPct val="90000"/>
              </a:lnSpc>
              <a:buClr>
                <a:srgbClr val="A50021"/>
              </a:buClr>
              <a:buFontTx/>
              <a:buChar char=""/>
            </a:pPr>
            <a:r>
              <a:rPr lang="en-US" dirty="0" smtClean="0"/>
              <a:t>- Knowing </a:t>
            </a:r>
            <a:r>
              <a:rPr lang="en-US" dirty="0"/>
              <a:t>the distance to these stars, find the luminosity of main sequence stars.  Using </a:t>
            </a:r>
            <a:r>
              <a:rPr lang="en-US" dirty="0">
                <a:solidFill>
                  <a:schemeClr val="accent2"/>
                </a:solidFill>
              </a:rPr>
              <a:t>main-sequence stars as standard candles</a:t>
            </a:r>
            <a:r>
              <a:rPr lang="en-US" dirty="0"/>
              <a:t>, find the distance to stars throughout our galaxy.</a:t>
            </a:r>
            <a:endParaRPr lang="en-US" dirty="0" smtClean="0"/>
          </a:p>
          <a:p>
            <a:pPr>
              <a:lnSpc>
                <a:spcPct val="90000"/>
              </a:lnSpc>
              <a:buClr>
                <a:srgbClr val="A50021"/>
              </a:buClr>
              <a:buFontTx/>
              <a:buChar char=""/>
            </a:pPr>
            <a:r>
              <a:rPr lang="en-US" dirty="0" smtClean="0"/>
              <a:t>- Knowing </a:t>
            </a:r>
            <a:r>
              <a:rPr lang="en-US" dirty="0"/>
              <a:t>the distance to clusters of stars in the galaxy, find the luminosity of Cepheid variables.</a:t>
            </a:r>
            <a:br>
              <a:rPr lang="en-US" dirty="0"/>
            </a:br>
            <a:r>
              <a:rPr lang="en-US" dirty="0"/>
              <a:t>Using </a:t>
            </a:r>
            <a:r>
              <a:rPr lang="en-US" dirty="0">
                <a:solidFill>
                  <a:schemeClr val="accent2"/>
                </a:solidFill>
              </a:rPr>
              <a:t>Cepheid variables as standard candles</a:t>
            </a:r>
            <a:r>
              <a:rPr lang="en-US" dirty="0"/>
              <a:t>, find the distance to galaxies outside the Milky Way. </a:t>
            </a:r>
            <a:br>
              <a:rPr lang="en-US" dirty="0"/>
            </a:b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14_07Figure.jpg"/>
          <p:cNvPicPr>
            <a:picLocks noChangeAspect="1" noChangeArrowheads="1"/>
          </p:cNvPicPr>
          <p:nvPr/>
        </p:nvPicPr>
        <p:blipFill>
          <a:blip r:embed="rId2"/>
          <a:srcRect/>
          <a:stretch>
            <a:fillRect/>
          </a:stretch>
        </p:blipFill>
        <p:spPr bwMode="auto">
          <a:xfrm>
            <a:off x="1488693" y="374095"/>
            <a:ext cx="5715000" cy="579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0" y="76200"/>
            <a:ext cx="9144000" cy="6781800"/>
          </a:xfrm>
        </p:spPr>
        <p:txBody>
          <a:bodyPr/>
          <a:lstStyle/>
          <a:p>
            <a:pPr algn="ctr">
              <a:lnSpc>
                <a:spcPct val="90000"/>
              </a:lnSpc>
              <a:buClr>
                <a:srgbClr val="A50021"/>
              </a:buClr>
              <a:buFontTx/>
              <a:buNone/>
            </a:pPr>
            <a:r>
              <a:rPr lang="en-US" b="1" dirty="0" smtClean="0">
                <a:solidFill>
                  <a:schemeClr val="accent2"/>
                </a:solidFill>
              </a:rPr>
              <a:t>Size of the Milky Way</a:t>
            </a:r>
            <a:endParaRPr lang="en-US" dirty="0" smtClean="0"/>
          </a:p>
          <a:p>
            <a:pPr>
              <a:lnSpc>
                <a:spcPct val="90000"/>
              </a:lnSpc>
              <a:buClr>
                <a:srgbClr val="A50021"/>
              </a:buClr>
            </a:pPr>
            <a:r>
              <a:rPr lang="en-US" dirty="0" smtClean="0"/>
              <a:t>With variable stars as the standard candle, the size of the Milky Way can now be found</a:t>
            </a:r>
          </a:p>
          <a:p>
            <a:pPr>
              <a:lnSpc>
                <a:spcPct val="90000"/>
              </a:lnSpc>
              <a:buClr>
                <a:srgbClr val="A50021"/>
              </a:buClr>
            </a:pPr>
            <a:r>
              <a:rPr lang="en-US" dirty="0" smtClean="0"/>
              <a:t>Harlow Shapley in 1917 found the distances to distant globular clusters using these variable stars</a:t>
            </a:r>
          </a:p>
          <a:p>
            <a:pPr>
              <a:lnSpc>
                <a:spcPct val="90000"/>
              </a:lnSpc>
              <a:buClr>
                <a:srgbClr val="A50021"/>
              </a:buClr>
            </a:pPr>
            <a:r>
              <a:rPr lang="en-US" dirty="0"/>
              <a:t>By assuming that the most distant globular clusters  lie near the outside of the Milky Way, he found </a:t>
            </a:r>
            <a:r>
              <a:rPr lang="en-US" dirty="0" smtClean="0"/>
              <a:t>the extent of the Milky Way’s halo</a:t>
            </a:r>
          </a:p>
          <a:p>
            <a:pPr>
              <a:lnSpc>
                <a:spcPct val="90000"/>
              </a:lnSpc>
              <a:buClr>
                <a:srgbClr val="A50021"/>
              </a:buClr>
            </a:pPr>
            <a:r>
              <a:rPr lang="en-US" dirty="0" smtClean="0"/>
              <a:t>And by noting that there are more globular clusters on one side of the sky than the other, he deduced that the Sun is </a:t>
            </a:r>
            <a:r>
              <a:rPr lang="en-US" b="1" dirty="0" smtClean="0"/>
              <a:t>not </a:t>
            </a:r>
            <a:r>
              <a:rPr lang="en-US" dirty="0" smtClean="0"/>
              <a:t>at the center of the Milky Way (globular clusters lie outside the disk of the galaxy, so they are less obscured by dust) and found the direction to the Galactic Center</a:t>
            </a:r>
            <a:endParaRPr lang="en-US" dirty="0"/>
          </a:p>
        </p:txBody>
      </p:sp>
    </p:spTree>
    <p:extLst>
      <p:ext uri="{BB962C8B-B14F-4D97-AF65-F5344CB8AC3E}">
        <p14:creationId xmlns:p14="http://schemas.microsoft.com/office/powerpoint/2010/main" val="31649353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28800" y="-610529"/>
            <a:ext cx="7315200" cy="7468529"/>
          </a:xfrm>
          <a:prstGeom prst="rect">
            <a:avLst/>
          </a:prstGeom>
        </p:spPr>
      </p:pic>
      <p:sp>
        <p:nvSpPr>
          <p:cNvPr id="6" name="TextBox 5"/>
          <p:cNvSpPr txBox="1"/>
          <p:nvPr/>
        </p:nvSpPr>
        <p:spPr>
          <a:xfrm>
            <a:off x="222545" y="101675"/>
            <a:ext cx="1606255" cy="923330"/>
          </a:xfrm>
          <a:prstGeom prst="rect">
            <a:avLst/>
          </a:prstGeom>
          <a:noFill/>
        </p:spPr>
        <p:txBody>
          <a:bodyPr wrap="square" rtlCol="0">
            <a:spAutoFit/>
          </a:bodyPr>
          <a:lstStyle/>
          <a:p>
            <a:r>
              <a:rPr lang="en-US" dirty="0" smtClean="0">
                <a:solidFill>
                  <a:schemeClr val="bg1"/>
                </a:solidFill>
              </a:rPr>
              <a:t>Globular Cluster </a:t>
            </a:r>
          </a:p>
          <a:p>
            <a:r>
              <a:rPr lang="en-US" dirty="0" smtClean="0">
                <a:solidFill>
                  <a:schemeClr val="bg1"/>
                </a:solidFill>
              </a:rPr>
              <a:t>M107</a:t>
            </a:r>
            <a:endParaRPr lang="en-US" dirty="0">
              <a:solidFill>
                <a:schemeClr val="bg1"/>
              </a:solidFill>
            </a:endParaRPr>
          </a:p>
        </p:txBody>
      </p:sp>
    </p:spTree>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4876800"/>
            <a:ext cx="9144000" cy="76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22531" name="Rectangle 3"/>
          <p:cNvSpPr>
            <a:spLocks noChangeArrowheads="1"/>
          </p:cNvSpPr>
          <p:nvPr/>
        </p:nvSpPr>
        <p:spPr bwMode="auto">
          <a:xfrm>
            <a:off x="0" y="2057400"/>
            <a:ext cx="9144000" cy="76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a:p>
        </p:txBody>
      </p:sp>
      <p:pic>
        <p:nvPicPr>
          <p:cNvPr id="22532" name="Picture 5" descr="C:\103\galaxies\m4_noao.jpg"/>
          <p:cNvPicPr>
            <a:picLocks noChangeAspect="1" noChangeArrowheads="1"/>
          </p:cNvPicPr>
          <p:nvPr/>
        </p:nvPicPr>
        <p:blipFill>
          <a:blip r:embed="rId2"/>
          <a:srcRect/>
          <a:stretch>
            <a:fillRect/>
          </a:stretch>
        </p:blipFill>
        <p:spPr bwMode="auto">
          <a:xfrm>
            <a:off x="0" y="100013"/>
            <a:ext cx="9144000" cy="6657975"/>
          </a:xfrm>
          <a:prstGeom prst="rect">
            <a:avLst/>
          </a:prstGeom>
          <a:noFill/>
          <a:ln w="9525">
            <a:noFill/>
            <a:miter lim="800000"/>
            <a:headEnd/>
            <a:tailEnd/>
          </a:ln>
        </p:spPr>
      </p:pic>
      <p:sp>
        <p:nvSpPr>
          <p:cNvPr id="112646" name="Text Box 6"/>
          <p:cNvSpPr txBox="1">
            <a:spLocks noChangeArrowheads="1"/>
          </p:cNvSpPr>
          <p:nvPr/>
        </p:nvSpPr>
        <p:spPr bwMode="auto">
          <a:xfrm>
            <a:off x="0" y="289719"/>
            <a:ext cx="4191000" cy="52322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800" dirty="0">
                <a:solidFill>
                  <a:schemeClr val="hlink"/>
                </a:solidFill>
              </a:rPr>
              <a:t>The globular cluster M4</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5" descr="C:\103\galaxies\m3.jpg"/>
          <p:cNvPicPr>
            <a:picLocks noChangeAspect="1" noChangeArrowheads="1"/>
          </p:cNvPicPr>
          <p:nvPr/>
        </p:nvPicPr>
        <p:blipFill>
          <a:blip r:embed="rId2"/>
          <a:srcRect/>
          <a:stretch>
            <a:fillRect/>
          </a:stretch>
        </p:blipFill>
        <p:spPr bwMode="auto">
          <a:xfrm>
            <a:off x="1219200" y="76200"/>
            <a:ext cx="6705600" cy="6705600"/>
          </a:xfrm>
          <a:prstGeom prst="rect">
            <a:avLst/>
          </a:prstGeom>
          <a:noFill/>
          <a:ln w="9525">
            <a:noFill/>
            <a:miter lim="800000"/>
            <a:headEnd/>
            <a:tailEnd/>
          </a:ln>
        </p:spPr>
      </p:pic>
      <p:sp>
        <p:nvSpPr>
          <p:cNvPr id="111622" name="Text Box 6"/>
          <p:cNvSpPr txBox="1">
            <a:spLocks noChangeArrowheads="1"/>
          </p:cNvSpPr>
          <p:nvPr/>
        </p:nvSpPr>
        <p:spPr bwMode="auto">
          <a:xfrm>
            <a:off x="1536700" y="289719"/>
            <a:ext cx="4191000" cy="46166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solidFill>
                  <a:schemeClr val="hlink"/>
                </a:solidFill>
              </a:rPr>
              <a:t>The globular cluster M3</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D:\ART\CH25\F25_08.JPG"/>
          <p:cNvPicPr>
            <a:picLocks noChangeAspect="1" noChangeArrowheads="1"/>
          </p:cNvPicPr>
          <p:nvPr/>
        </p:nvPicPr>
        <p:blipFill>
          <a:blip r:embed="rId2"/>
          <a:srcRect/>
          <a:stretch>
            <a:fillRect/>
          </a:stretch>
        </p:blipFill>
        <p:spPr bwMode="auto">
          <a:xfrm>
            <a:off x="1308832" y="-42863"/>
            <a:ext cx="7543800" cy="6900863"/>
          </a:xfrm>
          <a:prstGeom prst="rect">
            <a:avLst/>
          </a:prstGeom>
          <a:noFill/>
          <a:ln w="9525">
            <a:noFill/>
            <a:miter lim="800000"/>
            <a:headEnd/>
            <a:tailEnd/>
          </a:ln>
        </p:spPr>
      </p:pic>
      <p:sp>
        <p:nvSpPr>
          <p:cNvPr id="24579" name="Text Box 4"/>
          <p:cNvSpPr txBox="1">
            <a:spLocks noChangeArrowheads="1"/>
          </p:cNvSpPr>
          <p:nvPr/>
        </p:nvSpPr>
        <p:spPr bwMode="auto">
          <a:xfrm>
            <a:off x="4191000" y="304800"/>
            <a:ext cx="2057400" cy="579438"/>
          </a:xfrm>
          <a:prstGeom prst="rect">
            <a:avLst/>
          </a:prstGeom>
          <a:solidFill>
            <a:srgbClr val="333333"/>
          </a:solidFill>
          <a:ln w="9525">
            <a:noFill/>
            <a:miter lim="800000"/>
            <a:headEnd/>
            <a:tailEnd/>
          </a:ln>
        </p:spPr>
        <p:txBody>
          <a:bodyPr>
            <a:prstTxWarp prst="textNoShape">
              <a:avLst/>
            </a:prstTxWarp>
            <a:spAutoFit/>
          </a:bodyPr>
          <a:lstStyle/>
          <a:p>
            <a:pPr eaLnBrk="0" hangingPunct="0">
              <a:spcBef>
                <a:spcPct val="50000"/>
              </a:spcBef>
            </a:pPr>
            <a:r>
              <a:rPr lang="en-US">
                <a:solidFill>
                  <a:schemeClr val="hlink"/>
                </a:solidFill>
              </a:rPr>
              <a:t>100,000 ly</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4400"/>
            <a:ext cx="8229600" cy="533400"/>
          </a:xfrm>
        </p:spPr>
        <p:txBody>
          <a:bodyPr>
            <a:normAutofit fontScale="90000"/>
          </a:bodyPr>
          <a:lstStyle/>
          <a:p>
            <a:r>
              <a:rPr lang="en-US" sz="3600" b="1" dirty="0" smtClean="0"/>
              <a:t>Earth: Recap</a:t>
            </a:r>
            <a:endParaRPr lang="en-US" sz="3600" b="1" dirty="0">
              <a:solidFill>
                <a:schemeClr val="tx1"/>
              </a:solidFill>
            </a:endParaRPr>
          </a:p>
        </p:txBody>
      </p:sp>
      <p:sp>
        <p:nvSpPr>
          <p:cNvPr id="232451" name="Text Box 3"/>
          <p:cNvSpPr txBox="1">
            <a:spLocks noChangeArrowheads="1"/>
          </p:cNvSpPr>
          <p:nvPr/>
        </p:nvSpPr>
        <p:spPr bwMode="auto">
          <a:xfrm>
            <a:off x="431800" y="387880"/>
            <a:ext cx="853440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a:t> </a:t>
            </a:r>
            <a:r>
              <a:rPr lang="en-US" sz="2800" b="1" dirty="0" smtClean="0"/>
              <a:t>Earth</a:t>
            </a:r>
            <a:r>
              <a:rPr lang="en-US" sz="2800" b="1" dirty="0" smtClean="0">
                <a:latin typeface="Arial"/>
              </a:rPr>
              <a:t>’</a:t>
            </a:r>
            <a:r>
              <a:rPr lang="en-US" sz="2800" b="1" dirty="0" smtClean="0"/>
              <a:t>s </a:t>
            </a:r>
            <a:r>
              <a:rPr lang="en-US" sz="2800" b="1" dirty="0"/>
              <a:t>structure, from inside out: Core, mantle, </a:t>
            </a:r>
            <a:r>
              <a:rPr lang="en-US" sz="2800" b="1" dirty="0" smtClean="0"/>
              <a:t>crust</a:t>
            </a:r>
          </a:p>
          <a:p>
            <a:pPr>
              <a:spcBef>
                <a:spcPct val="50000"/>
              </a:spcBef>
              <a:buFontTx/>
              <a:buChar char="•"/>
            </a:pPr>
            <a:r>
              <a:rPr lang="en-US" sz="2800" b="1" dirty="0" smtClean="0"/>
              <a:t> Can study interior by studying seismic waves</a:t>
            </a:r>
          </a:p>
          <a:p>
            <a:pPr>
              <a:spcBef>
                <a:spcPct val="50000"/>
              </a:spcBef>
              <a:buFontTx/>
              <a:buChar char="•"/>
            </a:pPr>
            <a:r>
              <a:rPr lang="en-US" sz="2800" b="1" dirty="0" smtClean="0"/>
              <a:t> Crust is made of plates that move independently</a:t>
            </a:r>
          </a:p>
          <a:p>
            <a:pPr>
              <a:spcBef>
                <a:spcPct val="50000"/>
              </a:spcBef>
              <a:buFontTx/>
              <a:buChar char="•"/>
            </a:pPr>
            <a:r>
              <a:rPr lang="en-US" sz="2800" b="1" dirty="0" smtClean="0"/>
              <a:t> Movement at plate boundaries can cause earthquakes, volcanic activity, mountain ranges, and rifts</a:t>
            </a:r>
          </a:p>
          <a:p>
            <a:pPr eaLnBrk="1" hangingPunct="1">
              <a:spcBef>
                <a:spcPct val="50000"/>
              </a:spcBef>
              <a:buFontTx/>
              <a:buChar char="•"/>
            </a:pPr>
            <a:r>
              <a:rPr lang="en-US" sz="2800" b="1" dirty="0" smtClean="0"/>
              <a:t> Atmosphere </a:t>
            </a:r>
            <a:r>
              <a:rPr lang="en-US" sz="2800" b="1" dirty="0"/>
              <a:t>is mostly nitrogen and oxygen; thins rapidly with increasing </a:t>
            </a:r>
            <a:r>
              <a:rPr lang="en-US" sz="2800" b="1" dirty="0" smtClean="0"/>
              <a:t>altitude</a:t>
            </a:r>
          </a:p>
          <a:p>
            <a:pPr>
              <a:spcBef>
                <a:spcPct val="50000"/>
              </a:spcBef>
              <a:buFontTx/>
              <a:buChar char="•"/>
            </a:pPr>
            <a:r>
              <a:rPr lang="en-US" sz="2800" b="1" dirty="0"/>
              <a:t> Greenhouse effect keeps Earth warmer than it would otherwise </a:t>
            </a:r>
            <a:r>
              <a:rPr lang="en-US" sz="2800" b="1" dirty="0" smtClean="0"/>
              <a:t>be </a:t>
            </a:r>
          </a:p>
          <a:p>
            <a:pPr>
              <a:spcBef>
                <a:spcPct val="50000"/>
              </a:spcBef>
              <a:buFontTx/>
              <a:buChar char="•"/>
            </a:pPr>
            <a:r>
              <a:rPr lang="en-US" sz="2800" b="1" dirty="0" smtClean="0"/>
              <a:t> Earth</a:t>
            </a:r>
            <a:r>
              <a:rPr lang="en-US" sz="2800" b="1" dirty="0" smtClean="0">
                <a:latin typeface="Arial"/>
              </a:rPr>
              <a:t>’</a:t>
            </a:r>
            <a:r>
              <a:rPr lang="en-US" sz="2800" b="1" dirty="0" smtClean="0"/>
              <a:t>s magnetic field traps charged particles from solar wind</a:t>
            </a:r>
          </a:p>
        </p:txBody>
      </p:sp>
    </p:spTree>
    <p:extLst>
      <p:ext uri="{BB962C8B-B14F-4D97-AF65-F5344CB8AC3E}">
        <p14:creationId xmlns:p14="http://schemas.microsoft.com/office/powerpoint/2010/main" val="2415370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Text Box 3"/>
          <p:cNvSpPr txBox="1">
            <a:spLocks noChangeArrowheads="1"/>
          </p:cNvSpPr>
          <p:nvPr/>
        </p:nvSpPr>
        <p:spPr bwMode="auto">
          <a:xfrm>
            <a:off x="431800" y="685800"/>
            <a:ext cx="8610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smtClean="0"/>
              <a:t> </a:t>
            </a:r>
            <a:r>
              <a:rPr lang="en-US" sz="2800" b="1" dirty="0">
                <a:solidFill>
                  <a:srgbClr val="FF0000"/>
                </a:solidFill>
              </a:rPr>
              <a:t>Mercury </a:t>
            </a:r>
            <a:r>
              <a:rPr lang="en-US" sz="2800" b="1" dirty="0"/>
              <a:t>has no atmosphere; </a:t>
            </a:r>
            <a:r>
              <a:rPr lang="en-US" sz="2800" b="1" dirty="0">
                <a:solidFill>
                  <a:srgbClr val="FF0000"/>
                </a:solidFill>
              </a:rPr>
              <a:t>Venus </a:t>
            </a:r>
            <a:r>
              <a:rPr lang="en-US" sz="2800" b="1" dirty="0"/>
              <a:t>has a very dense </a:t>
            </a:r>
            <a:r>
              <a:rPr lang="en-US" sz="2800" b="1" dirty="0" smtClean="0"/>
              <a:t>atmosphere; the </a:t>
            </a:r>
            <a:r>
              <a:rPr lang="en-US" sz="2800" b="1" dirty="0"/>
              <a:t>atmosphere of </a:t>
            </a:r>
            <a:r>
              <a:rPr lang="en-US" sz="2800" b="1" dirty="0">
                <a:solidFill>
                  <a:srgbClr val="FF0000"/>
                </a:solidFill>
              </a:rPr>
              <a:t>Mars </a:t>
            </a:r>
            <a:r>
              <a:rPr lang="en-US" sz="2800" b="1" dirty="0" smtClean="0">
                <a:solidFill>
                  <a:srgbClr val="FF0000"/>
                </a:solidFill>
              </a:rPr>
              <a:t>is </a:t>
            </a:r>
            <a:r>
              <a:rPr lang="en-US" sz="2800" b="1" dirty="0" smtClean="0"/>
              <a:t>very thin, mostly carbon dioxide</a:t>
            </a:r>
            <a:endParaRPr lang="en-US" sz="2800" b="1" dirty="0" smtClean="0"/>
          </a:p>
          <a:p>
            <a:pPr eaLnBrk="1" hangingPunct="1">
              <a:spcBef>
                <a:spcPct val="50000"/>
              </a:spcBef>
              <a:buFontTx/>
              <a:buChar char="•"/>
            </a:pPr>
            <a:r>
              <a:rPr lang="en-US" sz="2800" b="1" dirty="0" smtClean="0"/>
              <a:t> Mercury has large temperature variations because it has no atmosphere</a:t>
            </a:r>
          </a:p>
          <a:p>
            <a:pPr eaLnBrk="1" hangingPunct="1">
              <a:spcBef>
                <a:spcPct val="50000"/>
              </a:spcBef>
              <a:buFontTx/>
              <a:buChar char="•"/>
            </a:pPr>
            <a:r>
              <a:rPr lang="en-US" sz="2800" b="1" dirty="0" smtClean="0"/>
              <a:t> </a:t>
            </a:r>
            <a:r>
              <a:rPr lang="en-US" sz="2800" b="1" dirty="0"/>
              <a:t>Mercury</a:t>
            </a:r>
            <a:r>
              <a:rPr lang="en-US" sz="2800" b="1" dirty="0" smtClean="0"/>
              <a:t> is heavily cratered, has </a:t>
            </a:r>
            <a:r>
              <a:rPr lang="en-US" sz="2800" b="1" dirty="0"/>
              <a:t>extensive </a:t>
            </a:r>
            <a:r>
              <a:rPr lang="en-US" sz="2800" b="1" dirty="0" err="1"/>
              <a:t>intercrater</a:t>
            </a:r>
            <a:r>
              <a:rPr lang="en-US" sz="2800" b="1" dirty="0"/>
              <a:t> plains and </a:t>
            </a:r>
            <a:r>
              <a:rPr lang="en-US" sz="2800" b="1" dirty="0" smtClean="0"/>
              <a:t>scarps (cliffs caused by cooling, shrinking of planet)</a:t>
            </a:r>
            <a:endParaRPr lang="en-US" sz="2800" b="1" dirty="0"/>
          </a:p>
        </p:txBody>
      </p:sp>
      <p:sp>
        <p:nvSpPr>
          <p:cNvPr id="234500" name="Rectangle 4"/>
          <p:cNvSpPr>
            <a:spLocks noGrp="1" noChangeArrowheads="1"/>
          </p:cNvSpPr>
          <p:nvPr>
            <p:ph type="title" idx="4294967295"/>
          </p:nvPr>
        </p:nvSpPr>
        <p:spPr>
          <a:xfrm>
            <a:off x="685800" y="152400"/>
            <a:ext cx="7772400" cy="533400"/>
          </a:xfrm>
        </p:spPr>
        <p:txBody>
          <a:bodyPr>
            <a:normAutofit fontScale="90000"/>
          </a:bodyPr>
          <a:lstStyle/>
          <a:p>
            <a:r>
              <a:rPr lang="en-US" sz="3600" b="1" dirty="0" smtClean="0">
                <a:solidFill>
                  <a:schemeClr val="tx1"/>
                </a:solidFill>
              </a:rPr>
              <a:t>Terrestrial Planets: Recap</a:t>
            </a:r>
            <a:endParaRPr lang="en-US" dirty="0"/>
          </a:p>
        </p:txBody>
      </p:sp>
      <p:pic>
        <p:nvPicPr>
          <p:cNvPr id="4" name="Picture 3"/>
          <p:cNvPicPr>
            <a:picLocks noChangeAspect="1"/>
          </p:cNvPicPr>
          <p:nvPr/>
        </p:nvPicPr>
        <p:blipFill>
          <a:blip r:embed="rId3"/>
          <a:stretch>
            <a:fillRect/>
          </a:stretch>
        </p:blipFill>
        <p:spPr>
          <a:xfrm>
            <a:off x="3355268" y="4276638"/>
            <a:ext cx="2508437" cy="2531880"/>
          </a:xfrm>
          <a:prstGeom prst="rect">
            <a:avLst/>
          </a:prstGeom>
        </p:spPr>
      </p:pic>
      <p:sp>
        <p:nvSpPr>
          <p:cNvPr id="5" name="TextBox 4"/>
          <p:cNvSpPr txBox="1"/>
          <p:nvPr/>
        </p:nvSpPr>
        <p:spPr>
          <a:xfrm>
            <a:off x="5863705" y="6112421"/>
            <a:ext cx="979755" cy="369332"/>
          </a:xfrm>
          <a:prstGeom prst="rect">
            <a:avLst/>
          </a:prstGeom>
          <a:noFill/>
        </p:spPr>
        <p:txBody>
          <a:bodyPr wrap="none" rtlCol="0">
            <a:spAutoFit/>
          </a:bodyPr>
          <a:lstStyle/>
          <a:p>
            <a:r>
              <a:rPr lang="en-US" dirty="0" smtClean="0"/>
              <a:t>Mercury</a:t>
            </a:r>
            <a:endParaRPr lang="en-US" dirty="0"/>
          </a:p>
        </p:txBody>
      </p:sp>
    </p:spTree>
    <p:extLst>
      <p:ext uri="{BB962C8B-B14F-4D97-AF65-F5344CB8AC3E}">
        <p14:creationId xmlns:p14="http://schemas.microsoft.com/office/powerpoint/2010/main" val="3751260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904190" y="4700660"/>
            <a:ext cx="2157340" cy="2157340"/>
          </a:xfrm>
          <a:prstGeom prst="rect">
            <a:avLst/>
          </a:prstGeom>
        </p:spPr>
      </p:pic>
      <p:sp>
        <p:nvSpPr>
          <p:cNvPr id="236546" name="Rectangle 2"/>
          <p:cNvSpPr>
            <a:spLocks noGrp="1" noChangeArrowheads="1"/>
          </p:cNvSpPr>
          <p:nvPr>
            <p:ph type="title"/>
          </p:nvPr>
        </p:nvSpPr>
        <p:spPr>
          <a:xfrm>
            <a:off x="457200" y="152400"/>
            <a:ext cx="8229600" cy="533400"/>
          </a:xfrm>
        </p:spPr>
        <p:txBody>
          <a:bodyPr>
            <a:normAutofit fontScale="90000"/>
          </a:bodyPr>
          <a:lstStyle/>
          <a:p>
            <a:r>
              <a:rPr lang="en-US" sz="3600" b="1" dirty="0" smtClean="0"/>
              <a:t>Terrestrial Planets: Recap</a:t>
            </a:r>
            <a:endParaRPr lang="en-US" sz="3600" b="1" dirty="0">
              <a:solidFill>
                <a:schemeClr val="tx1"/>
              </a:solidFill>
            </a:endParaRPr>
          </a:p>
        </p:txBody>
      </p:sp>
      <p:sp>
        <p:nvSpPr>
          <p:cNvPr id="236547" name="Text Box 3"/>
          <p:cNvSpPr txBox="1">
            <a:spLocks noChangeArrowheads="1"/>
          </p:cNvSpPr>
          <p:nvPr/>
        </p:nvSpPr>
        <p:spPr bwMode="auto">
          <a:xfrm>
            <a:off x="433388" y="775589"/>
            <a:ext cx="8001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a:t> Venus</a:t>
            </a:r>
            <a:r>
              <a:rPr lang="en-US" sz="2800" b="1" dirty="0" smtClean="0"/>
              <a:t> never appears very far </a:t>
            </a:r>
            <a:r>
              <a:rPr lang="en-US" sz="2800" b="1" dirty="0"/>
              <a:t>from the Sun, and is the brightest object in the sky (after the Sun and Moon</a:t>
            </a:r>
            <a:r>
              <a:rPr lang="en-US" sz="2800" b="1" dirty="0" smtClean="0"/>
              <a:t>)</a:t>
            </a:r>
            <a:endParaRPr lang="en-US" sz="2800" b="1" dirty="0"/>
          </a:p>
        </p:txBody>
      </p:sp>
      <p:sp>
        <p:nvSpPr>
          <p:cNvPr id="236548" name="Text Box 4"/>
          <p:cNvSpPr txBox="1">
            <a:spLocks noChangeArrowheads="1"/>
          </p:cNvSpPr>
          <p:nvPr/>
        </p:nvSpPr>
        <p:spPr bwMode="auto">
          <a:xfrm>
            <a:off x="428625" y="2160584"/>
            <a:ext cx="8229600" cy="310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a:t> It has many lava domes and shield </a:t>
            </a:r>
            <a:r>
              <a:rPr lang="en-US" sz="2800" b="1" dirty="0" smtClean="0"/>
              <a:t>volcanoes, and has indirect evidence for active volcanism</a:t>
            </a:r>
          </a:p>
          <a:p>
            <a:pPr eaLnBrk="1" hangingPunct="1">
              <a:spcBef>
                <a:spcPct val="50000"/>
              </a:spcBef>
              <a:buFontTx/>
              <a:buChar char="•"/>
            </a:pPr>
            <a:r>
              <a:rPr lang="en-US" sz="2800" b="1" dirty="0"/>
              <a:t> Venus is comparable to Earth in mass and </a:t>
            </a:r>
            <a:r>
              <a:rPr lang="en-US" sz="2800" b="1" dirty="0" smtClean="0"/>
              <a:t>radius</a:t>
            </a:r>
          </a:p>
          <a:p>
            <a:pPr eaLnBrk="1" hangingPunct="1">
              <a:spcBef>
                <a:spcPct val="50000"/>
              </a:spcBef>
              <a:buFontTx/>
              <a:buChar char="•"/>
            </a:pPr>
            <a:r>
              <a:rPr lang="en-US" sz="2800" b="1" dirty="0"/>
              <a:t> Large amount of carbon dioxide in atmosphere, and closeness to the Sun, led to runaway greenhouse effect and very hot </a:t>
            </a:r>
            <a:r>
              <a:rPr lang="en-US" sz="2800" b="1" dirty="0" smtClean="0"/>
              <a:t>surface</a:t>
            </a:r>
            <a:endParaRPr lang="en-US" sz="2800" b="1" dirty="0"/>
          </a:p>
        </p:txBody>
      </p:sp>
      <p:sp>
        <p:nvSpPr>
          <p:cNvPr id="6" name="TextBox 5"/>
          <p:cNvSpPr txBox="1"/>
          <p:nvPr/>
        </p:nvSpPr>
        <p:spPr>
          <a:xfrm>
            <a:off x="6152362" y="6297087"/>
            <a:ext cx="751828" cy="369332"/>
          </a:xfrm>
          <a:prstGeom prst="rect">
            <a:avLst/>
          </a:prstGeom>
          <a:noFill/>
        </p:spPr>
        <p:txBody>
          <a:bodyPr wrap="none" rtlCol="0">
            <a:spAutoFit/>
          </a:bodyPr>
          <a:lstStyle/>
          <a:p>
            <a:r>
              <a:rPr lang="en-US" dirty="0" smtClean="0"/>
              <a:t>Venus</a:t>
            </a:r>
            <a:endParaRPr lang="en-US" dirty="0"/>
          </a:p>
        </p:txBody>
      </p:sp>
    </p:spTree>
    <p:extLst>
      <p:ext uri="{BB962C8B-B14F-4D97-AF65-F5344CB8AC3E}">
        <p14:creationId xmlns:p14="http://schemas.microsoft.com/office/powerpoint/2010/main" val="2723604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Text Box 3"/>
          <p:cNvSpPr txBox="1">
            <a:spLocks noChangeArrowheads="1"/>
          </p:cNvSpPr>
          <p:nvPr/>
        </p:nvSpPr>
        <p:spPr bwMode="auto">
          <a:xfrm>
            <a:off x="431800" y="990600"/>
            <a:ext cx="8382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smtClean="0"/>
              <a:t> Mars: smaller and lower mass than Earth</a:t>
            </a:r>
          </a:p>
          <a:p>
            <a:pPr eaLnBrk="1" hangingPunct="1">
              <a:spcBef>
                <a:spcPct val="50000"/>
              </a:spcBef>
              <a:buFontTx/>
              <a:buChar char="•"/>
            </a:pPr>
            <a:r>
              <a:rPr lang="en-US" sz="2800" b="1" dirty="0" smtClean="0"/>
              <a:t> Extinct volcanoes, and largest volcano in the solar system (due to low gravity)</a:t>
            </a:r>
          </a:p>
          <a:p>
            <a:pPr eaLnBrk="1" hangingPunct="1">
              <a:spcBef>
                <a:spcPct val="50000"/>
              </a:spcBef>
              <a:buFontTx/>
              <a:buChar char="•"/>
            </a:pPr>
            <a:r>
              <a:rPr lang="en-US" sz="2800" b="1" dirty="0" smtClean="0"/>
              <a:t> Strong </a:t>
            </a:r>
            <a:r>
              <a:rPr lang="en-US" sz="2800" b="1" dirty="0"/>
              <a:t>evidence for water on Mars in the past</a:t>
            </a:r>
          </a:p>
        </p:txBody>
      </p:sp>
      <p:sp>
        <p:nvSpPr>
          <p:cNvPr id="238596" name="Rectangle 4"/>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t>Terrestrial Planets: Recap</a:t>
            </a:r>
            <a:endParaRPr lang="en-US" dirty="0"/>
          </a:p>
        </p:txBody>
      </p:sp>
      <p:pic>
        <p:nvPicPr>
          <p:cNvPr id="4" name="Picture 3"/>
          <p:cNvPicPr>
            <a:picLocks noChangeAspect="1"/>
          </p:cNvPicPr>
          <p:nvPr/>
        </p:nvPicPr>
        <p:blipFill>
          <a:blip r:embed="rId3"/>
          <a:stretch>
            <a:fillRect/>
          </a:stretch>
        </p:blipFill>
        <p:spPr>
          <a:xfrm>
            <a:off x="2849639" y="3237369"/>
            <a:ext cx="3335705" cy="3335705"/>
          </a:xfrm>
          <a:prstGeom prst="rect">
            <a:avLst/>
          </a:prstGeom>
        </p:spPr>
      </p:pic>
      <p:sp>
        <p:nvSpPr>
          <p:cNvPr id="5" name="TextBox 4"/>
          <p:cNvSpPr txBox="1"/>
          <p:nvPr/>
        </p:nvSpPr>
        <p:spPr>
          <a:xfrm>
            <a:off x="5855641" y="6203742"/>
            <a:ext cx="659405" cy="369332"/>
          </a:xfrm>
          <a:prstGeom prst="rect">
            <a:avLst/>
          </a:prstGeom>
          <a:noFill/>
        </p:spPr>
        <p:txBody>
          <a:bodyPr wrap="none" rtlCol="0">
            <a:spAutoFit/>
          </a:bodyPr>
          <a:lstStyle/>
          <a:p>
            <a:r>
              <a:rPr lang="en-US" dirty="0" smtClean="0"/>
              <a:t>Mars</a:t>
            </a:r>
            <a:endParaRPr lang="en-US" dirty="0"/>
          </a:p>
        </p:txBody>
      </p:sp>
    </p:spTree>
    <p:extLst>
      <p:ext uri="{BB962C8B-B14F-4D97-AF65-F5344CB8AC3E}">
        <p14:creationId xmlns:p14="http://schemas.microsoft.com/office/powerpoint/2010/main" val="3321926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Text Box 3"/>
          <p:cNvSpPr txBox="1">
            <a:spLocks noChangeArrowheads="1"/>
          </p:cNvSpPr>
          <p:nvPr/>
        </p:nvSpPr>
        <p:spPr bwMode="auto">
          <a:xfrm>
            <a:off x="430213" y="990600"/>
            <a:ext cx="8599487"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a:t> Mercury has very weak, remnant magnetic </a:t>
            </a:r>
            <a:r>
              <a:rPr lang="en-US" sz="2800" b="1" dirty="0" smtClean="0"/>
              <a:t>field</a:t>
            </a:r>
          </a:p>
          <a:p>
            <a:pPr eaLnBrk="1" hangingPunct="1">
              <a:spcBef>
                <a:spcPct val="50000"/>
              </a:spcBef>
              <a:buFontTx/>
              <a:buChar char="•"/>
            </a:pPr>
            <a:r>
              <a:rPr lang="en-US" sz="2800" b="1" dirty="0"/>
              <a:t> Venus has none, probably because of very slow </a:t>
            </a:r>
            <a:r>
              <a:rPr lang="en-US" sz="2800" b="1" dirty="0" smtClean="0"/>
              <a:t>rotation</a:t>
            </a:r>
          </a:p>
          <a:p>
            <a:pPr eaLnBrk="1" hangingPunct="1">
              <a:spcBef>
                <a:spcPct val="50000"/>
              </a:spcBef>
              <a:buFontTx/>
              <a:buChar char="•"/>
            </a:pPr>
            <a:r>
              <a:rPr lang="en-US" sz="2800" b="1" dirty="0"/>
              <a:t> Neither Venus nor Mars show signs of substantial tectonic </a:t>
            </a:r>
            <a:r>
              <a:rPr lang="en-US" sz="2800" b="1" dirty="0" smtClean="0"/>
              <a:t>activity</a:t>
            </a:r>
            <a:endParaRPr lang="en-US" sz="2800" b="1" dirty="0"/>
          </a:p>
        </p:txBody>
      </p:sp>
      <p:sp>
        <p:nvSpPr>
          <p:cNvPr id="240645" name="Rectangle 5"/>
          <p:cNvSpPr>
            <a:spLocks noGrp="1" noChangeArrowheads="1"/>
          </p:cNvSpPr>
          <p:nvPr>
            <p:ph type="title"/>
          </p:nvPr>
        </p:nvSpPr>
        <p:spPr>
          <a:xfrm>
            <a:off x="685800" y="114300"/>
            <a:ext cx="7772400" cy="609600"/>
          </a:xfrm>
        </p:spPr>
        <p:txBody>
          <a:bodyPr>
            <a:normAutofit fontScale="90000"/>
          </a:bodyPr>
          <a:lstStyle/>
          <a:p>
            <a:r>
              <a:rPr lang="en-US" sz="3600" b="1" dirty="0" smtClean="0"/>
              <a:t>Terrestrial Planets: Recap</a:t>
            </a:r>
            <a:endParaRPr lang="en-US" sz="3600" b="1" dirty="0">
              <a:solidFill>
                <a:schemeClr val="tx1"/>
              </a:solidFill>
            </a:endParaRPr>
          </a:p>
        </p:txBody>
      </p:sp>
      <p:pic>
        <p:nvPicPr>
          <p:cNvPr id="4" name="Picture 3"/>
          <p:cNvPicPr>
            <a:picLocks noChangeAspect="1"/>
          </p:cNvPicPr>
          <p:nvPr/>
        </p:nvPicPr>
        <p:blipFill>
          <a:blip r:embed="rId3"/>
          <a:stretch>
            <a:fillRect/>
          </a:stretch>
        </p:blipFill>
        <p:spPr>
          <a:xfrm>
            <a:off x="1333500" y="3793845"/>
            <a:ext cx="6477000" cy="2819400"/>
          </a:xfrm>
          <a:prstGeom prst="rect">
            <a:avLst/>
          </a:prstGeom>
        </p:spPr>
      </p:pic>
    </p:spTree>
    <p:extLst>
      <p:ext uri="{BB962C8B-B14F-4D97-AF65-F5344CB8AC3E}">
        <p14:creationId xmlns:p14="http://schemas.microsoft.com/office/powerpoint/2010/main" val="2228666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86400" y="4096037"/>
            <a:ext cx="3657600" cy="2743200"/>
          </a:xfrm>
          <a:prstGeom prst="rect">
            <a:avLst/>
          </a:prstGeom>
        </p:spPr>
      </p:pic>
      <p:sp>
        <p:nvSpPr>
          <p:cNvPr id="194562" name="Rectangle 2"/>
          <p:cNvSpPr>
            <a:spLocks noChangeArrowheads="1"/>
          </p:cNvSpPr>
          <p:nvPr/>
        </p:nvSpPr>
        <p:spPr bwMode="auto">
          <a:xfrm>
            <a:off x="685800" y="139700"/>
            <a:ext cx="7772400"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3600" b="1" dirty="0" smtClean="0"/>
              <a:t>Jovian Planets: Recap</a:t>
            </a:r>
            <a:endParaRPr lang="en-US" sz="3600" b="1" dirty="0"/>
          </a:p>
        </p:txBody>
      </p:sp>
      <p:sp>
        <p:nvSpPr>
          <p:cNvPr id="194563" name="Text Box 3"/>
          <p:cNvSpPr txBox="1">
            <a:spLocks noChangeArrowheads="1"/>
          </p:cNvSpPr>
          <p:nvPr/>
        </p:nvSpPr>
        <p:spPr bwMode="auto">
          <a:xfrm>
            <a:off x="423863" y="977900"/>
            <a:ext cx="836453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Tx/>
              <a:buChar char="•"/>
            </a:pPr>
            <a:r>
              <a:rPr lang="en-US" sz="2800" b="1" dirty="0"/>
              <a:t> Jupiter and Saturn were known to the ancients; Uranus was discovered by chance, and Neptune was predicted from anomalies in the orbit of </a:t>
            </a:r>
            <a:r>
              <a:rPr lang="en-US" sz="2800" b="1" dirty="0" smtClean="0"/>
              <a:t>Uranus</a:t>
            </a:r>
          </a:p>
          <a:p>
            <a:pPr eaLnBrk="1" hangingPunct="1">
              <a:spcBef>
                <a:spcPct val="50000"/>
              </a:spcBef>
              <a:buFontTx/>
              <a:buChar char="•"/>
            </a:pPr>
            <a:r>
              <a:rPr lang="en-US" sz="2800" b="1" dirty="0"/>
              <a:t> Jovian planets are large but not dense; they are fluid and display differential </a:t>
            </a:r>
            <a:r>
              <a:rPr lang="en-US" sz="2800" b="1" dirty="0" smtClean="0"/>
              <a:t>rotation</a:t>
            </a:r>
          </a:p>
          <a:p>
            <a:pPr eaLnBrk="1" hangingPunct="1">
              <a:spcBef>
                <a:spcPct val="50000"/>
              </a:spcBef>
              <a:buFontTx/>
              <a:buChar char="•"/>
            </a:pPr>
            <a:r>
              <a:rPr lang="en-US" sz="2800" b="1" dirty="0"/>
              <a:t> Cloud layers have light zones and dark bands; wind pattern, called zonal flow, is </a:t>
            </a:r>
            <a:r>
              <a:rPr lang="en-US" sz="2800" b="1" dirty="0" smtClean="0"/>
              <a:t>stable</a:t>
            </a:r>
            <a:endParaRPr lang="en-US" sz="2800" b="1" dirty="0"/>
          </a:p>
        </p:txBody>
      </p:sp>
      <p:sp>
        <p:nvSpPr>
          <p:cNvPr id="5" name="TextBox 4"/>
          <p:cNvSpPr txBox="1"/>
          <p:nvPr/>
        </p:nvSpPr>
        <p:spPr>
          <a:xfrm>
            <a:off x="5486400" y="6388408"/>
            <a:ext cx="825867" cy="369332"/>
          </a:xfrm>
          <a:prstGeom prst="rect">
            <a:avLst/>
          </a:prstGeom>
          <a:noFill/>
        </p:spPr>
        <p:txBody>
          <a:bodyPr wrap="none" rtlCol="0">
            <a:spAutoFit/>
          </a:bodyPr>
          <a:lstStyle/>
          <a:p>
            <a:r>
              <a:rPr lang="en-US" dirty="0" smtClean="0"/>
              <a:t>Jupiter</a:t>
            </a:r>
            <a:endParaRPr lang="en-US" dirty="0"/>
          </a:p>
        </p:txBody>
      </p:sp>
    </p:spTree>
    <p:extLst>
      <p:ext uri="{BB962C8B-B14F-4D97-AF65-F5344CB8AC3E}">
        <p14:creationId xmlns:p14="http://schemas.microsoft.com/office/powerpoint/2010/main" val="1822215899"/>
      </p:ext>
    </p:extLst>
  </p:cSld>
  <p:clrMapOvr>
    <a:masterClrMapping/>
  </p:clrMapOvr>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23897</TotalTime>
  <Words>1709</Words>
  <Application>Microsoft Macintosh PowerPoint</Application>
  <PresentationFormat>On-screen Show (4:3)</PresentationFormat>
  <Paragraphs>180</Paragraphs>
  <Slides>38</Slides>
  <Notes>11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Equation</vt:lpstr>
      <vt:lpstr>Announcements</vt:lpstr>
      <vt:lpstr>Solar System: Recap</vt:lpstr>
      <vt:lpstr>Solar System: Recap</vt:lpstr>
      <vt:lpstr>Earth: Recap</vt:lpstr>
      <vt:lpstr>Terrestrial Planets: Recap</vt:lpstr>
      <vt:lpstr>Terrestrial Planets: Recap</vt:lpstr>
      <vt:lpstr>Terrestrial Planets: Recap</vt:lpstr>
      <vt:lpstr>Terrestrial Planets: Recap</vt:lpstr>
      <vt:lpstr>PowerPoint Presentation</vt:lpstr>
      <vt:lpstr>PowerPoint Presentation</vt:lpstr>
      <vt:lpstr>PowerPoint Presentation</vt:lpstr>
      <vt:lpstr>PowerPoint Presentation</vt:lpstr>
      <vt:lpstr>Extrasolar planets: Recap</vt:lpstr>
      <vt:lpstr>Astronomy 103</vt:lpstr>
      <vt:lpstr>PowerPoint Presentation</vt:lpstr>
      <vt:lpstr>The Milky Way</vt:lpstr>
      <vt:lpstr>PowerPoint Presentation</vt:lpstr>
      <vt:lpstr>PowerPoint Presentation</vt:lpstr>
      <vt:lpstr>PowerPoint Presentation</vt:lpstr>
      <vt:lpstr>PowerPoint Presentation</vt:lpstr>
      <vt:lpstr>PowerPoint Presentation</vt:lpstr>
      <vt:lpstr>Variable Stars</vt:lpstr>
      <vt:lpstr>Variable Stars</vt:lpstr>
      <vt:lpstr>Variable Stars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Astronomy 103</dc:title>
  <dc:creator>Xavier Siemens</dc:creator>
  <cp:lastModifiedBy>Dawn Erb</cp:lastModifiedBy>
  <cp:revision>623</cp:revision>
  <cp:lastPrinted>2010-10-25T19:26:28Z</cp:lastPrinted>
  <dcterms:created xsi:type="dcterms:W3CDTF">2013-04-10T18:43:15Z</dcterms:created>
  <dcterms:modified xsi:type="dcterms:W3CDTF">2014-04-09T16:56:56Z</dcterms:modified>
</cp:coreProperties>
</file>