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notesSlides/_rels/notesSlide40.xml.rels" ContentType="application/vnd.openxmlformats-package.relationships+xml"/>
  <Override PartName="/ppt/notesSlides/_rels/notesSlide17.xml.rels" ContentType="application/vnd.openxmlformats-package.relationships+xml"/>
  <Override PartName="/ppt/notesSlides/_rels/notesSlide9.xml.rels" ContentType="application/vnd.openxmlformats-package.relationships+xml"/>
  <Override PartName="/ppt/notesSlides/_rels/notesSlide34.xml.rels" ContentType="application/vnd.openxmlformats-package.relationships+xml"/>
  <Override PartName="/ppt/notesSlides/_rels/notesSlide1.xml.rels" ContentType="application/vnd.openxmlformats-package.relationships+xml"/>
  <Override PartName="/ppt/notesSlides/notesSlide40.xml" ContentType="application/vnd.openxmlformats-officedocument.presentationml.notesSlide+xml"/>
  <Override PartName="/ppt/notesSlides/notesSlide34.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_rels/presentation.xml.rels" ContentType="application/vnd.openxmlformats-package.relationships+xml"/>
  <Override PartName="/ppt/media/image39.jpeg" ContentType="image/jpeg"/>
  <Override PartName="/ppt/media/image33.png" ContentType="image/png"/>
  <Override PartName="/ppt/media/image32.png" ContentType="image/png"/>
  <Override PartName="/ppt/media/image31.png" ContentType="image/png"/>
  <Override PartName="/ppt/media/image30.png" ContentType="image/png"/>
  <Override PartName="/ppt/media/image38.jpeg" ContentType="image/jpeg"/>
  <Override PartName="/ppt/media/image29.png" ContentType="image/png"/>
  <Override PartName="/ppt/media/image27.png" ContentType="image/png"/>
  <Override PartName="/ppt/media/image26.png" ContentType="image/png"/>
  <Override PartName="/ppt/media/image25.png" ContentType="image/png"/>
  <Override PartName="/ppt/media/image24.jpeg" ContentType="image/jpeg"/>
  <Override PartName="/ppt/media/image34.jpeg" ContentType="image/jpeg"/>
  <Override PartName="/ppt/media/image9.png" ContentType="image/png"/>
  <Override PartName="/ppt/media/image13.jpeg" ContentType="image/jpeg"/>
  <Override PartName="/ppt/media/image23.png" ContentType="image/png"/>
  <Override PartName="/ppt/media/image8.png" ContentType="image/png"/>
  <Override PartName="/ppt/media/image22.png" ContentType="image/png"/>
  <Override PartName="/ppt/media/image6.jpeg" ContentType="image/jpeg"/>
  <Override PartName="/ppt/media/image35.jpeg" ContentType="image/jpeg"/>
  <Override PartName="/ppt/media/image10.jpeg" ContentType="image/jpeg"/>
  <Override PartName="/ppt/media/image14.png" ContentType="image/png"/>
  <Override PartName="/ppt/media/image5.jpeg" ContentType="image/jpeg"/>
  <Override PartName="/ppt/media/image1.wmf" ContentType="image/x-wmf"/>
  <Override PartName="/ppt/media/image4.jpeg" ContentType="image/jpeg"/>
  <Override PartName="/ppt/media/image3.png" ContentType="image/png"/>
  <Override PartName="/ppt/media/image20.jpeg" ContentType="image/jpeg"/>
  <Override PartName="/ppt/media/image21.png" ContentType="image/png"/>
  <Override PartName="/ppt/media/image36.jpeg" ContentType="image/jpeg"/>
  <Override PartName="/ppt/media/image11.jpeg" ContentType="image/jpeg"/>
  <Override PartName="/ppt/media/image37.jpeg" ContentType="image/jpeg"/>
  <Override PartName="/ppt/media/image12.jpeg" ContentType="image/jpeg"/>
  <Override PartName="/ppt/media/image19.png" ContentType="image/png"/>
  <Override PartName="/ppt/media/image7.jpeg" ContentType="image/jpeg"/>
  <Override PartName="/ppt/media/image15.png" ContentType="image/png"/>
  <Override PartName="/ppt/media/image16.jpeg" ContentType="image/jpeg"/>
  <Override PartName="/ppt/media/image2.wmf" ContentType="image/x-wmf"/>
  <Override PartName="/ppt/media/image17.jpeg" ContentType="image/jpeg"/>
  <Override PartName="/ppt/media/image28.png" ContentType="image/png"/>
  <Override PartName="/ppt/media/image18.jpeg" ContentType="image/jpeg"/>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36.xml.rels" ContentType="application/vnd.openxmlformats-package.relationships+xml"/>
  <Override PartName="/ppt/slides/_rels/slide35.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70.xml.rels" ContentType="application/vnd.openxmlformats-package.relationships+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1.xml.rels" ContentType="application/vnd.openxmlformats-package.relationships+xml"/>
  <Override PartName="/ppt/slideLayouts/_rels/slideLayout4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21.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69.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42.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3.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17.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slideLayout50.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49.xml" ContentType="application/vnd.openxmlformats-officedocument.presentationml.slideLayout+xml"/>
  <Override PartName="/ppt/slideLayouts/slideLayout8.xml" ContentType="application/vnd.openxmlformats-officedocument.presentationml.slideLayout+xml"/>
  <Override PartName="/ppt/slideLayouts/slideLayout69.xml" ContentType="application/vnd.openxmlformats-officedocument.presentationml.slideLayout+xml"/>
  <Override PartName="/ppt/slideLayouts/slideLayout10.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sldImg"/>
          </p:nvPr>
        </p:nvSpPr>
        <p:spPr>
          <a:xfrm>
            <a:off x="1143000" y="694800"/>
            <a:ext cx="4571640" cy="3428640"/>
          </a:xfrm>
          <a:prstGeom prst="rect">
            <a:avLst/>
          </a:prstGeom>
        </p:spPr>
        <p:txBody>
          <a:bodyPr lIns="0" rIns="0" tIns="0" bIns="0" anchor="ctr"/>
          <a:p>
            <a:pPr algn="ctr"/>
            <a:r>
              <a:rPr b="1" lang="en-US" sz="4400" spc="-1" strike="noStrike">
                <a:latin typeface="Droid Sans"/>
              </a:rPr>
              <a:t>Click to move the slide</a:t>
            </a:r>
            <a:endParaRPr b="1" lang="en-US" sz="4400" spc="-1" strike="noStrike">
              <a:latin typeface="Droid Sans"/>
            </a:endParaRPr>
          </a:p>
        </p:txBody>
      </p:sp>
      <p:sp>
        <p:nvSpPr>
          <p:cNvPr id="247" name="PlaceHolder 2"/>
          <p:cNvSpPr>
            <a:spLocks noGrp="1"/>
          </p:cNvSpPr>
          <p:nvPr>
            <p:ph type="body"/>
          </p:nvPr>
        </p:nvSpPr>
        <p:spPr>
          <a:xfrm>
            <a:off x="685800" y="4343040"/>
            <a:ext cx="5486040" cy="4114440"/>
          </a:xfrm>
          <a:prstGeom prst="rect">
            <a:avLst/>
          </a:prstGeom>
        </p:spPr>
        <p:txBody>
          <a:bodyPr lIns="0" rIns="0" tIns="0" bIns="0"/>
          <a:p>
            <a:r>
              <a:rPr b="0" lang="en-US" sz="2400" spc="-1" strike="noStrike">
                <a:latin typeface="Arial"/>
              </a:rPr>
              <a:t>Click to edit the notes format</a:t>
            </a:r>
            <a:endParaRPr b="0" lang="en-US" sz="2400" spc="-1" strike="noStrike">
              <a:latin typeface="Arial"/>
            </a:endParaRPr>
          </a:p>
        </p:txBody>
      </p:sp>
      <p:sp>
        <p:nvSpPr>
          <p:cNvPr id="248" name="PlaceHolder 3"/>
          <p:cNvSpPr>
            <a:spLocks noGrp="1"/>
          </p:cNvSpPr>
          <p:nvPr>
            <p:ph type="hdr"/>
          </p:nvPr>
        </p:nvSpPr>
        <p:spPr>
          <a:xfrm>
            <a:off x="0" y="0"/>
            <a:ext cx="2975760" cy="45684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249" name="PlaceHolder 4"/>
          <p:cNvSpPr>
            <a:spLocks noGrp="1"/>
          </p:cNvSpPr>
          <p:nvPr>
            <p:ph type="dt"/>
          </p:nvPr>
        </p:nvSpPr>
        <p:spPr>
          <a:xfrm>
            <a:off x="3881880" y="0"/>
            <a:ext cx="2975760" cy="45684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250" name="PlaceHolder 5"/>
          <p:cNvSpPr>
            <a:spLocks noGrp="1"/>
          </p:cNvSpPr>
          <p:nvPr>
            <p:ph type="ftr"/>
          </p:nvPr>
        </p:nvSpPr>
        <p:spPr>
          <a:xfrm>
            <a:off x="0" y="8686800"/>
            <a:ext cx="2975760" cy="45684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251" name="PlaceHolder 6"/>
          <p:cNvSpPr>
            <a:spLocks noGrp="1"/>
          </p:cNvSpPr>
          <p:nvPr>
            <p:ph type="sldNum"/>
          </p:nvPr>
        </p:nvSpPr>
        <p:spPr>
          <a:xfrm>
            <a:off x="3881880" y="8686800"/>
            <a:ext cx="2975760" cy="456840"/>
          </a:xfrm>
          <a:prstGeom prst="rect">
            <a:avLst/>
          </a:prstGeom>
        </p:spPr>
        <p:txBody>
          <a:bodyPr lIns="0" rIns="0" tIns="0" bIns="0" anchor="b"/>
          <a:p>
            <a:pPr algn="r"/>
            <a:fld id="{816B649D-28B3-4B3D-8EDE-29EAA292DD48}"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1143000" y="694800"/>
            <a:ext cx="4571640" cy="3428640"/>
          </a:xfrm>
          <a:prstGeom prst="rect">
            <a:avLst/>
          </a:prstGeom>
        </p:spPr>
      </p:sp>
      <p:sp>
        <p:nvSpPr>
          <p:cNvPr id="419" name="PlaceHolder 2"/>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
        <p:nvSpPr>
          <p:cNvPr id="420" name="TextShape 3"/>
          <p:cNvSpPr txBox="1"/>
          <p:nvPr/>
        </p:nvSpPr>
        <p:spPr>
          <a:xfrm>
            <a:off x="3884760" y="8685360"/>
            <a:ext cx="2971440" cy="456840"/>
          </a:xfrm>
          <a:prstGeom prst="rect">
            <a:avLst/>
          </a:prstGeom>
          <a:noFill/>
          <a:ln>
            <a:noFill/>
          </a:ln>
        </p:spPr>
        <p:txBody>
          <a:bodyPr anchor="b"/>
          <a:p>
            <a:pPr algn="r">
              <a:lnSpc>
                <a:spcPct val="100000"/>
              </a:lnSpc>
            </a:pPr>
            <a:fld id="{FFCA44E8-3EF8-4C98-84AA-2537A7138215}"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1"/>
          <p:cNvSpPr>
            <a:spLocks noGrp="1"/>
          </p:cNvSpPr>
          <p:nvPr>
            <p:ph type="sldImg"/>
          </p:nvPr>
        </p:nvSpPr>
        <p:spPr>
          <a:xfrm>
            <a:off x="1143000" y="685800"/>
            <a:ext cx="4571640" cy="3428640"/>
          </a:xfrm>
          <a:prstGeom prst="rect">
            <a:avLst/>
          </a:prstGeom>
        </p:spPr>
      </p:sp>
      <p:sp>
        <p:nvSpPr>
          <p:cNvPr id="425" name="PlaceHolder 2"/>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
        <p:nvSpPr>
          <p:cNvPr id="426" name="TextShape 3"/>
          <p:cNvSpPr txBox="1"/>
          <p:nvPr/>
        </p:nvSpPr>
        <p:spPr>
          <a:xfrm>
            <a:off x="3884760" y="8685360"/>
            <a:ext cx="2971440" cy="456840"/>
          </a:xfrm>
          <a:prstGeom prst="rect">
            <a:avLst/>
          </a:prstGeom>
          <a:noFill/>
          <a:ln>
            <a:noFill/>
          </a:ln>
        </p:spPr>
        <p:txBody>
          <a:bodyPr anchor="b"/>
          <a:p>
            <a:pPr algn="r">
              <a:lnSpc>
                <a:spcPct val="100000"/>
              </a:lnSpc>
            </a:pPr>
            <a:fld id="{2543C6E1-8246-4F0E-B9E2-3673D8DBC1D8}"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TextShape 1"/>
          <p:cNvSpPr txBox="1"/>
          <p:nvPr/>
        </p:nvSpPr>
        <p:spPr>
          <a:xfrm>
            <a:off x="3884760" y="8685360"/>
            <a:ext cx="2971440" cy="456840"/>
          </a:xfrm>
          <a:prstGeom prst="rect">
            <a:avLst/>
          </a:prstGeom>
          <a:noFill/>
          <a:ln>
            <a:noFill/>
          </a:ln>
        </p:spPr>
        <p:txBody>
          <a:bodyPr anchor="b"/>
          <a:p>
            <a:pPr algn="r">
              <a:lnSpc>
                <a:spcPct val="100000"/>
              </a:lnSpc>
            </a:pPr>
            <a:fld id="{C2107FCA-4553-4362-90B2-53A6523E2586}" type="slidenum">
              <a:rPr b="0" lang="en-US" sz="1200" spc="-1" strike="noStrike">
                <a:latin typeface="Times New Roman"/>
              </a:rPr>
              <a:t>&lt;number&gt;</a:t>
            </a:fld>
            <a:endParaRPr b="0" lang="en-US" sz="1200" spc="-1" strike="noStrike">
              <a:latin typeface="Times New Roman"/>
            </a:endParaRPr>
          </a:p>
        </p:txBody>
      </p:sp>
      <p:sp>
        <p:nvSpPr>
          <p:cNvPr id="428" name="PlaceHolder 2"/>
          <p:cNvSpPr>
            <a:spLocks noGrp="1"/>
          </p:cNvSpPr>
          <p:nvPr>
            <p:ph type="sldImg"/>
          </p:nvPr>
        </p:nvSpPr>
        <p:spPr>
          <a:xfrm>
            <a:off x="1143000" y="685800"/>
            <a:ext cx="4571640" cy="3428640"/>
          </a:xfrm>
          <a:prstGeom prst="rect">
            <a:avLst/>
          </a:prstGeom>
        </p:spPr>
      </p:sp>
      <p:sp>
        <p:nvSpPr>
          <p:cNvPr id="429" name="PlaceHolder 3"/>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TextShape 1"/>
          <p:cNvSpPr txBox="1"/>
          <p:nvPr/>
        </p:nvSpPr>
        <p:spPr>
          <a:xfrm>
            <a:off x="3884760" y="8685360"/>
            <a:ext cx="2971440" cy="456840"/>
          </a:xfrm>
          <a:prstGeom prst="rect">
            <a:avLst/>
          </a:prstGeom>
          <a:noFill/>
          <a:ln>
            <a:noFill/>
          </a:ln>
        </p:spPr>
        <p:txBody>
          <a:bodyPr anchor="b"/>
          <a:p>
            <a:pPr algn="r">
              <a:lnSpc>
                <a:spcPct val="100000"/>
              </a:lnSpc>
            </a:pPr>
            <a:fld id="{AD434EDF-9AFE-4300-95F4-14072AE77B1A}" type="slidenum">
              <a:rPr b="0" lang="en-US" sz="1200" spc="-1" strike="noStrike">
                <a:latin typeface="Times New Roman"/>
              </a:rPr>
              <a:t>&lt;number&gt;</a:t>
            </a:fld>
            <a:endParaRPr b="0" lang="en-US" sz="1200" spc="-1" strike="noStrike">
              <a:latin typeface="Times New Roman"/>
            </a:endParaRPr>
          </a:p>
        </p:txBody>
      </p:sp>
      <p:sp>
        <p:nvSpPr>
          <p:cNvPr id="431" name="PlaceHolder 2"/>
          <p:cNvSpPr>
            <a:spLocks noGrp="1"/>
          </p:cNvSpPr>
          <p:nvPr>
            <p:ph type="sldImg"/>
          </p:nvPr>
        </p:nvSpPr>
        <p:spPr>
          <a:xfrm>
            <a:off x="1143000" y="685800"/>
            <a:ext cx="4571640" cy="3428640"/>
          </a:xfrm>
          <a:prstGeom prst="rect">
            <a:avLst/>
          </a:prstGeom>
        </p:spPr>
      </p:sp>
      <p:sp>
        <p:nvSpPr>
          <p:cNvPr id="432" name="PlaceHolder 3"/>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TextShape 1"/>
          <p:cNvSpPr txBox="1"/>
          <p:nvPr/>
        </p:nvSpPr>
        <p:spPr>
          <a:xfrm>
            <a:off x="3884760" y="8685360"/>
            <a:ext cx="2971440" cy="456840"/>
          </a:xfrm>
          <a:prstGeom prst="rect">
            <a:avLst/>
          </a:prstGeom>
          <a:noFill/>
          <a:ln>
            <a:noFill/>
          </a:ln>
        </p:spPr>
        <p:txBody>
          <a:bodyPr anchor="b"/>
          <a:p>
            <a:pPr algn="r">
              <a:lnSpc>
                <a:spcPct val="100000"/>
              </a:lnSpc>
            </a:pPr>
            <a:fld id="{D186FAE2-0888-4351-967E-74B401324B2D}" type="slidenum">
              <a:rPr b="0" lang="en-US" sz="1200" spc="-1" strike="noStrike">
                <a:latin typeface="Times New Roman"/>
              </a:rPr>
              <a:t>&lt;number&gt;</a:t>
            </a:fld>
            <a:endParaRPr b="0" lang="en-US" sz="1200" spc="-1" strike="noStrike">
              <a:latin typeface="Times New Roman"/>
            </a:endParaRPr>
          </a:p>
        </p:txBody>
      </p:sp>
      <p:sp>
        <p:nvSpPr>
          <p:cNvPr id="422" name="PlaceHolder 2"/>
          <p:cNvSpPr>
            <a:spLocks noGrp="1"/>
          </p:cNvSpPr>
          <p:nvPr>
            <p:ph type="sldImg"/>
          </p:nvPr>
        </p:nvSpPr>
        <p:spPr>
          <a:xfrm>
            <a:off x="1143000" y="685800"/>
            <a:ext cx="4571640" cy="3428640"/>
          </a:xfrm>
          <a:prstGeom prst="rect">
            <a:avLst/>
          </a:prstGeom>
        </p:spPr>
      </p:sp>
      <p:sp>
        <p:nvSpPr>
          <p:cNvPr id="423" name="PlaceHolder 3"/>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7"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28"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30"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31"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32"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33"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35"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36"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37"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38"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39"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40"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47"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49"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51"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52"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56"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57"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58"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0"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61"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62"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4"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65"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66"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8"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69"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71"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72"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73"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74"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76"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77"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78"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79"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80"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81"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88"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90"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92"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93"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8"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97"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98"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99"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1"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02"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03"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5"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06"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07"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9"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110"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12"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13"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14"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115"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17"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118"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119"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120"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121"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122"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29"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31"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1"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33"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34"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38"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39"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140"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42"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43"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44"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46"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47"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48"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0"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151"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3"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54"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55"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156"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8"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159"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160"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161"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162"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163"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0"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2"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4"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75"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9"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80"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181"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83"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84"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85"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87"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88"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89"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1"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192"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4"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95"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96"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197"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9"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200"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201"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202"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203"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204"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11"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13"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15"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216"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8"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20"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21"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222"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24"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225"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26"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28"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29"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30"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6"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17"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32"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233"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35"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36"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37"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238"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40"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241"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242"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243"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244"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245"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20"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1"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3"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4"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5"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0" lang="en-US" sz="4400" spc="-1" strike="noStrike">
                <a:solidFill>
                  <a:srgbClr val="000000"/>
                </a:solidFill>
                <a:latin typeface="Calibri"/>
              </a:rPr>
              <a:t>Click to edit the title text formatClick to edit Master title style</a:t>
            </a:r>
            <a:endParaRPr b="0" lang="en-US" sz="4400" spc="-1" strike="noStrike">
              <a:solidFill>
                <a:srgbClr val="000000"/>
              </a:solidFill>
              <a:latin typeface="Calibri"/>
            </a:endParaRPr>
          </a:p>
        </p:txBody>
      </p:sp>
      <p:sp>
        <p:nvSpPr>
          <p:cNvPr id="1" name="PlaceHolder 2"/>
          <p:cNvSpPr>
            <a:spLocks noGrp="1"/>
          </p:cNvSpPr>
          <p:nvPr>
            <p:ph type="dt"/>
          </p:nvPr>
        </p:nvSpPr>
        <p:spPr>
          <a:xfrm>
            <a:off x="457200" y="6356520"/>
            <a:ext cx="2133360" cy="364680"/>
          </a:xfrm>
          <a:prstGeom prst="rect">
            <a:avLst/>
          </a:prstGeom>
        </p:spPr>
        <p:txBody>
          <a:bodyPr anchor="ctr"/>
          <a:p>
            <a:pPr>
              <a:lnSpc>
                <a:spcPct val="100000"/>
              </a:lnSpc>
            </a:pPr>
            <a:fld id="{DB84D1AB-BF19-4211-80F4-7986C6B36691}" type="datetime">
              <a:rPr b="0" lang="en-US" sz="1200" spc="-1" strike="noStrike">
                <a:solidFill>
                  <a:srgbClr val="8b8b8b"/>
                </a:solidFill>
                <a:latin typeface="Calibri"/>
              </a:rPr>
              <a:t>4/7/19</a:t>
            </a:fld>
            <a:endParaRPr b="0" lang="en-US" sz="1200" spc="-1" strike="noStrike">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p>
            <a:pPr algn="r">
              <a:lnSpc>
                <a:spcPct val="100000"/>
              </a:lnSpc>
            </a:pPr>
            <a:fld id="{070A9C89-A77F-4B37-986A-272F8F2C22FC}" type="slidenum">
              <a:rPr b="0" lang="en-US" sz="1200" spc="-1" strike="noStrike">
                <a:solidFill>
                  <a:srgbClr val="8b8b8b"/>
                </a:solidFill>
                <a:latin typeface="Calibri"/>
              </a:rPr>
              <a:t>&lt;number&gt;</a:t>
            </a:fld>
            <a:endParaRPr b="0" lang="en-US" sz="1200" spc="-1" strike="noStrike">
              <a:latin typeface="Times New Roman"/>
            </a:endParaRPr>
          </a:p>
        </p:txBody>
      </p:sp>
      <p:sp>
        <p:nvSpPr>
          <p:cNvPr id="4" name="PlaceHolder 5"/>
          <p:cNvSpPr>
            <a:spLocks noGrp="1"/>
          </p:cNvSpPr>
          <p:nvPr>
            <p:ph type="body"/>
          </p:nvPr>
        </p:nvSpPr>
        <p:spPr>
          <a:xfrm>
            <a:off x="457200" y="1604520"/>
            <a:ext cx="804636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the title text formatClick to edit Master title style</a:t>
            </a:r>
            <a:endParaRPr b="0" lang="en-US" sz="4400" spc="-1" strike="noStrike">
              <a:solidFill>
                <a:srgbClr val="000000"/>
              </a:solidFill>
              <a:latin typeface="Calibri"/>
            </a:endParaRPr>
          </a:p>
        </p:txBody>
      </p:sp>
      <p:sp>
        <p:nvSpPr>
          <p:cNvPr id="42" name="PlaceHolder 2"/>
          <p:cNvSpPr>
            <a:spLocks noGrp="1"/>
          </p:cNvSpPr>
          <p:nvPr>
            <p:ph type="body"/>
          </p:nvPr>
        </p:nvSpPr>
        <p:spPr>
          <a:xfrm>
            <a:off x="457200" y="1600200"/>
            <a:ext cx="8229240" cy="4525560"/>
          </a:xfrm>
          <a:prstGeom prst="rect">
            <a:avLst/>
          </a:prstGeom>
        </p:spPr>
        <p:txBody>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3200" spc="-1" strike="noStrike">
                <a:solidFill>
                  <a:srgbClr val="000000"/>
                </a:solidFill>
                <a:latin typeface="Calibri"/>
              </a:rPr>
              <a:t>Second Outline Level</a:t>
            </a:r>
            <a:endParaRPr b="0" lang="en-US" sz="32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3200" spc="-1" strike="noStrike">
                <a:solidFill>
                  <a:srgbClr val="000000"/>
                </a:solidFill>
                <a:latin typeface="Calibri"/>
              </a:rPr>
              <a:t>Third Outline Level</a:t>
            </a:r>
            <a:endParaRPr b="0" lang="en-US" sz="32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3200" spc="-1" strike="noStrike">
                <a:solidFill>
                  <a:srgbClr val="000000"/>
                </a:solidFill>
                <a:latin typeface="Calibri"/>
              </a:rPr>
              <a:t>Fourth Outline Level</a:t>
            </a:r>
            <a:endParaRPr b="0" lang="en-US" sz="32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3200" spc="-1" strike="noStrike">
                <a:solidFill>
                  <a:srgbClr val="000000"/>
                </a:solidFill>
                <a:latin typeface="Calibri"/>
              </a:rPr>
              <a:t>Fifth Outline Level</a:t>
            </a:r>
            <a:endParaRPr b="0" lang="en-US" sz="32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3200" spc="-1" strike="noStrike">
                <a:solidFill>
                  <a:srgbClr val="000000"/>
                </a:solidFill>
                <a:latin typeface="Calibri"/>
              </a:rPr>
              <a:t>Sixth Outline Level</a:t>
            </a:r>
            <a:endParaRPr b="0" lang="en-US" sz="32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3200" spc="-1" strike="noStrike">
                <a:solidFill>
                  <a:srgbClr val="000000"/>
                </a:solidFill>
                <a:latin typeface="Calibri"/>
              </a:rPr>
              <a:t>Seventh Outline LevelClick to edit Master text styles</a:t>
            </a:r>
            <a:endParaRPr b="0" lang="en-US" sz="3200" spc="-1" strike="noStrike">
              <a:solidFill>
                <a:srgbClr val="000000"/>
              </a:solidFill>
              <a:latin typeface="Calibri"/>
            </a:endParaRPr>
          </a:p>
          <a:p>
            <a:pPr lvl="7" marL="3456000" indent="-216000">
              <a:spcAft>
                <a:spcPts val="283"/>
              </a:spcAft>
              <a:buClr>
                <a:srgbClr val="000000"/>
              </a:buClr>
              <a:buSzPct val="45000"/>
              <a:buFont typeface="Wingdings" charset="2"/>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8" marL="3888000" indent="-216000">
              <a:spcAft>
                <a:spcPts val="283"/>
              </a:spcAft>
              <a:buClr>
                <a:srgbClr val="000000"/>
              </a:buClr>
              <a:buSzPct val="45000"/>
              <a:buFont typeface="Wingdings" charset="2"/>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9" marL="4320000" indent="-216000">
              <a:lnSpc>
                <a:spcPct val="100000"/>
              </a:lnSpc>
              <a:spcBef>
                <a:spcPts val="400"/>
              </a:spcBef>
              <a:buClr>
                <a:srgbClr val="000000"/>
              </a:buClr>
              <a:buSzPct val="45000"/>
              <a:buFont typeface="Wingdings" charset="2"/>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9" marL="4320000" indent="-216000">
              <a:lnSpc>
                <a:spcPct val="100000"/>
              </a:lnSpc>
              <a:spcBef>
                <a:spcPts val="400"/>
              </a:spcBef>
              <a:buClr>
                <a:srgbClr val="000000"/>
              </a:buClr>
              <a:buSzPct val="45000"/>
              <a:buFont typeface="Wingdings" charset="2"/>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43" name="PlaceHolder 3"/>
          <p:cNvSpPr>
            <a:spLocks noGrp="1"/>
          </p:cNvSpPr>
          <p:nvPr>
            <p:ph type="dt"/>
          </p:nvPr>
        </p:nvSpPr>
        <p:spPr>
          <a:xfrm>
            <a:off x="457200" y="6356520"/>
            <a:ext cx="2133360" cy="364680"/>
          </a:xfrm>
          <a:prstGeom prst="rect">
            <a:avLst/>
          </a:prstGeom>
        </p:spPr>
        <p:txBody>
          <a:bodyPr anchor="ctr"/>
          <a:p>
            <a:pPr>
              <a:lnSpc>
                <a:spcPct val="100000"/>
              </a:lnSpc>
            </a:pPr>
            <a:fld id="{3C0432C0-D1E4-4325-B729-748F219EDA93}" type="datetime">
              <a:rPr b="0" lang="en-US" sz="1200" spc="-1" strike="noStrike">
                <a:solidFill>
                  <a:srgbClr val="8b8b8b"/>
                </a:solidFill>
                <a:latin typeface="Calibri"/>
              </a:rPr>
              <a:t>4/7/19</a:t>
            </a:fld>
            <a:endParaRPr b="0" lang="en-US" sz="1200" spc="-1" strike="noStrike">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p>
            <a:pPr algn="r">
              <a:lnSpc>
                <a:spcPct val="100000"/>
              </a:lnSpc>
            </a:pPr>
            <a:fld id="{2967F157-8009-4ED6-9325-CB3F1C20842E}"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the title text formatClick to edit Master title style</a:t>
            </a:r>
            <a:endParaRPr b="0" lang="en-US" sz="4400" spc="-1" strike="noStrike">
              <a:solidFill>
                <a:srgbClr val="000000"/>
              </a:solidFill>
              <a:latin typeface="Calibri"/>
            </a:endParaRPr>
          </a:p>
        </p:txBody>
      </p:sp>
      <p:sp>
        <p:nvSpPr>
          <p:cNvPr id="83" name="PlaceHolder 2"/>
          <p:cNvSpPr>
            <a:spLocks noGrp="1"/>
          </p:cNvSpPr>
          <p:nvPr>
            <p:ph type="dt"/>
          </p:nvPr>
        </p:nvSpPr>
        <p:spPr>
          <a:xfrm>
            <a:off x="457200" y="6356520"/>
            <a:ext cx="2133360" cy="364680"/>
          </a:xfrm>
          <a:prstGeom prst="rect">
            <a:avLst/>
          </a:prstGeom>
        </p:spPr>
        <p:txBody>
          <a:bodyPr anchor="ctr"/>
          <a:p>
            <a:pPr>
              <a:lnSpc>
                <a:spcPct val="100000"/>
              </a:lnSpc>
            </a:pPr>
            <a:fld id="{BB9CE2C9-9497-4211-93C8-86A78A969B08}" type="datetime">
              <a:rPr b="0" lang="en-US" sz="1200" spc="-1" strike="noStrike">
                <a:solidFill>
                  <a:srgbClr val="8b8b8b"/>
                </a:solidFill>
                <a:latin typeface="Calibri"/>
              </a:rPr>
              <a:t>4/7/19</a:t>
            </a:fld>
            <a:endParaRPr b="0" lang="en-US" sz="1200" spc="-1" strike="noStrike">
              <a:latin typeface="Times New Roman"/>
            </a:endParaRPr>
          </a:p>
        </p:txBody>
      </p:sp>
      <p:sp>
        <p:nvSpPr>
          <p:cNvPr id="84"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85" name="PlaceHolder 4"/>
          <p:cNvSpPr>
            <a:spLocks noGrp="1"/>
          </p:cNvSpPr>
          <p:nvPr>
            <p:ph type="sldNum"/>
          </p:nvPr>
        </p:nvSpPr>
        <p:spPr>
          <a:xfrm>
            <a:off x="6553080" y="6356520"/>
            <a:ext cx="2133360" cy="364680"/>
          </a:xfrm>
          <a:prstGeom prst="rect">
            <a:avLst/>
          </a:prstGeom>
        </p:spPr>
        <p:txBody>
          <a:bodyPr anchor="ctr"/>
          <a:p>
            <a:pPr algn="r">
              <a:lnSpc>
                <a:spcPct val="100000"/>
              </a:lnSpc>
            </a:pPr>
            <a:fld id="{AFD7A5A7-D2C6-4C6B-B8BE-440D5CF2FE66}" type="slidenum">
              <a:rPr b="0" lang="en-US" sz="1200" spc="-1" strike="noStrike">
                <a:solidFill>
                  <a:srgbClr val="8b8b8b"/>
                </a:solidFill>
                <a:latin typeface="Calibri"/>
              </a:rPr>
              <a:t>&lt;number&gt;</a:t>
            </a:fld>
            <a:endParaRPr b="0" lang="en-US" sz="1200" spc="-1" strike="noStrike">
              <a:latin typeface="Times New Roman"/>
            </a:endParaRPr>
          </a:p>
        </p:txBody>
      </p:sp>
      <p:sp>
        <p:nvSpPr>
          <p:cNvPr id="86" name="PlaceHolder 5"/>
          <p:cNvSpPr>
            <a:spLocks noGrp="1"/>
          </p:cNvSpPr>
          <p:nvPr>
            <p:ph type="body"/>
          </p:nvPr>
        </p:nvSpPr>
        <p:spPr>
          <a:xfrm>
            <a:off x="457200" y="1604520"/>
            <a:ext cx="804636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dt"/>
          </p:nvPr>
        </p:nvSpPr>
        <p:spPr>
          <a:xfrm>
            <a:off x="457200" y="6356520"/>
            <a:ext cx="2133360" cy="364680"/>
          </a:xfrm>
          <a:prstGeom prst="rect">
            <a:avLst/>
          </a:prstGeom>
        </p:spPr>
        <p:txBody>
          <a:bodyPr anchor="ctr"/>
          <a:p>
            <a:pPr>
              <a:lnSpc>
                <a:spcPct val="100000"/>
              </a:lnSpc>
            </a:pPr>
            <a:fld id="{CE372FBE-9321-45DC-ADAD-AFFFD9F0B5E3}" type="datetime">
              <a:rPr b="0" lang="en-US" sz="1200" spc="-1" strike="noStrike">
                <a:solidFill>
                  <a:srgbClr val="8b8b8b"/>
                </a:solidFill>
                <a:latin typeface="Calibri"/>
              </a:rPr>
              <a:t>4/7/19</a:t>
            </a:fld>
            <a:endParaRPr b="0" lang="en-US" sz="1200" spc="-1" strike="noStrike">
              <a:latin typeface="Times New Roman"/>
            </a:endParaRPr>
          </a:p>
        </p:txBody>
      </p:sp>
      <p:sp>
        <p:nvSpPr>
          <p:cNvPr id="124"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25" name="PlaceHolder 3"/>
          <p:cNvSpPr>
            <a:spLocks noGrp="1"/>
          </p:cNvSpPr>
          <p:nvPr>
            <p:ph type="sldNum"/>
          </p:nvPr>
        </p:nvSpPr>
        <p:spPr>
          <a:xfrm>
            <a:off x="6553080" y="6356520"/>
            <a:ext cx="2133360" cy="364680"/>
          </a:xfrm>
          <a:prstGeom prst="rect">
            <a:avLst/>
          </a:prstGeom>
        </p:spPr>
        <p:txBody>
          <a:bodyPr anchor="ctr"/>
          <a:p>
            <a:pPr algn="r">
              <a:lnSpc>
                <a:spcPct val="100000"/>
              </a:lnSpc>
            </a:pPr>
            <a:fld id="{513E017B-DFE5-45F8-A536-D74AB674DA86}" type="slidenum">
              <a:rPr b="0" lang="en-US" sz="1200" spc="-1" strike="noStrike">
                <a:solidFill>
                  <a:srgbClr val="8b8b8b"/>
                </a:solidFill>
                <a:latin typeface="Calibri"/>
              </a:rPr>
              <a:t>&lt;number&gt;</a:t>
            </a:fld>
            <a:endParaRPr b="0" lang="en-US" sz="1200" spc="-1" strike="noStrike">
              <a:latin typeface="Times New Roman"/>
            </a:endParaRPr>
          </a:p>
        </p:txBody>
      </p:sp>
      <p:sp>
        <p:nvSpPr>
          <p:cNvPr id="126" name="PlaceHolder 4"/>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127" name="PlaceHolder 5"/>
          <p:cNvSpPr>
            <a:spLocks noGrp="1"/>
          </p:cNvSpPr>
          <p:nvPr>
            <p:ph type="body"/>
          </p:nvPr>
        </p:nvSpPr>
        <p:spPr>
          <a:xfrm>
            <a:off x="457200" y="1604520"/>
            <a:ext cx="804636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182880" y="129600"/>
            <a:ext cx="8778240" cy="915120"/>
          </a:xfrm>
          <a:prstGeom prst="rect">
            <a:avLst/>
          </a:prstGeom>
        </p:spPr>
        <p:txBody>
          <a:bodyPr lIns="0" rIns="0" tIns="0" bIns="0" anchor="ctr"/>
          <a:p>
            <a:pPr algn="ctr"/>
            <a:r>
              <a:rPr b="1" lang="en-US" sz="4400" spc="-1" strike="noStrike">
                <a:latin typeface="Droid Sans"/>
              </a:rPr>
              <a:t>Click to edit the title text format</a:t>
            </a:r>
            <a:endParaRPr b="1" lang="en-US" sz="4400" spc="-1" strike="noStrike">
              <a:latin typeface="Droid Sans"/>
            </a:endParaRPr>
          </a:p>
        </p:txBody>
      </p:sp>
      <p:sp>
        <p:nvSpPr>
          <p:cNvPr id="165" name="PlaceHolder 2"/>
          <p:cNvSpPr>
            <a:spLocks noGrp="1"/>
          </p:cNvSpPr>
          <p:nvPr>
            <p:ph type="body"/>
          </p:nvPr>
        </p:nvSpPr>
        <p:spPr>
          <a:xfrm>
            <a:off x="183240" y="1188720"/>
            <a:ext cx="877788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Click to edit the outline text format</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Second Outline Level</a:t>
            </a:r>
            <a:endParaRPr b="0" lang="en-US" sz="2800" spc="-1" strike="noStrike">
              <a:latin typeface="Droid Sans"/>
            </a:endParaRPr>
          </a:p>
          <a:p>
            <a:pPr lvl="2" marL="1296000" indent="-288000">
              <a:spcAft>
                <a:spcPts val="850"/>
              </a:spcAft>
              <a:buClr>
                <a:srgbClr val="000000"/>
              </a:buClr>
              <a:buSzPct val="45000"/>
              <a:buFont typeface="Wingdings" charset="2"/>
              <a:buChar char=""/>
            </a:pPr>
            <a:r>
              <a:rPr b="0" lang="en-US" sz="2400" spc="-1" strike="noStrike">
                <a:latin typeface="Droid Sans"/>
              </a:rPr>
              <a:t>Third Outline Level</a:t>
            </a:r>
            <a:endParaRPr b="0" lang="en-US" sz="2400" spc="-1" strike="noStrike">
              <a:latin typeface="Droid Sans"/>
            </a:endParaRPr>
          </a:p>
          <a:p>
            <a:pPr lvl="3" marL="1728000" indent="-216000">
              <a:spcAft>
                <a:spcPts val="567"/>
              </a:spcAft>
              <a:buClr>
                <a:srgbClr val="000000"/>
              </a:buClr>
              <a:buSzPct val="75000"/>
              <a:buFont typeface="Symbol" charset="2"/>
              <a:buChar char=""/>
            </a:pPr>
            <a:r>
              <a:rPr b="0" lang="en-US" sz="2000" spc="-1" strike="noStrike">
                <a:latin typeface="Droid Sans"/>
              </a:rPr>
              <a:t>Fourth Outline Level</a:t>
            </a:r>
            <a:endParaRPr b="0" lang="en-US" sz="2000" spc="-1" strike="noStrike">
              <a:latin typeface="Droid Sans"/>
            </a:endParaRPr>
          </a:p>
          <a:p>
            <a:pPr lvl="4" marL="2160000" indent="-216000">
              <a:spcAft>
                <a:spcPts val="283"/>
              </a:spcAft>
              <a:buClr>
                <a:srgbClr val="000000"/>
              </a:buClr>
              <a:buSzPct val="45000"/>
              <a:buFont typeface="Wingdings" charset="2"/>
              <a:buChar char=""/>
            </a:pPr>
            <a:r>
              <a:rPr b="0" lang="en-US" sz="2000" spc="-1" strike="noStrike">
                <a:latin typeface="Droid Sans"/>
              </a:rPr>
              <a:t>Fifth Outline Level</a:t>
            </a:r>
            <a:endParaRPr b="0" lang="en-US" sz="2000" spc="-1" strike="noStrike">
              <a:latin typeface="Droid Sans"/>
            </a:endParaRPr>
          </a:p>
          <a:p>
            <a:pPr lvl="5" marL="2592000" indent="-216000">
              <a:spcAft>
                <a:spcPts val="283"/>
              </a:spcAft>
              <a:buClr>
                <a:srgbClr val="000000"/>
              </a:buClr>
              <a:buSzPct val="45000"/>
              <a:buFont typeface="Wingdings" charset="2"/>
              <a:buChar char=""/>
            </a:pPr>
            <a:r>
              <a:rPr b="0" lang="en-US" sz="2000" spc="-1" strike="noStrike">
                <a:latin typeface="Droid Sans"/>
              </a:rPr>
              <a:t>Sixth Outline Level</a:t>
            </a:r>
            <a:endParaRPr b="0" lang="en-US" sz="2000" spc="-1" strike="noStrike">
              <a:latin typeface="Droid Sans"/>
            </a:endParaRPr>
          </a:p>
          <a:p>
            <a:pPr lvl="6" marL="3024000" indent="-216000">
              <a:spcAft>
                <a:spcPts val="283"/>
              </a:spcAft>
              <a:buClr>
                <a:srgbClr val="000000"/>
              </a:buClr>
              <a:buSzPct val="45000"/>
              <a:buFont typeface="Wingdings" charset="2"/>
              <a:buChar char=""/>
            </a:pPr>
            <a:r>
              <a:rPr b="0" lang="en-US" sz="2000" spc="-1" strike="noStrike">
                <a:latin typeface="Droid Sans"/>
              </a:rPr>
              <a:t>Seventh Outline Level</a:t>
            </a:r>
            <a:endParaRPr b="0" lang="en-US" sz="2000" spc="-1" strike="noStrike">
              <a:latin typeface="Droid Sans"/>
            </a:endParaRPr>
          </a:p>
        </p:txBody>
      </p:sp>
      <p:sp>
        <p:nvSpPr>
          <p:cNvPr id="166" name="PlaceHolder 3"/>
          <p:cNvSpPr>
            <a:spLocks noGrp="1"/>
          </p:cNvSpPr>
          <p:nvPr>
            <p:ph type="dt"/>
          </p:nvPr>
        </p:nvSpPr>
        <p:spPr>
          <a:xfrm>
            <a:off x="457200" y="6247440"/>
            <a:ext cx="2130120" cy="472680"/>
          </a:xfrm>
          <a:prstGeom prst="rect">
            <a:avLst/>
          </a:prstGeom>
        </p:spPr>
        <p:txBody>
          <a:bodyPr lIns="0" rIns="0" tIns="0" bIns="0"/>
          <a:p>
            <a:r>
              <a:rPr b="0" lang="en-US" sz="1400" spc="-1" strike="noStrike">
                <a:latin typeface="Times New Roman"/>
              </a:rPr>
              <a:t>&lt;date/time&gt;</a:t>
            </a:r>
            <a:endParaRPr b="0" lang="en-US" sz="1400" spc="-1" strike="noStrike">
              <a:latin typeface="Times New Roman"/>
            </a:endParaRPr>
          </a:p>
        </p:txBody>
      </p:sp>
      <p:sp>
        <p:nvSpPr>
          <p:cNvPr id="167" name="PlaceHolder 4"/>
          <p:cNvSpPr>
            <a:spLocks noGrp="1"/>
          </p:cNvSpPr>
          <p:nvPr>
            <p:ph type="ftr"/>
          </p:nvPr>
        </p:nvSpPr>
        <p:spPr>
          <a:xfrm>
            <a:off x="3126960" y="6247440"/>
            <a:ext cx="2898000" cy="472680"/>
          </a:xfrm>
          <a:prstGeom prst="rect">
            <a:avLst/>
          </a:prstGeom>
        </p:spPr>
        <p:txBody>
          <a:bodyPr lIns="0" rIns="0" tIns="0" bIns="0"/>
          <a:p>
            <a:pPr algn="ctr"/>
            <a:r>
              <a:rPr b="0" lang="en-US" sz="1400" spc="-1" strike="noStrike">
                <a:latin typeface="Times New Roman"/>
              </a:rPr>
              <a:t>&lt;footer&gt;</a:t>
            </a:r>
            <a:endParaRPr b="0" lang="en-US" sz="1400" spc="-1" strike="noStrike">
              <a:latin typeface="Times New Roman"/>
            </a:endParaRPr>
          </a:p>
        </p:txBody>
      </p:sp>
      <p:sp>
        <p:nvSpPr>
          <p:cNvPr id="168" name="PlaceHolder 5"/>
          <p:cNvSpPr>
            <a:spLocks noGrp="1"/>
          </p:cNvSpPr>
          <p:nvPr>
            <p:ph type="sldNum"/>
          </p:nvPr>
        </p:nvSpPr>
        <p:spPr>
          <a:xfrm>
            <a:off x="6555960" y="6247440"/>
            <a:ext cx="2130120" cy="472680"/>
          </a:xfrm>
          <a:prstGeom prst="rect">
            <a:avLst/>
          </a:prstGeom>
        </p:spPr>
        <p:txBody>
          <a:bodyPr lIns="0" rIns="0" tIns="0" bIns="0"/>
          <a:p>
            <a:pPr algn="r"/>
            <a:fld id="{9CA1C17E-3354-4425-B179-D2199AC234D6}"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title"/>
          </p:nvPr>
        </p:nvSpPr>
        <p:spPr>
          <a:xfrm>
            <a:off x="182880" y="182880"/>
            <a:ext cx="8778240" cy="1005840"/>
          </a:xfrm>
          <a:prstGeom prst="rect">
            <a:avLst/>
          </a:prstGeom>
        </p:spPr>
        <p:txBody>
          <a:bodyPr lIns="0" rIns="0" tIns="0" bIns="0" anchor="ctr"/>
          <a:p>
            <a:pPr algn="ctr"/>
            <a:r>
              <a:rPr b="1" lang="en-US" sz="4400" spc="-1" strike="noStrike">
                <a:latin typeface="Droid Sans"/>
              </a:rPr>
              <a:t>Click to edit the title text format</a:t>
            </a:r>
            <a:endParaRPr b="1" lang="en-US" sz="4400" spc="-1" strike="noStrike">
              <a:latin typeface="Droid Sans"/>
            </a:endParaRPr>
          </a:p>
        </p:txBody>
      </p:sp>
      <p:sp>
        <p:nvSpPr>
          <p:cNvPr id="206" name="PlaceHolder 2"/>
          <p:cNvSpPr>
            <a:spLocks noGrp="1"/>
          </p:cNvSpPr>
          <p:nvPr>
            <p:ph type="body"/>
          </p:nvPr>
        </p:nvSpPr>
        <p:spPr>
          <a:xfrm>
            <a:off x="183240" y="1371600"/>
            <a:ext cx="877788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Click to edit the outline text format</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Second Outline Level</a:t>
            </a:r>
            <a:endParaRPr b="0" lang="en-US" sz="2800" spc="-1" strike="noStrike">
              <a:latin typeface="Droid Sans"/>
            </a:endParaRPr>
          </a:p>
          <a:p>
            <a:pPr lvl="2" marL="1296000" indent="-288000">
              <a:spcAft>
                <a:spcPts val="850"/>
              </a:spcAft>
              <a:buClr>
                <a:srgbClr val="000000"/>
              </a:buClr>
              <a:buSzPct val="45000"/>
              <a:buFont typeface="Wingdings" charset="2"/>
              <a:buChar char=""/>
            </a:pPr>
            <a:r>
              <a:rPr b="0" lang="en-US" sz="2400" spc="-1" strike="noStrike">
                <a:latin typeface="Droid Sans"/>
              </a:rPr>
              <a:t>Third Outline Level</a:t>
            </a:r>
            <a:endParaRPr b="0" lang="en-US" sz="2400" spc="-1" strike="noStrike">
              <a:latin typeface="Droid Sans"/>
            </a:endParaRPr>
          </a:p>
          <a:p>
            <a:pPr lvl="3" marL="1728000" indent="-216000">
              <a:spcAft>
                <a:spcPts val="567"/>
              </a:spcAft>
              <a:buClr>
                <a:srgbClr val="000000"/>
              </a:buClr>
              <a:buSzPct val="75000"/>
              <a:buFont typeface="Symbol" charset="2"/>
              <a:buChar char=""/>
            </a:pPr>
            <a:r>
              <a:rPr b="0" lang="en-US" sz="2000" spc="-1" strike="noStrike">
                <a:latin typeface="Droid Sans"/>
              </a:rPr>
              <a:t>Fourth Outline Level</a:t>
            </a:r>
            <a:endParaRPr b="0" lang="en-US" sz="2000" spc="-1" strike="noStrike">
              <a:latin typeface="Droid Sans"/>
            </a:endParaRPr>
          </a:p>
          <a:p>
            <a:pPr lvl="4" marL="2160000" indent="-216000">
              <a:spcAft>
                <a:spcPts val="283"/>
              </a:spcAft>
              <a:buClr>
                <a:srgbClr val="000000"/>
              </a:buClr>
              <a:buSzPct val="45000"/>
              <a:buFont typeface="Wingdings" charset="2"/>
              <a:buChar char=""/>
            </a:pPr>
            <a:r>
              <a:rPr b="0" lang="en-US" sz="2000" spc="-1" strike="noStrike">
                <a:latin typeface="Droid Sans"/>
              </a:rPr>
              <a:t>Fifth Outline Level</a:t>
            </a:r>
            <a:endParaRPr b="0" lang="en-US" sz="2000" spc="-1" strike="noStrike">
              <a:latin typeface="Droid Sans"/>
            </a:endParaRPr>
          </a:p>
          <a:p>
            <a:pPr lvl="5" marL="2592000" indent="-216000">
              <a:spcAft>
                <a:spcPts val="283"/>
              </a:spcAft>
              <a:buClr>
                <a:srgbClr val="000000"/>
              </a:buClr>
              <a:buSzPct val="45000"/>
              <a:buFont typeface="Wingdings" charset="2"/>
              <a:buChar char=""/>
            </a:pPr>
            <a:r>
              <a:rPr b="0" lang="en-US" sz="2000" spc="-1" strike="noStrike">
                <a:latin typeface="Droid Sans"/>
              </a:rPr>
              <a:t>Sixth Outline Level</a:t>
            </a:r>
            <a:endParaRPr b="0" lang="en-US" sz="2000" spc="-1" strike="noStrike">
              <a:latin typeface="Droid Sans"/>
            </a:endParaRPr>
          </a:p>
          <a:p>
            <a:pPr lvl="6" marL="3024000" indent="-216000">
              <a:spcAft>
                <a:spcPts val="283"/>
              </a:spcAft>
              <a:buClr>
                <a:srgbClr val="000000"/>
              </a:buClr>
              <a:buSzPct val="45000"/>
              <a:buFont typeface="Wingdings" charset="2"/>
              <a:buChar char=""/>
            </a:pPr>
            <a:r>
              <a:rPr b="0" lang="en-US" sz="2000" spc="-1" strike="noStrike">
                <a:latin typeface="Droid Sans"/>
              </a:rPr>
              <a:t>Seventh Outline Level</a:t>
            </a:r>
            <a:endParaRPr b="0" lang="en-US" sz="2000" spc="-1" strike="noStrike">
              <a:latin typeface="Droid Sans"/>
            </a:endParaRPr>
          </a:p>
        </p:txBody>
      </p:sp>
      <p:sp>
        <p:nvSpPr>
          <p:cNvPr id="207" name="PlaceHolder 3"/>
          <p:cNvSpPr>
            <a:spLocks noGrp="1"/>
          </p:cNvSpPr>
          <p:nvPr>
            <p:ph type="dt"/>
          </p:nvPr>
        </p:nvSpPr>
        <p:spPr>
          <a:xfrm>
            <a:off x="457200" y="6247440"/>
            <a:ext cx="2130120" cy="472680"/>
          </a:xfrm>
          <a:prstGeom prst="rect">
            <a:avLst/>
          </a:prstGeom>
        </p:spPr>
        <p:txBody>
          <a:bodyPr lIns="0" rIns="0" tIns="0" bIns="0"/>
          <a:p>
            <a:r>
              <a:rPr b="0" lang="en-US" sz="1400" spc="-1" strike="noStrike">
                <a:latin typeface="Times New Roman"/>
              </a:rPr>
              <a:t>&lt;date/time&gt;</a:t>
            </a:r>
            <a:endParaRPr b="0" lang="en-US" sz="1400" spc="-1" strike="noStrike">
              <a:latin typeface="Times New Roman"/>
            </a:endParaRPr>
          </a:p>
        </p:txBody>
      </p:sp>
      <p:sp>
        <p:nvSpPr>
          <p:cNvPr id="208" name="PlaceHolder 4"/>
          <p:cNvSpPr>
            <a:spLocks noGrp="1"/>
          </p:cNvSpPr>
          <p:nvPr>
            <p:ph type="ftr"/>
          </p:nvPr>
        </p:nvSpPr>
        <p:spPr>
          <a:xfrm>
            <a:off x="3126960" y="6247440"/>
            <a:ext cx="2898000" cy="472680"/>
          </a:xfrm>
          <a:prstGeom prst="rect">
            <a:avLst/>
          </a:prstGeom>
        </p:spPr>
        <p:txBody>
          <a:bodyPr lIns="0" rIns="0" tIns="0" bIns="0"/>
          <a:p>
            <a:pPr algn="ctr"/>
            <a:r>
              <a:rPr b="0" lang="en-US" sz="1400" spc="-1" strike="noStrike">
                <a:latin typeface="Times New Roman"/>
              </a:rPr>
              <a:t>&lt;footer&gt;</a:t>
            </a:r>
            <a:endParaRPr b="0" lang="en-US" sz="1400" spc="-1" strike="noStrike">
              <a:latin typeface="Times New Roman"/>
            </a:endParaRPr>
          </a:p>
        </p:txBody>
      </p:sp>
      <p:sp>
        <p:nvSpPr>
          <p:cNvPr id="209" name="PlaceHolder 5"/>
          <p:cNvSpPr>
            <a:spLocks noGrp="1"/>
          </p:cNvSpPr>
          <p:nvPr>
            <p:ph type="sldNum"/>
          </p:nvPr>
        </p:nvSpPr>
        <p:spPr>
          <a:xfrm>
            <a:off x="6555960" y="6247440"/>
            <a:ext cx="2130120" cy="472680"/>
          </a:xfrm>
          <a:prstGeom prst="rect">
            <a:avLst/>
          </a:prstGeom>
        </p:spPr>
        <p:txBody>
          <a:bodyPr lIns="0" rIns="0" tIns="0" bIns="0"/>
          <a:p>
            <a:pPr algn="r"/>
            <a:fld id="{6AF10E7E-3031-4BBE-AABC-371F96146A08}"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63.xml"/>
</Relationships>
</file>

<file path=ppt/slides/_rels/slide1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63.xml"/>
</Relationships>
</file>

<file path=ppt/slides/_rels/slide12.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63.xml"/>
</Relationships>
</file>

<file path=ppt/slides/_rels/slide1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63.xml"/>
</Relationships>
</file>

<file path=ppt/slides/_rels/slide1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63.xml"/>
</Relationships>
</file>

<file path=ppt/slides/_rels/slide15.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63.xml"/>
</Relationships>
</file>

<file path=ppt/slides/_rels/slide1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61.xml"/>
</Relationships>
</file>

<file path=ppt/slides/_rels/slide1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62.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61.xml"/>
</Relationships>
</file>

<file path=ppt/slides/_rels/slide19.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63.xml"/>
</Relationships>
</file>

<file path=ppt/slides/_rels/slide2.xml.rels><?xml version="1.0" encoding="UTF-8"?>
<Relationships xmlns="http://schemas.openxmlformats.org/package/2006/relationships"><Relationship Id="rId1" Type="http://schemas.openxmlformats.org/officeDocument/2006/relationships/image" Target="../media/image1.wmf"/><Relationship Id="rId2" Type="http://schemas.openxmlformats.org/officeDocument/2006/relationships/image" Target="../media/image2.wmf"/><Relationship Id="rId3" Type="http://schemas.openxmlformats.org/officeDocument/2006/relationships/slideLayout" Target="../slideLayouts/slideLayout63.xml"/>
</Relationships>
</file>

<file path=ppt/slides/_rels/slide20.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png"/><Relationship Id="rId3" Type="http://schemas.openxmlformats.org/officeDocument/2006/relationships/slideLayout" Target="../slideLayouts/slideLayout63.xml"/>
</Relationships>
</file>

<file path=ppt/slides/_rels/slide2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61.xml"/>
</Relationships>
</file>

<file path=ppt/slides/_rels/slide2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61.xml"/>
</Relationships>
</file>

<file path=ppt/slides/_rels/slide2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6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2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63.xml"/>
</Relationships>
</file>

<file path=ppt/slides/_rels/slide28.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61.xml"/>
</Relationships>
</file>

<file path=ppt/slides/_rels/slide2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63.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61.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3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slideLayout" Target="../slideLayouts/slideLayout61.xml"/>
</Relationships>
</file>

<file path=ppt/slides/_rels/slide3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slideLayout" Target="../slideLayouts/slideLayout61.xml"/>
</Relationships>
</file>

<file path=ppt/slides/_rels/slide34.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63.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36.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63.xml"/>
</Relationships>
</file>

<file path=ppt/slides/_rels/slide37.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63.xml"/>
</Relationships>
</file>

<file path=ppt/slides/_rels/slide38.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63.xml"/>
</Relationships>
</file>

<file path=ppt/slides/_rels/slide39.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6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40.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63.xml"/><Relationship Id="rId3" Type="http://schemas.openxmlformats.org/officeDocument/2006/relationships/notesSlide" Target="../notesSlides/notesSlide40.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6.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61.xml"/>
</Relationships>
</file>

<file path=ppt/slides/_rels/slide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61.xml"/>
</Relationships>
</file>

<file path=ppt/slides/_rels/slide8.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63.xml"/>
</Relationships>
</file>

<file path=ppt/slides/_rels/slide9.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6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TextShape 1"/>
          <p:cNvSpPr txBox="1"/>
          <p:nvPr/>
        </p:nvSpPr>
        <p:spPr>
          <a:xfrm>
            <a:off x="182880" y="260640"/>
            <a:ext cx="8778240" cy="652680"/>
          </a:xfrm>
          <a:prstGeom prst="rect">
            <a:avLst/>
          </a:prstGeom>
          <a:noFill/>
          <a:ln>
            <a:noFill/>
          </a:ln>
        </p:spPr>
        <p:txBody>
          <a:bodyPr lIns="0" rIns="0" tIns="0" bIns="0" anchor="ctr"/>
          <a:p>
            <a:pPr algn="ctr"/>
            <a:r>
              <a:rPr b="1" lang="en-US" sz="4400" spc="-1" strike="noStrike">
                <a:latin typeface="Droid Sans"/>
              </a:rPr>
              <a:t>Announcements</a:t>
            </a:r>
            <a:endParaRPr b="1" lang="en-US" sz="4400" spc="-1" strike="noStrike">
              <a:latin typeface="Droid Sans"/>
            </a:endParaRPr>
          </a:p>
        </p:txBody>
      </p:sp>
      <p:sp>
        <p:nvSpPr>
          <p:cNvPr id="253" name="CustomShape 2"/>
          <p:cNvSpPr/>
          <p:nvPr/>
        </p:nvSpPr>
        <p:spPr>
          <a:xfrm>
            <a:off x="411840" y="832680"/>
            <a:ext cx="8525520" cy="6136560"/>
          </a:xfrm>
          <a:prstGeom prst="rect">
            <a:avLst/>
          </a:prstGeom>
          <a:noFill/>
          <a:ln>
            <a:noFill/>
          </a:ln>
        </p:spPr>
        <p:style>
          <a:lnRef idx="0"/>
          <a:fillRef idx="0"/>
          <a:effectRef idx="0"/>
          <a:fontRef idx="minor"/>
        </p:style>
      </p:sp>
      <p:sp>
        <p:nvSpPr>
          <p:cNvPr id="254" name="TextShape 3"/>
          <p:cNvSpPr txBox="1"/>
          <p:nvPr/>
        </p:nvSpPr>
        <p:spPr>
          <a:xfrm>
            <a:off x="183240" y="1188720"/>
            <a:ext cx="8777880" cy="548640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Today: Galaxies in general</a:t>
            </a:r>
            <a:br/>
            <a:r>
              <a:rPr b="0" lang="en-US" sz="3200" spc="-1" strike="noStrike">
                <a:latin typeface="Droid Sans"/>
              </a:rPr>
              <a:t>→ read Chapter 15</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Tonight, 8-9pm: Stargazing</a:t>
            </a:r>
            <a:br/>
            <a:r>
              <a:rPr b="0" lang="en-US" sz="3200" spc="-1" strike="noStrike">
                <a:latin typeface="Droid Sans"/>
              </a:rPr>
              <a:t>→ Earn 1 bonus-point on final grade</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More bonus point opportunities featuring the Moon on D2L (modifications of the solar eclipse bonus points)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Going on right now: Philae landing on Rosetta</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CustomShape 1"/>
          <p:cNvSpPr/>
          <p:nvPr/>
        </p:nvSpPr>
        <p:spPr>
          <a:xfrm>
            <a:off x="0" y="125280"/>
            <a:ext cx="9143640" cy="1186920"/>
          </a:xfrm>
          <a:prstGeom prst="rect">
            <a:avLst/>
          </a:prstGeom>
          <a:noFill/>
          <a:ln>
            <a:noFill/>
          </a:ln>
        </p:spPr>
        <p:style>
          <a:lnRef idx="0"/>
          <a:fillRef idx="0"/>
          <a:effectRef idx="0"/>
          <a:fontRef idx="minor"/>
        </p:style>
      </p:sp>
      <p:sp>
        <p:nvSpPr>
          <p:cNvPr id="286" name="TextShape 2"/>
          <p:cNvSpPr txBox="1"/>
          <p:nvPr/>
        </p:nvSpPr>
        <p:spPr>
          <a:xfrm>
            <a:off x="182880" y="203040"/>
            <a:ext cx="8778240" cy="532440"/>
          </a:xfrm>
          <a:prstGeom prst="rect">
            <a:avLst/>
          </a:prstGeom>
          <a:noFill/>
          <a:ln>
            <a:noFill/>
          </a:ln>
        </p:spPr>
        <p:txBody>
          <a:bodyPr lIns="0" rIns="0" tIns="0" bIns="0" anchor="ctr"/>
          <a:p>
            <a:pPr algn="ctr"/>
            <a:r>
              <a:rPr b="1" lang="en-US" sz="3600" spc="-1" strike="noStrike">
                <a:latin typeface="Droid Sans"/>
              </a:rPr>
              <a:t>The </a:t>
            </a:r>
            <a:r>
              <a:rPr b="1" lang="en-US" sz="3600" spc="-1" strike="noStrike">
                <a:solidFill>
                  <a:srgbClr val="dc2300"/>
                </a:solidFill>
                <a:latin typeface="Droid Sans"/>
              </a:rPr>
              <a:t>Virgo Cluster</a:t>
            </a:r>
            <a:r>
              <a:rPr b="1" lang="en-US" sz="3600" spc="-1" strike="noStrike">
                <a:latin typeface="Droid Sans"/>
              </a:rPr>
              <a:t>: closest large cluster</a:t>
            </a:r>
            <a:endParaRPr b="1" lang="en-US" sz="3600" spc="-1" strike="noStrike">
              <a:latin typeface="Droid Sans"/>
            </a:endParaRPr>
          </a:p>
        </p:txBody>
      </p:sp>
      <p:sp>
        <p:nvSpPr>
          <p:cNvPr id="287"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pic>
        <p:nvPicPr>
          <p:cNvPr id="288" name="Picture 1" descr=""/>
          <p:cNvPicPr/>
          <p:nvPr/>
        </p:nvPicPr>
        <p:blipFill>
          <a:blip r:embed="rId1"/>
          <a:srcRect l="-346" t="0" r="-75" b="118"/>
          <a:stretch/>
        </p:blipFill>
        <p:spPr>
          <a:xfrm>
            <a:off x="-32400" y="1019160"/>
            <a:ext cx="9182160" cy="583884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TextShape 1"/>
          <p:cNvSpPr txBox="1"/>
          <p:nvPr/>
        </p:nvSpPr>
        <p:spPr>
          <a:xfrm>
            <a:off x="182880" y="-69120"/>
            <a:ext cx="8778240" cy="1005840"/>
          </a:xfrm>
          <a:prstGeom prst="rect">
            <a:avLst/>
          </a:prstGeom>
          <a:noFill/>
          <a:ln>
            <a:noFill/>
          </a:ln>
        </p:spPr>
        <p:txBody>
          <a:bodyPr anchor="ctr"/>
          <a:p>
            <a:pPr algn="ctr">
              <a:lnSpc>
                <a:spcPct val="100000"/>
              </a:lnSpc>
            </a:pPr>
            <a:r>
              <a:rPr b="1" lang="en-US" sz="4400" spc="-1" strike="noStrike">
                <a:solidFill>
                  <a:srgbClr val="000000"/>
                </a:solidFill>
                <a:latin typeface="Calibri"/>
              </a:rPr>
              <a:t>Virgo Cluster</a:t>
            </a:r>
            <a:endParaRPr b="1" lang="en-US" sz="4400" spc="-1" strike="noStrike">
              <a:latin typeface="Droid Sans"/>
            </a:endParaRPr>
          </a:p>
        </p:txBody>
      </p:sp>
      <p:sp>
        <p:nvSpPr>
          <p:cNvPr id="290" name="TextShape 2"/>
          <p:cNvSpPr txBox="1"/>
          <p:nvPr/>
        </p:nvSpPr>
        <p:spPr>
          <a:xfrm>
            <a:off x="183240" y="4937760"/>
            <a:ext cx="8777880" cy="1737360"/>
          </a:xfrm>
          <a:prstGeom prst="rect">
            <a:avLst/>
          </a:prstGeom>
          <a:noFill/>
          <a:ln>
            <a:noFill/>
          </a:ln>
        </p:spPr>
        <p:txBody>
          <a:bodyPr lIns="0" rIns="0" tIns="0" bIns="0">
            <a:normAutofit fontScale="94000"/>
          </a:bodyPr>
          <a:p>
            <a:pPr marL="432000" indent="-324000">
              <a:spcAft>
                <a:spcPts val="1417"/>
              </a:spcAft>
              <a:buClr>
                <a:srgbClr val="000000"/>
              </a:buClr>
              <a:buSzPct val="45000"/>
              <a:buFont typeface="Wingdings" charset="2"/>
              <a:buChar char=""/>
            </a:pPr>
            <a:r>
              <a:rPr b="0" lang="en-US" sz="2400" spc="-1" strike="noStrike">
                <a:latin typeface="Droid Sans"/>
              </a:rPr>
              <a:t>Covers about 10 x 10 degrees on the sky (~500 x full moon)!</a:t>
            </a:r>
            <a:endParaRPr b="0" lang="en-US" sz="2400" spc="-1" strike="noStrike">
              <a:latin typeface="Droid Sans"/>
            </a:endParaRPr>
          </a:p>
          <a:p>
            <a:pPr marL="432000" indent="-324000">
              <a:spcAft>
                <a:spcPts val="1417"/>
              </a:spcAft>
              <a:buClr>
                <a:srgbClr val="000000"/>
              </a:buClr>
              <a:buSzPct val="45000"/>
              <a:buFont typeface="Wingdings" charset="2"/>
              <a:buChar char=""/>
            </a:pPr>
            <a:r>
              <a:rPr b="0" lang="en-US" sz="2400" spc="-1" strike="noStrike">
                <a:latin typeface="Droid Sans"/>
              </a:rPr>
              <a:t>Contains ~250 large galaxies and &gt;2000 smaller ones</a:t>
            </a:r>
            <a:endParaRPr b="0" lang="en-US" sz="2400" spc="-1" strike="noStrike">
              <a:latin typeface="Droid Sans"/>
            </a:endParaRPr>
          </a:p>
          <a:p>
            <a:pPr marL="432000" indent="-324000">
              <a:spcAft>
                <a:spcPts val="1417"/>
              </a:spcAft>
              <a:buClr>
                <a:srgbClr val="000000"/>
              </a:buClr>
              <a:buSzPct val="45000"/>
              <a:buFont typeface="Wingdings" charset="2"/>
              <a:buChar char=""/>
            </a:pPr>
            <a:r>
              <a:rPr b="0" lang="en-US" sz="2400" spc="-1" strike="noStrike">
                <a:latin typeface="Droid Sans"/>
              </a:rPr>
              <a:t>4 brightest galaxies are giant ellipticals, mix of spirals and ellipticals otherwise</a:t>
            </a:r>
            <a:endParaRPr b="0" lang="en-US" sz="2400" spc="-1" strike="noStrike">
              <a:latin typeface="Droid Sans"/>
            </a:endParaRPr>
          </a:p>
        </p:txBody>
      </p:sp>
      <p:pic>
        <p:nvPicPr>
          <p:cNvPr id="291" name="Picture 3" descr=""/>
          <p:cNvPicPr/>
          <p:nvPr/>
        </p:nvPicPr>
        <p:blipFill>
          <a:blip r:embed="rId1"/>
          <a:srcRect l="-346" t="0" r="-75" b="118"/>
          <a:stretch/>
        </p:blipFill>
        <p:spPr>
          <a:xfrm>
            <a:off x="1463400" y="837360"/>
            <a:ext cx="6217560" cy="395352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2" name="Picture 1" descr=""/>
          <p:cNvPicPr/>
          <p:nvPr/>
        </p:nvPicPr>
        <p:blipFill>
          <a:blip r:embed="rId1"/>
          <a:stretch/>
        </p:blipFill>
        <p:spPr>
          <a:xfrm>
            <a:off x="-394200" y="0"/>
            <a:ext cx="9932760" cy="6857640"/>
          </a:xfrm>
          <a:prstGeom prst="rect">
            <a:avLst/>
          </a:prstGeom>
          <a:ln>
            <a:noFill/>
          </a:ln>
        </p:spPr>
      </p:pic>
      <p:sp>
        <p:nvSpPr>
          <p:cNvPr id="293" name="CustomShape 1"/>
          <p:cNvSpPr/>
          <p:nvPr/>
        </p:nvSpPr>
        <p:spPr>
          <a:xfrm>
            <a:off x="0" y="-37440"/>
            <a:ext cx="9143640" cy="639000"/>
          </a:xfrm>
          <a:prstGeom prst="rect">
            <a:avLst/>
          </a:prstGeom>
          <a:noFill/>
          <a:ln>
            <a:noFill/>
          </a:ln>
        </p:spPr>
        <p:style>
          <a:lnRef idx="0"/>
          <a:fillRef idx="0"/>
          <a:effectRef idx="0"/>
          <a:fontRef idx="minor"/>
        </p:style>
      </p:sp>
      <p:sp>
        <p:nvSpPr>
          <p:cNvPr id="294"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solidFill>
                  <a:srgbClr val="ffffff"/>
                </a:solidFill>
                <a:latin typeface="Droid Sans"/>
              </a:rPr>
              <a:t>Perseus Cluster</a:t>
            </a:r>
            <a:endParaRPr b="1" lang="en-US" sz="4400" spc="-1" strike="noStrike">
              <a:latin typeface="Droid Sans"/>
            </a:endParaRPr>
          </a:p>
        </p:txBody>
      </p:sp>
      <p:sp>
        <p:nvSpPr>
          <p:cNvPr id="295"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6" name="Picture 1" descr=""/>
          <p:cNvPicPr/>
          <p:nvPr/>
        </p:nvPicPr>
        <p:blipFill>
          <a:blip r:embed="rId1"/>
          <a:srcRect l="7580" t="12760" r="15182" b="3737"/>
          <a:stretch/>
        </p:blipFill>
        <p:spPr>
          <a:xfrm>
            <a:off x="-87480" y="0"/>
            <a:ext cx="9231480" cy="6906240"/>
          </a:xfrm>
          <a:prstGeom prst="rect">
            <a:avLst/>
          </a:prstGeom>
          <a:ln>
            <a:noFill/>
          </a:ln>
        </p:spPr>
      </p:pic>
      <p:sp>
        <p:nvSpPr>
          <p:cNvPr id="297" name="CustomShape 1"/>
          <p:cNvSpPr/>
          <p:nvPr/>
        </p:nvSpPr>
        <p:spPr>
          <a:xfrm>
            <a:off x="-87840" y="0"/>
            <a:ext cx="9143640" cy="639000"/>
          </a:xfrm>
          <a:prstGeom prst="rect">
            <a:avLst/>
          </a:prstGeom>
          <a:noFill/>
          <a:ln w="9360">
            <a:noFill/>
          </a:ln>
        </p:spPr>
        <p:style>
          <a:lnRef idx="0"/>
          <a:fillRef idx="0"/>
          <a:effectRef idx="0"/>
          <a:fontRef idx="minor"/>
        </p:style>
      </p:sp>
      <p:sp>
        <p:nvSpPr>
          <p:cNvPr id="298" name="TextShape 2"/>
          <p:cNvSpPr txBox="1"/>
          <p:nvPr/>
        </p:nvSpPr>
        <p:spPr>
          <a:xfrm>
            <a:off x="182880" y="359280"/>
            <a:ext cx="8778240" cy="652680"/>
          </a:xfrm>
          <a:prstGeom prst="rect">
            <a:avLst/>
          </a:prstGeom>
          <a:noFill/>
          <a:ln>
            <a:noFill/>
          </a:ln>
        </p:spPr>
        <p:txBody>
          <a:bodyPr lIns="0" rIns="0" tIns="0" bIns="0" anchor="ctr"/>
          <a:p>
            <a:pPr algn="ctr"/>
            <a:r>
              <a:rPr b="1" lang="en-US" sz="4400" spc="-1" strike="noStrike">
                <a:solidFill>
                  <a:srgbClr val="ffffff"/>
                </a:solidFill>
                <a:latin typeface="Droid Sans"/>
              </a:rPr>
              <a:t>The Hercules Cluster</a:t>
            </a:r>
            <a:endParaRPr b="1" lang="en-US" sz="4400" spc="-1" strike="noStrike">
              <a:latin typeface="Droid Sans"/>
            </a:endParaRPr>
          </a:p>
        </p:txBody>
      </p:sp>
      <p:sp>
        <p:nvSpPr>
          <p:cNvPr id="299"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499"/>
                                          </p:stCondLst>
                                        </p:cTn>
                                        <p:tgtEl>
                                          <p:spTgt spid="29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0" name="Picture 1" descr=""/>
          <p:cNvPicPr/>
          <p:nvPr/>
        </p:nvPicPr>
        <p:blipFill>
          <a:blip r:embed="rId1"/>
          <a:stretch/>
        </p:blipFill>
        <p:spPr>
          <a:xfrm>
            <a:off x="0" y="-228600"/>
            <a:ext cx="9144000" cy="7315560"/>
          </a:xfrm>
          <a:prstGeom prst="rect">
            <a:avLst/>
          </a:prstGeom>
          <a:ln>
            <a:noFill/>
          </a:ln>
        </p:spPr>
      </p:pic>
      <p:sp>
        <p:nvSpPr>
          <p:cNvPr id="301" name="CustomShape 1"/>
          <p:cNvSpPr/>
          <p:nvPr/>
        </p:nvSpPr>
        <p:spPr>
          <a:xfrm>
            <a:off x="0" y="0"/>
            <a:ext cx="9143640" cy="639000"/>
          </a:xfrm>
          <a:prstGeom prst="rect">
            <a:avLst/>
          </a:prstGeom>
          <a:noFill/>
          <a:ln>
            <a:noFill/>
          </a:ln>
        </p:spPr>
        <p:style>
          <a:lnRef idx="0"/>
          <a:fillRef idx="0"/>
          <a:effectRef idx="0"/>
          <a:fontRef idx="minor"/>
        </p:style>
      </p:sp>
      <p:sp>
        <p:nvSpPr>
          <p:cNvPr id="302" name="TextShape 2"/>
          <p:cNvSpPr txBox="1"/>
          <p:nvPr/>
        </p:nvSpPr>
        <p:spPr>
          <a:xfrm>
            <a:off x="182880" y="359280"/>
            <a:ext cx="8778240" cy="652680"/>
          </a:xfrm>
          <a:prstGeom prst="rect">
            <a:avLst/>
          </a:prstGeom>
          <a:noFill/>
          <a:ln>
            <a:noFill/>
          </a:ln>
        </p:spPr>
        <p:txBody>
          <a:bodyPr lIns="0" rIns="0" tIns="0" bIns="0" anchor="ctr"/>
          <a:p>
            <a:pPr algn="ctr"/>
            <a:r>
              <a:rPr b="1" lang="en-US" sz="4400" spc="-1" strike="noStrike">
                <a:solidFill>
                  <a:srgbClr val="ffffff"/>
                </a:solidFill>
                <a:latin typeface="Droid Sans"/>
              </a:rPr>
              <a:t>Galaxy cluster Abell 1689</a:t>
            </a:r>
            <a:endParaRPr b="1" lang="en-US" sz="4400" spc="-1" strike="noStrike">
              <a:latin typeface="Droid Sans"/>
            </a:endParaRPr>
          </a:p>
        </p:txBody>
      </p:sp>
      <p:sp>
        <p:nvSpPr>
          <p:cNvPr id="303"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4" name="Picture 5" descr=""/>
          <p:cNvPicPr/>
          <p:nvPr/>
        </p:nvPicPr>
        <p:blipFill>
          <a:blip r:embed="rId1"/>
          <a:stretch/>
        </p:blipFill>
        <p:spPr>
          <a:xfrm>
            <a:off x="1375920" y="606240"/>
            <a:ext cx="6249240" cy="6227280"/>
          </a:xfrm>
          <a:prstGeom prst="rect">
            <a:avLst/>
          </a:prstGeom>
          <a:ln>
            <a:noFill/>
          </a:ln>
        </p:spPr>
      </p:pic>
      <p:sp>
        <p:nvSpPr>
          <p:cNvPr id="305" name="CustomShape 1"/>
          <p:cNvSpPr/>
          <p:nvPr/>
        </p:nvSpPr>
        <p:spPr>
          <a:xfrm>
            <a:off x="978840" y="0"/>
            <a:ext cx="7407360" cy="639000"/>
          </a:xfrm>
          <a:prstGeom prst="rect">
            <a:avLst/>
          </a:prstGeom>
          <a:noFill/>
          <a:ln>
            <a:noFill/>
          </a:ln>
        </p:spPr>
        <p:style>
          <a:lnRef idx="0"/>
          <a:fillRef idx="0"/>
          <a:effectRef idx="0"/>
          <a:fontRef idx="minor"/>
        </p:style>
      </p:sp>
      <p:sp>
        <p:nvSpPr>
          <p:cNvPr id="306" name="TextShape 2"/>
          <p:cNvSpPr txBox="1"/>
          <p:nvPr/>
        </p:nvSpPr>
        <p:spPr>
          <a:xfrm>
            <a:off x="182880" y="-36720"/>
            <a:ext cx="8778240" cy="652680"/>
          </a:xfrm>
          <a:prstGeom prst="rect">
            <a:avLst/>
          </a:prstGeom>
          <a:noFill/>
          <a:ln>
            <a:noFill/>
          </a:ln>
        </p:spPr>
        <p:txBody>
          <a:bodyPr lIns="0" rIns="0" tIns="0" bIns="0" anchor="ctr"/>
          <a:p>
            <a:pPr algn="ctr"/>
            <a:r>
              <a:rPr b="1" lang="en-US" sz="4400" spc="-1" strike="noStrike">
                <a:latin typeface="Droid Sans"/>
              </a:rPr>
              <a:t>Local Supercluster</a:t>
            </a:r>
            <a:endParaRPr b="1" lang="en-US" sz="4400" spc="-1" strike="noStrike">
              <a:latin typeface="Droid Sans"/>
            </a:endParaRPr>
          </a:p>
        </p:txBody>
      </p:sp>
      <p:sp>
        <p:nvSpPr>
          <p:cNvPr id="307"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08" name="TextShape 1"/>
          <p:cNvSpPr txBox="1"/>
          <p:nvPr/>
        </p:nvSpPr>
        <p:spPr>
          <a:xfrm>
            <a:off x="457200" y="0"/>
            <a:ext cx="8229240" cy="698400"/>
          </a:xfrm>
          <a:prstGeom prst="rect">
            <a:avLst/>
          </a:prstGeom>
          <a:noFill/>
          <a:ln>
            <a:noFill/>
          </a:ln>
        </p:spPr>
        <p:txBody>
          <a:bodyPr anchor="ctr">
            <a:normAutofit/>
          </a:bodyPr>
          <a:p>
            <a:pPr algn="ctr">
              <a:lnSpc>
                <a:spcPct val="100000"/>
              </a:lnSpc>
            </a:pPr>
            <a:r>
              <a:rPr b="1" lang="en-US" sz="4400" spc="-1" strike="noStrike">
                <a:solidFill>
                  <a:srgbClr val="000000"/>
                </a:solidFill>
                <a:latin typeface="Calibri"/>
              </a:rPr>
              <a:t>Masses of Galaxy Clusters</a:t>
            </a:r>
            <a:endParaRPr b="1" lang="en-US" sz="4400" spc="-1" strike="noStrike">
              <a:latin typeface="Droid Sans"/>
            </a:endParaRPr>
          </a:p>
        </p:txBody>
      </p:sp>
      <p:sp>
        <p:nvSpPr>
          <p:cNvPr id="309" name="TextShape 2"/>
          <p:cNvSpPr txBox="1"/>
          <p:nvPr/>
        </p:nvSpPr>
        <p:spPr>
          <a:xfrm>
            <a:off x="457200" y="3754080"/>
            <a:ext cx="8469720" cy="3103560"/>
          </a:xfrm>
          <a:prstGeom prst="rect">
            <a:avLst/>
          </a:prstGeom>
          <a:noFill/>
          <a:ln>
            <a:noFill/>
          </a:ln>
        </p:spPr>
        <p:txBody>
          <a:bodyPr>
            <a:normAutofit/>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Most of the mass of a galaxy cluster is not galaxies!</a:t>
            </a:r>
            <a:endParaRPr b="0" lang="en-US" sz="2800" spc="-1" strike="noStrike">
              <a:latin typeface="Droid Sans"/>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Lots of very hot gas we see in x-rays: the intracluster medium</a:t>
            </a:r>
            <a:endParaRPr b="0" lang="en-US" sz="2800" spc="-1" strike="noStrike">
              <a:latin typeface="Droid Sans"/>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Lots of dark matter</a:t>
            </a:r>
            <a:endParaRPr b="0" lang="en-US" sz="2800" spc="-1" strike="noStrike">
              <a:latin typeface="Droid Sans"/>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First evidence for dark matter came from determining mass of Coma Cluster: more on that later!</a:t>
            </a:r>
            <a:endParaRPr b="0" lang="en-US" sz="2800" spc="-1" strike="noStrike">
              <a:latin typeface="Droid Sans"/>
            </a:endParaRPr>
          </a:p>
        </p:txBody>
      </p:sp>
      <p:pic>
        <p:nvPicPr>
          <p:cNvPr id="310" name="Picture 3" descr=""/>
          <p:cNvPicPr/>
          <p:nvPr/>
        </p:nvPicPr>
        <p:blipFill>
          <a:blip r:embed="rId1"/>
          <a:stretch/>
        </p:blipFill>
        <p:spPr>
          <a:xfrm>
            <a:off x="2331360" y="726480"/>
            <a:ext cx="4481280" cy="304164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11" name="CustomShape 1"/>
          <p:cNvSpPr/>
          <p:nvPr/>
        </p:nvSpPr>
        <p:spPr>
          <a:xfrm>
            <a:off x="463320" y="360360"/>
            <a:ext cx="8220960" cy="5778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200" spc="-1" strike="noStrike">
                <a:solidFill>
                  <a:srgbClr val="000000"/>
                </a:solidFill>
                <a:latin typeface="Calibri"/>
              </a:rPr>
              <a:t>Gravitational Lensing by Clusters</a:t>
            </a:r>
            <a:endParaRPr b="0" lang="en-US" sz="3200" spc="-1" strike="noStrike">
              <a:latin typeface="Arial"/>
            </a:endParaRPr>
          </a:p>
        </p:txBody>
      </p:sp>
      <p:pic>
        <p:nvPicPr>
          <p:cNvPr id="312" name="Picture 1" descr=""/>
          <p:cNvPicPr/>
          <p:nvPr/>
        </p:nvPicPr>
        <p:blipFill>
          <a:blip r:embed="rId1"/>
          <a:stretch/>
        </p:blipFill>
        <p:spPr>
          <a:xfrm>
            <a:off x="3673440" y="1131120"/>
            <a:ext cx="5216040" cy="5599440"/>
          </a:xfrm>
          <a:prstGeom prst="rect">
            <a:avLst/>
          </a:prstGeom>
          <a:ln>
            <a:noFill/>
          </a:ln>
        </p:spPr>
      </p:pic>
      <p:sp>
        <p:nvSpPr>
          <p:cNvPr id="313" name="CustomShape 2"/>
          <p:cNvSpPr/>
          <p:nvPr/>
        </p:nvSpPr>
        <p:spPr>
          <a:xfrm>
            <a:off x="174600" y="1131120"/>
            <a:ext cx="3333240" cy="35031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latin typeface="Calibri"/>
              </a:rPr>
              <a:t>Clusters are so massive that they distort the images of galaxies behind them.</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000000"/>
                </a:solidFill>
                <a:latin typeface="Calibri"/>
              </a:rPr>
              <a:t>Background galaxies are seen as stretched objects.</a:t>
            </a:r>
            <a:endParaRPr b="0" lang="en-US" sz="2800" spc="-1" strike="noStrike">
              <a:latin typeface="Arial"/>
            </a:endParaRPr>
          </a:p>
        </p:txBody>
      </p:sp>
      <p:sp>
        <p:nvSpPr>
          <p:cNvPr id="314" name="CustomShape 3"/>
          <p:cNvSpPr/>
          <p:nvPr/>
        </p:nvSpPr>
        <p:spPr>
          <a:xfrm>
            <a:off x="301680" y="5746680"/>
            <a:ext cx="2349000" cy="4561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Calibri"/>
              </a:rPr>
              <a:t>Lensed galaxies</a:t>
            </a:r>
            <a:endParaRPr b="0" lang="en-US" sz="2400" spc="-1" strike="noStrike">
              <a:latin typeface="Arial"/>
            </a:endParaRPr>
          </a:p>
        </p:txBody>
      </p:sp>
      <p:sp>
        <p:nvSpPr>
          <p:cNvPr id="315" name="CustomShape 4"/>
          <p:cNvSpPr/>
          <p:nvPr/>
        </p:nvSpPr>
        <p:spPr>
          <a:xfrm flipV="1">
            <a:off x="2476440" y="3807720"/>
            <a:ext cx="2603160" cy="1936440"/>
          </a:xfrm>
          <a:custGeom>
            <a:avLst/>
            <a:gdLst/>
            <a:ahLst/>
            <a:rect l="l" t="t" r="r" b="b"/>
            <a:pathLst>
              <a:path w="21600" h="21600">
                <a:moveTo>
                  <a:pt x="0" y="0"/>
                </a:moveTo>
                <a:lnTo>
                  <a:pt x="21600" y="21600"/>
                </a:lnTo>
              </a:path>
            </a:pathLst>
          </a:custGeom>
          <a:noFill/>
          <a:ln w="25560">
            <a:solidFill>
              <a:srgbClr val="4f81bd"/>
            </a:solidFill>
            <a:round/>
            <a:tailEnd len="med" type="arrow" w="med"/>
          </a:ln>
        </p:spPr>
        <p:style>
          <a:lnRef idx="0"/>
          <a:fillRef idx="0"/>
          <a:effectRef idx="0"/>
          <a:fontRef idx="minor"/>
        </p:style>
      </p:sp>
      <p:sp>
        <p:nvSpPr>
          <p:cNvPr id="316" name="CustomShape 5"/>
          <p:cNvSpPr/>
          <p:nvPr/>
        </p:nvSpPr>
        <p:spPr>
          <a:xfrm flipV="1">
            <a:off x="2629080" y="4111560"/>
            <a:ext cx="3196800" cy="1787040"/>
          </a:xfrm>
          <a:custGeom>
            <a:avLst/>
            <a:gdLst/>
            <a:ahLst/>
            <a:rect l="l" t="t" r="r" b="b"/>
            <a:pathLst>
              <a:path w="21600" h="21600">
                <a:moveTo>
                  <a:pt x="0" y="0"/>
                </a:moveTo>
                <a:lnTo>
                  <a:pt x="21600" y="21600"/>
                </a:lnTo>
              </a:path>
            </a:pathLst>
          </a:custGeom>
          <a:noFill/>
          <a:ln w="25560">
            <a:solidFill>
              <a:srgbClr val="4f81bd"/>
            </a:solidFill>
            <a:round/>
            <a:tailEnd len="med" type="arrow" w="med"/>
          </a:ln>
        </p:spPr>
        <p:style>
          <a:lnRef idx="0"/>
          <a:fillRef idx="0"/>
          <a:effectRef idx="0"/>
          <a:fontRef idx="minor"/>
        </p:style>
      </p:sp>
      <p:sp>
        <p:nvSpPr>
          <p:cNvPr id="317" name="CustomShape 6"/>
          <p:cNvSpPr/>
          <p:nvPr/>
        </p:nvSpPr>
        <p:spPr>
          <a:xfrm flipV="1">
            <a:off x="2781360" y="5746680"/>
            <a:ext cx="2806200" cy="304560"/>
          </a:xfrm>
          <a:custGeom>
            <a:avLst/>
            <a:gdLst/>
            <a:ahLst/>
            <a:rect l="l" t="t" r="r" b="b"/>
            <a:pathLst>
              <a:path w="21600" h="21600">
                <a:moveTo>
                  <a:pt x="0" y="0"/>
                </a:moveTo>
                <a:lnTo>
                  <a:pt x="21600" y="21600"/>
                </a:lnTo>
              </a:path>
            </a:pathLst>
          </a:custGeom>
          <a:noFill/>
          <a:ln w="25560">
            <a:solidFill>
              <a:srgbClr val="4f81bd"/>
            </a:solidFill>
            <a:round/>
            <a:tailEnd len="med" type="arrow"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18" name="TextShape 1"/>
          <p:cNvSpPr txBox="1"/>
          <p:nvPr/>
        </p:nvSpPr>
        <p:spPr>
          <a:xfrm>
            <a:off x="457200" y="41400"/>
            <a:ext cx="8229240" cy="750600"/>
          </a:xfrm>
          <a:prstGeom prst="rect">
            <a:avLst/>
          </a:prstGeom>
          <a:noFill/>
          <a:ln>
            <a:noFill/>
          </a:ln>
        </p:spPr>
        <p:txBody>
          <a:bodyPr anchor="ctr">
            <a:normAutofit/>
          </a:bodyPr>
          <a:p>
            <a:pPr algn="ctr">
              <a:lnSpc>
                <a:spcPct val="100000"/>
              </a:lnSpc>
            </a:pPr>
            <a:r>
              <a:rPr b="0" lang="en-US" sz="4400" spc="-1" strike="noStrike">
                <a:solidFill>
                  <a:srgbClr val="000000"/>
                </a:solidFill>
                <a:latin typeface="Calibri"/>
              </a:rPr>
              <a:t>Gravitational Lensing by Abell 2218</a:t>
            </a:r>
            <a:endParaRPr b="1" lang="en-US" sz="4400" spc="-1" strike="noStrike">
              <a:latin typeface="Droid Sans"/>
            </a:endParaRPr>
          </a:p>
        </p:txBody>
      </p:sp>
      <p:pic>
        <p:nvPicPr>
          <p:cNvPr id="319" name="Picture 4" descr=""/>
          <p:cNvPicPr/>
          <p:nvPr/>
        </p:nvPicPr>
        <p:blipFill>
          <a:blip r:embed="rId1"/>
          <a:stretch/>
        </p:blipFill>
        <p:spPr>
          <a:xfrm>
            <a:off x="0" y="762120"/>
            <a:ext cx="9143640" cy="609552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CustomShape 1"/>
          <p:cNvSpPr/>
          <p:nvPr/>
        </p:nvSpPr>
        <p:spPr>
          <a:xfrm>
            <a:off x="0" y="0"/>
            <a:ext cx="9144000" cy="6858000"/>
          </a:xfrm>
          <a:prstGeom prst="rect">
            <a:avLst/>
          </a:prstGeom>
          <a:solidFill>
            <a:srgbClr val="000000"/>
          </a:solidFill>
          <a:ln>
            <a:noFill/>
          </a:ln>
        </p:spPr>
        <p:style>
          <a:lnRef idx="0"/>
          <a:fillRef idx="0"/>
          <a:effectRef idx="0"/>
          <a:fontRef idx="minor"/>
        </p:style>
      </p:sp>
      <p:sp>
        <p:nvSpPr>
          <p:cNvPr id="321" name="TextShape 2"/>
          <p:cNvSpPr txBox="1"/>
          <p:nvPr/>
        </p:nvSpPr>
        <p:spPr>
          <a:xfrm>
            <a:off x="182880" y="182880"/>
            <a:ext cx="8778240" cy="1005840"/>
          </a:xfrm>
          <a:prstGeom prst="rect">
            <a:avLst/>
          </a:prstGeom>
          <a:noFill/>
          <a:ln>
            <a:noFill/>
          </a:ln>
        </p:spPr>
        <p:txBody>
          <a:bodyPr lIns="0" rIns="0" tIns="0" bIns="0" anchor="ctr"/>
          <a:p>
            <a:pPr algn="ctr"/>
            <a:endParaRPr b="1" lang="en-US" sz="4400" spc="-1" strike="noStrike">
              <a:latin typeface="Droid Sans"/>
            </a:endParaRPr>
          </a:p>
        </p:txBody>
      </p:sp>
      <p:pic>
        <p:nvPicPr>
          <p:cNvPr id="322" name="" descr=""/>
          <p:cNvPicPr/>
          <p:nvPr/>
        </p:nvPicPr>
        <p:blipFill>
          <a:blip r:embed="rId1"/>
          <a:stretch/>
        </p:blipFill>
        <p:spPr>
          <a:xfrm>
            <a:off x="0" y="227160"/>
            <a:ext cx="9144000" cy="551520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TextShape 1"/>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The Hubble Sequence</a:t>
            </a:r>
            <a:endParaRPr b="1" lang="en-US" sz="4400" spc="-1" strike="noStrike">
              <a:latin typeface="Droid Sans"/>
            </a:endParaRPr>
          </a:p>
        </p:txBody>
      </p:sp>
      <p:sp>
        <p:nvSpPr>
          <p:cNvPr id="256" name="CustomShape 2"/>
          <p:cNvSpPr/>
          <p:nvPr/>
        </p:nvSpPr>
        <p:spPr>
          <a:xfrm>
            <a:off x="3668400" y="2728440"/>
            <a:ext cx="184320" cy="369000"/>
          </a:xfrm>
          <a:prstGeom prst="rect">
            <a:avLst/>
          </a:prstGeom>
          <a:noFill/>
          <a:ln>
            <a:noFill/>
          </a:ln>
        </p:spPr>
        <p:style>
          <a:lnRef idx="0"/>
          <a:fillRef idx="0"/>
          <a:effectRef idx="0"/>
          <a:fontRef idx="minor"/>
        </p:style>
      </p:sp>
      <p:pic>
        <p:nvPicPr>
          <p:cNvPr id="257" name="Picture 12" descr=""/>
          <p:cNvPicPr/>
          <p:nvPr/>
        </p:nvPicPr>
        <p:blipFill>
          <a:blip r:embed="rId1"/>
          <a:stretch/>
        </p:blipFill>
        <p:spPr>
          <a:xfrm>
            <a:off x="914040" y="1371600"/>
            <a:ext cx="7315920" cy="3977280"/>
          </a:xfrm>
          <a:prstGeom prst="rect">
            <a:avLst/>
          </a:prstGeom>
          <a:ln>
            <a:noFill/>
          </a:ln>
        </p:spPr>
      </p:pic>
      <p:pic>
        <p:nvPicPr>
          <p:cNvPr id="258" name="Picture 10" descr=""/>
          <p:cNvPicPr/>
          <p:nvPr/>
        </p:nvPicPr>
        <p:blipFill>
          <a:blip r:embed="rId2"/>
          <a:stretch/>
        </p:blipFill>
        <p:spPr>
          <a:xfrm>
            <a:off x="457200" y="4672440"/>
            <a:ext cx="1706760" cy="2185200"/>
          </a:xfrm>
          <a:prstGeom prst="rect">
            <a:avLst/>
          </a:prstGeom>
          <a:ln>
            <a:noFill/>
          </a:ln>
        </p:spPr>
      </p:pic>
      <p:sp>
        <p:nvSpPr>
          <p:cNvPr id="259" name="CustomShape 3"/>
          <p:cNvSpPr/>
          <p:nvPr/>
        </p:nvSpPr>
        <p:spPr>
          <a:xfrm>
            <a:off x="2599200" y="5577480"/>
            <a:ext cx="5178240" cy="1187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Droid Sans"/>
              </a:rPr>
              <a:t>Edwin Hubble again</a:t>
            </a:r>
            <a:endParaRPr b="0" lang="en-US" sz="2400" spc="-1" strike="noStrike">
              <a:latin typeface="Arial"/>
            </a:endParaRPr>
          </a:p>
          <a:p>
            <a:pPr>
              <a:lnSpc>
                <a:spcPct val="100000"/>
              </a:lnSpc>
            </a:pPr>
            <a:r>
              <a:rPr b="0" lang="en-US" sz="2400" spc="-1" strike="noStrike">
                <a:solidFill>
                  <a:srgbClr val="000000"/>
                </a:solidFill>
                <a:latin typeface="Droid Sans"/>
              </a:rPr>
              <a:t>1926: proposed galaxy classification </a:t>
            </a:r>
            <a:br/>
            <a:r>
              <a:rPr b="0" lang="en-US" sz="2400" spc="-1" strike="noStrike">
                <a:solidFill>
                  <a:srgbClr val="000000"/>
                </a:solidFill>
                <a:latin typeface="Droid Sans"/>
              </a:rPr>
              <a:t>scheme still used today</a:t>
            </a:r>
            <a:endParaRPr b="0" lang="en-US" sz="2400" spc="-1" strike="noStrike">
              <a:latin typeface="Arial"/>
            </a:endParaRPr>
          </a:p>
        </p:txBody>
      </p:sp>
      <p:sp>
        <p:nvSpPr>
          <p:cNvPr id="260" name="CustomShape 4"/>
          <p:cNvSpPr/>
          <p:nvPr/>
        </p:nvSpPr>
        <p:spPr>
          <a:xfrm>
            <a:off x="2313720" y="6042960"/>
            <a:ext cx="6372720" cy="821880"/>
          </a:xfrm>
          <a:prstGeom prst="rect">
            <a:avLst/>
          </a:prstGeom>
          <a:no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TextShape 1"/>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Measuring distances to galaxies</a:t>
            </a:r>
            <a:endParaRPr b="1" lang="en-US" sz="4400" spc="-1" strike="noStrike">
              <a:latin typeface="Droid Sans"/>
            </a:endParaRPr>
          </a:p>
        </p:txBody>
      </p:sp>
      <p:sp>
        <p:nvSpPr>
          <p:cNvPr id="324" name="TextShape 2"/>
          <p:cNvSpPr txBox="1"/>
          <p:nvPr/>
        </p:nvSpPr>
        <p:spPr>
          <a:xfrm>
            <a:off x="183240" y="1371600"/>
            <a:ext cx="8777880" cy="5303520"/>
          </a:xfrm>
          <a:prstGeom prst="rect">
            <a:avLst/>
          </a:prstGeom>
          <a:noFill/>
          <a:ln>
            <a:noFill/>
          </a:ln>
        </p:spPr>
        <p:txBody>
          <a:bodyPr lIns="0" rIns="0" tIns="0" bIns="0">
            <a:normAutofit/>
          </a:bodyPr>
          <a:p>
            <a:r>
              <a:rPr b="0" lang="en-US" sz="2800" spc="-1" strike="noStrike">
                <a:latin typeface="Droid Sans"/>
              </a:rPr>
              <a:t>Starting in 1914, Vesto Slipher found </a:t>
            </a:r>
            <a:br/>
            <a:r>
              <a:rPr b="0" lang="en-US" sz="2800" spc="-1" strike="noStrike">
                <a:latin typeface="Droid Sans"/>
              </a:rPr>
              <a:t>that galaxies outside the Local Group </a:t>
            </a:r>
            <a:br/>
            <a:r>
              <a:rPr b="0" lang="en-US" sz="2800" spc="-1" strike="noStrike">
                <a:latin typeface="Droid Sans"/>
              </a:rPr>
              <a:t>are all moving away from us!</a:t>
            </a:r>
            <a:endParaRPr b="0" lang="en-US" sz="2800" spc="-1" strike="noStrike">
              <a:latin typeface="Droid Sans"/>
            </a:endParaRPr>
          </a:p>
          <a:p>
            <a:endParaRPr b="0" lang="en-US" sz="2800" spc="-1" strike="noStrike">
              <a:latin typeface="Droid Sans"/>
            </a:endParaRPr>
          </a:p>
          <a:p>
            <a:endParaRPr b="0" lang="en-US" sz="2800" spc="-1" strike="noStrike">
              <a:latin typeface="Droid Sans"/>
            </a:endParaRPr>
          </a:p>
          <a:p>
            <a:b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When Hubble started measuring their</a:t>
            </a:r>
            <a:b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distances using Cepheids, he found</a:t>
            </a:r>
            <a:b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that the speed at which they move </a:t>
            </a:r>
            <a:b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away increases as the distance to the</a:t>
            </a:r>
            <a:b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	</a:t>
            </a:r>
            <a:r>
              <a:rPr b="0" lang="en-US" sz="2800" spc="-1" strike="noStrike">
                <a:latin typeface="Droid Sans"/>
              </a:rPr>
              <a:t>galaxy increases</a:t>
            </a:r>
            <a:endParaRPr b="0" lang="en-US" sz="2800" spc="-1" strike="noStrike">
              <a:latin typeface="Droid Sans"/>
            </a:endParaRPr>
          </a:p>
        </p:txBody>
      </p:sp>
      <p:pic>
        <p:nvPicPr>
          <p:cNvPr id="325" name="Picture 4" descr=""/>
          <p:cNvPicPr/>
          <p:nvPr/>
        </p:nvPicPr>
        <p:blipFill>
          <a:blip r:embed="rId1"/>
          <a:stretch/>
        </p:blipFill>
        <p:spPr>
          <a:xfrm>
            <a:off x="6777000" y="1088640"/>
            <a:ext cx="2184120" cy="3117600"/>
          </a:xfrm>
          <a:prstGeom prst="rect">
            <a:avLst/>
          </a:prstGeom>
          <a:ln>
            <a:noFill/>
          </a:ln>
        </p:spPr>
      </p:pic>
      <p:pic>
        <p:nvPicPr>
          <p:cNvPr id="326" name="Picture 11" descr=""/>
          <p:cNvPicPr/>
          <p:nvPr/>
        </p:nvPicPr>
        <p:blipFill>
          <a:blip r:embed="rId2"/>
          <a:stretch/>
        </p:blipFill>
        <p:spPr>
          <a:xfrm>
            <a:off x="74880" y="2779200"/>
            <a:ext cx="2733480" cy="400032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7" name="Picture 3" descr=""/>
          <p:cNvPicPr/>
          <p:nvPr/>
        </p:nvPicPr>
        <p:blipFill>
          <a:blip r:embed="rId1"/>
          <a:stretch/>
        </p:blipFill>
        <p:spPr>
          <a:xfrm>
            <a:off x="4148640" y="5040"/>
            <a:ext cx="4995000" cy="6889680"/>
          </a:xfrm>
          <a:prstGeom prst="rect">
            <a:avLst/>
          </a:prstGeom>
          <a:ln>
            <a:noFill/>
          </a:ln>
        </p:spPr>
      </p:pic>
      <p:sp>
        <p:nvSpPr>
          <p:cNvPr id="328" name="CustomShape 1"/>
          <p:cNvSpPr/>
          <p:nvPr/>
        </p:nvSpPr>
        <p:spPr>
          <a:xfrm>
            <a:off x="313560" y="552600"/>
            <a:ext cx="3595320" cy="26499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latin typeface="Droid Sans"/>
              </a:rPr>
              <a:t>Velocity is measured from the redshift of  absorption lines – </a:t>
            </a:r>
            <a:r>
              <a:rPr b="1" lang="en-US" sz="2800" spc="-1" strike="noStrike">
                <a:solidFill>
                  <a:srgbClr val="000000"/>
                </a:solidFill>
                <a:latin typeface="Droid Sans"/>
              </a:rPr>
              <a:t>the faster a galaxy is moving away, the larger the redshift</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9" name="" descr=""/>
          <p:cNvPicPr/>
          <p:nvPr/>
        </p:nvPicPr>
        <p:blipFill>
          <a:blip r:embed="rId1"/>
          <a:stretch/>
        </p:blipFill>
        <p:spPr>
          <a:xfrm>
            <a:off x="-347760" y="0"/>
            <a:ext cx="9739440" cy="6858000"/>
          </a:xfrm>
          <a:prstGeom prst="rect">
            <a:avLst/>
          </a:prstGeom>
          <a:ln>
            <a:noFill/>
          </a:ln>
        </p:spPr>
      </p:pic>
      <p:sp>
        <p:nvSpPr>
          <p:cNvPr id="330" name="TextShape 1"/>
          <p:cNvSpPr txBox="1"/>
          <p:nvPr/>
        </p:nvSpPr>
        <p:spPr>
          <a:xfrm>
            <a:off x="5760720" y="5943600"/>
            <a:ext cx="3749040" cy="402840"/>
          </a:xfrm>
          <a:prstGeom prst="rect">
            <a:avLst/>
          </a:prstGeom>
          <a:noFill/>
          <a:ln>
            <a:noFill/>
          </a:ln>
        </p:spPr>
        <p:txBody>
          <a:bodyPr lIns="90000" rIns="90000" tIns="45000" bIns="45000"/>
          <a:p>
            <a:r>
              <a:rPr b="1" lang="en-US" sz="2200" spc="-1" strike="noStrike">
                <a:latin typeface="Arial"/>
              </a:rPr>
              <a:t>→ </a:t>
            </a:r>
            <a:r>
              <a:rPr b="1" lang="en-US" sz="2200" spc="-1" strike="noStrike">
                <a:latin typeface="Arial"/>
              </a:rPr>
              <a:t>d [Mpc] = V [km/s] / 558</a:t>
            </a: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1" name="" descr=""/>
          <p:cNvPicPr/>
          <p:nvPr/>
        </p:nvPicPr>
        <p:blipFill>
          <a:blip r:embed="rId1"/>
          <a:stretch/>
        </p:blipFill>
        <p:spPr>
          <a:xfrm>
            <a:off x="8640" y="316080"/>
            <a:ext cx="8952480" cy="5394960"/>
          </a:xfrm>
          <a:prstGeom prst="rect">
            <a:avLst/>
          </a:prstGeom>
          <a:ln>
            <a:noFill/>
          </a:ln>
        </p:spPr>
      </p:pic>
      <p:sp>
        <p:nvSpPr>
          <p:cNvPr id="332" name="TextShape 1"/>
          <p:cNvSpPr txBox="1"/>
          <p:nvPr/>
        </p:nvSpPr>
        <p:spPr>
          <a:xfrm>
            <a:off x="4572000" y="2468880"/>
            <a:ext cx="5303520" cy="735840"/>
          </a:xfrm>
          <a:prstGeom prst="rect">
            <a:avLst/>
          </a:prstGeom>
          <a:noFill/>
          <a:ln>
            <a:noFill/>
          </a:ln>
        </p:spPr>
        <p:txBody>
          <a:bodyPr lIns="90000" rIns="90000" tIns="45000" bIns="45000"/>
          <a:p>
            <a:r>
              <a:rPr b="1" lang="en-US" sz="2800" spc="-1" strike="noStrike">
                <a:latin typeface="Droid Sans"/>
              </a:rPr>
              <a:t>→ </a:t>
            </a:r>
            <a:r>
              <a:rPr b="1" lang="en-US" sz="2800" spc="-1" strike="noStrike">
                <a:latin typeface="Droid Sans"/>
              </a:rPr>
              <a:t>d [Mpc] = V [km/s] / 558</a:t>
            </a:r>
            <a:endParaRPr b="0" lang="en-US" sz="2800" spc="-1" strike="noStrike">
              <a:latin typeface="Arial"/>
            </a:endParaRPr>
          </a:p>
        </p:txBody>
      </p:sp>
      <p:sp>
        <p:nvSpPr>
          <p:cNvPr id="333" name="CustomShape 2"/>
          <p:cNvSpPr/>
          <p:nvPr/>
        </p:nvSpPr>
        <p:spPr>
          <a:xfrm>
            <a:off x="303480" y="5721120"/>
            <a:ext cx="8840520" cy="13701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latin typeface="Droid Sans"/>
              </a:rPr>
              <a:t>Each dot shows the distance to a galaxy and the speed with which it is moving away from us.  </a:t>
            </a:r>
            <a:b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TextShape 1"/>
          <p:cNvSpPr txBox="1"/>
          <p:nvPr/>
        </p:nvSpPr>
        <p:spPr>
          <a:xfrm>
            <a:off x="183240" y="1371600"/>
            <a:ext cx="8777880" cy="5303520"/>
          </a:xfrm>
          <a:prstGeom prst="rect">
            <a:avLst/>
          </a:prstGeom>
          <a:noFill/>
          <a:ln>
            <a:noFill/>
          </a:ln>
        </p:spPr>
        <p:txBody>
          <a:bodyPr lIns="0" rIns="0" tIns="0" bIns="0">
            <a:normAutofit fontScale="73000"/>
          </a:bodyPr>
          <a:p>
            <a:pPr marL="432000" indent="-324000">
              <a:spcAft>
                <a:spcPts val="1417"/>
              </a:spcAft>
              <a:buClr>
                <a:srgbClr val="000000"/>
              </a:buClr>
              <a:buSzPct val="45000"/>
              <a:buFont typeface="Wingdings" charset="2"/>
              <a:buChar char=""/>
            </a:pPr>
            <a:r>
              <a:rPr b="0" lang="en-US" sz="3200" spc="-1" strike="noStrike">
                <a:latin typeface="Droid Sans"/>
              </a:rPr>
              <a:t>Galaxies outside our local group of galaxies are moving away from us, because the universe is expanding!  Their speed increases with their distance from us according to the Hubble law:</a:t>
            </a:r>
            <a:br/>
            <a:br/>
            <a:r>
              <a:rPr b="0" lang="en-US" sz="3200" spc="-1" strike="noStrike">
                <a:latin typeface="Droid Sans"/>
              </a:rPr>
              <a:t>                              </a:t>
            </a:r>
            <a:r>
              <a:rPr b="0" lang="en-US" sz="3200" spc="-1" strike="noStrike">
                <a:latin typeface="Droid Sans"/>
              </a:rPr>
              <a:t>	</a:t>
            </a:r>
            <a:r>
              <a:rPr b="0" lang="en-US" sz="3200" spc="-1" strike="noStrike">
                <a:latin typeface="Droid Sans"/>
              </a:rPr>
              <a:t>	</a:t>
            </a:r>
            <a:r>
              <a:rPr b="1" lang="en-US" sz="4400" spc="-1" strike="noStrike">
                <a:latin typeface="Droid Sans"/>
              </a:rPr>
              <a:t>v = H × d</a:t>
            </a:r>
            <a:endParaRPr b="0" lang="en-US" sz="44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v = velocity in km/s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d = distance in megaparsecs (1 Mpc = 3.26 x 10</a:t>
            </a:r>
            <a:r>
              <a:rPr b="0" lang="en-US" sz="3200" spc="-1" strike="noStrike" baseline="33000">
                <a:latin typeface="Droid Sans"/>
              </a:rPr>
              <a:t>6</a:t>
            </a:r>
            <a:r>
              <a:rPr b="0" lang="en-US" sz="3200" spc="-1" strike="noStrike">
                <a:latin typeface="Droid Sans"/>
              </a:rPr>
              <a:t> ly)</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The Hubble constant: H = 70 km/s/Mpc</a:t>
            </a:r>
            <a:br/>
            <a:r>
              <a:rPr b="0" lang="en-US" sz="3200" spc="-1" strike="noStrike">
                <a:latin typeface="Droid Sans"/>
              </a:rPr>
              <a:t>(Uncertainty: 65-75 km/s/Mpc)</a:t>
            </a:r>
            <a:endParaRPr b="0" lang="en-US" sz="3200" spc="-1" strike="noStrike">
              <a:latin typeface="Droid Sans"/>
            </a:endParaRPr>
          </a:p>
        </p:txBody>
      </p:sp>
      <p:sp>
        <p:nvSpPr>
          <p:cNvPr id="335"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Hubble's Law</a:t>
            </a:r>
            <a:endParaRPr b="1" lang="en-US" sz="4400" spc="-1" strike="noStrike">
              <a:latin typeface="Droid Sans"/>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CustomShape 1"/>
          <p:cNvSpPr/>
          <p:nvPr/>
        </p:nvSpPr>
        <p:spPr>
          <a:xfrm>
            <a:off x="221760" y="810720"/>
            <a:ext cx="8736480" cy="5635440"/>
          </a:xfrm>
          <a:prstGeom prst="rect">
            <a:avLst/>
          </a:prstGeom>
          <a:noFill/>
          <a:ln>
            <a:noFill/>
          </a:ln>
        </p:spPr>
        <p:style>
          <a:lnRef idx="0"/>
          <a:fillRef idx="0"/>
          <a:effectRef idx="0"/>
          <a:fontRef idx="minor"/>
        </p:style>
      </p:sp>
      <p:sp>
        <p:nvSpPr>
          <p:cNvPr id="337" name="CustomShape 2"/>
          <p:cNvSpPr/>
          <p:nvPr/>
        </p:nvSpPr>
        <p:spPr>
          <a:xfrm>
            <a:off x="0" y="146520"/>
            <a:ext cx="9143640" cy="639000"/>
          </a:xfrm>
          <a:prstGeom prst="rect">
            <a:avLst/>
          </a:prstGeom>
          <a:noFill/>
          <a:ln>
            <a:noFill/>
          </a:ln>
        </p:spPr>
        <p:style>
          <a:lnRef idx="0"/>
          <a:fillRef idx="0"/>
          <a:effectRef idx="0"/>
          <a:fontRef idx="minor"/>
        </p:style>
      </p:sp>
      <p:sp>
        <p:nvSpPr>
          <p:cNvPr id="338" name="TextShape 3"/>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Hubble’s Law</a:t>
            </a:r>
            <a:endParaRPr b="1" lang="en-US" sz="4400" spc="-1" strike="noStrike">
              <a:latin typeface="Droid Sans"/>
            </a:endParaRPr>
          </a:p>
        </p:txBody>
      </p:sp>
      <p:sp>
        <p:nvSpPr>
          <p:cNvPr id="339" name="TextShape 4"/>
          <p:cNvSpPr txBox="1"/>
          <p:nvPr/>
        </p:nvSpPr>
        <p:spPr>
          <a:xfrm>
            <a:off x="183240" y="1371600"/>
            <a:ext cx="8777880" cy="5074560"/>
          </a:xfrm>
          <a:prstGeom prst="rect">
            <a:avLst/>
          </a:prstGeom>
          <a:noFill/>
          <a:ln>
            <a:noFill/>
          </a:ln>
        </p:spPr>
        <p:txBody>
          <a:bodyPr lIns="0" rIns="0" tIns="0" bIns="0">
            <a:normAutofit fontScale="94000"/>
          </a:bodyPr>
          <a:p>
            <a:r>
              <a:rPr b="0" lang="en-US" sz="3200" spc="-1" strike="noStrike">
                <a:latin typeface="Droid Sans"/>
              </a:rPr>
              <a:t>v = H × d is called the </a:t>
            </a:r>
            <a:r>
              <a:rPr b="1" lang="en-US" sz="3200" spc="-1" strike="noStrike">
                <a:latin typeface="Droid Sans"/>
              </a:rPr>
              <a:t>Hubble Law</a:t>
            </a:r>
            <a:r>
              <a:rPr b="0" lang="en-US" sz="3200" spc="-1" strike="noStrike">
                <a:latin typeface="Droid Sans"/>
              </a:rPr>
              <a:t> and H is the </a:t>
            </a:r>
            <a:r>
              <a:rPr b="1" lang="en-US" sz="3200" spc="-1" strike="noStrike">
                <a:latin typeface="Droid Sans"/>
              </a:rPr>
              <a:t>Hubble constant</a:t>
            </a:r>
            <a:r>
              <a:rPr b="0" lang="en-US" sz="3200" spc="-1" strike="noStrike">
                <a:latin typeface="Droid Sans"/>
              </a:rPr>
              <a:t>.  </a:t>
            </a:r>
            <a:endParaRPr b="0" lang="en-US" sz="3200" spc="-1" strike="noStrike">
              <a:latin typeface="Droid Sans"/>
            </a:endParaRPr>
          </a:p>
          <a:p>
            <a:r>
              <a:rPr b="0" lang="en-US" sz="3200" spc="-1" strike="noStrike">
                <a:latin typeface="Droid Sans"/>
              </a:rPr>
              <a:t>To determine it, we need to measure the velocity of many many galaxies, and their distances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Velocities are easy, from the redshift of spectral lines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Distances are harder: we use the Cepheid variable stars we talked about earlier and other methods</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CustomShape 1"/>
          <p:cNvSpPr/>
          <p:nvPr/>
        </p:nvSpPr>
        <p:spPr>
          <a:xfrm>
            <a:off x="455760" y="284040"/>
            <a:ext cx="8382960" cy="2040120"/>
          </a:xfrm>
          <a:prstGeom prst="rect">
            <a:avLst/>
          </a:prstGeom>
          <a:noFill/>
          <a:ln w="9360">
            <a:noFill/>
          </a:ln>
        </p:spPr>
        <p:style>
          <a:lnRef idx="0"/>
          <a:fillRef idx="0"/>
          <a:effectRef idx="0"/>
          <a:fontRef idx="minor"/>
        </p:style>
      </p:sp>
      <p:sp>
        <p:nvSpPr>
          <p:cNvPr id="341" name="CustomShape 2"/>
          <p:cNvSpPr/>
          <p:nvPr/>
        </p:nvSpPr>
        <p:spPr>
          <a:xfrm>
            <a:off x="455760" y="3084480"/>
            <a:ext cx="4558320" cy="3502440"/>
          </a:xfrm>
          <a:prstGeom prst="rect">
            <a:avLst/>
          </a:prstGeom>
          <a:noFill/>
          <a:ln>
            <a:noFill/>
          </a:ln>
        </p:spPr>
        <p:style>
          <a:lnRef idx="0"/>
          <a:fillRef idx="0"/>
          <a:effectRef idx="0"/>
          <a:fontRef idx="minor"/>
        </p:style>
      </p:sp>
      <p:sp>
        <p:nvSpPr>
          <p:cNvPr id="342" name="TextShape 3"/>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The Hubble Key Project</a:t>
            </a:r>
            <a:endParaRPr b="1" lang="en-US" sz="4400" spc="-1" strike="noStrike">
              <a:latin typeface="Droid Sans"/>
            </a:endParaRPr>
          </a:p>
        </p:txBody>
      </p:sp>
      <p:sp>
        <p:nvSpPr>
          <p:cNvPr id="343" name="TextShape 4"/>
          <p:cNvSpPr txBox="1"/>
          <p:nvPr/>
        </p:nvSpPr>
        <p:spPr>
          <a:xfrm>
            <a:off x="183240" y="1371600"/>
            <a:ext cx="8777880" cy="5215320"/>
          </a:xfrm>
          <a:prstGeom prst="rect">
            <a:avLst/>
          </a:prstGeom>
          <a:noFill/>
          <a:ln>
            <a:noFill/>
          </a:ln>
        </p:spPr>
        <p:txBody>
          <a:bodyPr lIns="0" rIns="0" tIns="0" bIns="0">
            <a:normAutofit fontScale="85000"/>
          </a:bodyPr>
          <a:p>
            <a:r>
              <a:rPr b="0" lang="en-US" sz="3200" spc="-1" strike="noStrike">
                <a:latin typeface="Droid Sans"/>
              </a:rPr>
              <a:t>The value of Hubble’s constant relies on using Cepheids to obtain the distance to the Virgo Cluster (50 Mly or 18 Mpc) and to other galaxies within 100 Mly</a:t>
            </a:r>
            <a:endParaRPr b="0" lang="en-US" sz="3200" spc="-1" strike="noStrike">
              <a:latin typeface="Droid Sans"/>
            </a:endParaRPr>
          </a:p>
          <a:p>
            <a:r>
              <a:rPr b="0" lang="en-US" sz="3200" spc="-1" strike="noStrike">
                <a:latin typeface="Droid Sans"/>
              </a:rPr>
              <a:t>→ </a:t>
            </a:r>
            <a:r>
              <a:rPr b="0" lang="en-US" sz="3200" spc="-1" strike="noStrike">
                <a:latin typeface="Droid Sans"/>
              </a:rPr>
              <a:t>This was one of the main scientific drivers to </a:t>
            </a:r>
            <a:br/>
            <a:r>
              <a:rPr b="0" lang="en-US" sz="3200" spc="-1" strike="noStrike">
                <a:latin typeface="Droid Sans"/>
              </a:rPr>
              <a:t>	</a:t>
            </a:r>
            <a:r>
              <a:rPr b="0" lang="en-US" sz="3200" spc="-1" strike="noStrike">
                <a:latin typeface="Droid Sans"/>
              </a:rPr>
              <a:t>build a </a:t>
            </a:r>
            <a:r>
              <a:rPr b="0" lang="en-US" sz="3200" spc="-1" strike="noStrike">
                <a:latin typeface="Droid Sans"/>
              </a:rPr>
              <a:t>	</a:t>
            </a:r>
            <a:r>
              <a:rPr b="0" lang="en-US" sz="3200" spc="-1" strike="noStrike">
                <a:latin typeface="Droid Sans"/>
              </a:rPr>
              <a:t>telescope in space; this telescope was </a:t>
            </a:r>
            <a:br/>
            <a:r>
              <a:rPr b="0" lang="en-US" sz="3200" spc="-1" strike="noStrike">
                <a:latin typeface="Droid Sans"/>
              </a:rPr>
              <a:t>	</a:t>
            </a:r>
            <a:r>
              <a:rPr b="0" lang="en-US" sz="3200" spc="-1" strike="noStrike">
                <a:latin typeface="Droid Sans"/>
              </a:rPr>
              <a:t>later renamed to </a:t>
            </a:r>
            <a:r>
              <a:rPr b="1" lang="en-US" sz="3200" spc="-1" strike="noStrike">
                <a:latin typeface="Droid Sans"/>
              </a:rPr>
              <a:t>Hubble Space Telescope</a:t>
            </a:r>
            <a:endParaRPr b="0" lang="en-US" sz="3200" spc="-1" strike="noStrike">
              <a:latin typeface="Droid Sans"/>
            </a:endParaRPr>
          </a:p>
          <a:p>
            <a:r>
              <a:rPr b="0" lang="en-US" sz="3200" spc="-1" strike="noStrike">
                <a:latin typeface="Droid Sans"/>
              </a:rPr>
              <a:t>Key Project of Hubble Space Telescope: Measure the Hubble constant using Cepheid variable stars</a:t>
            </a:r>
            <a:endParaRPr b="0" lang="en-US" sz="3200" spc="-1" strike="noStrike">
              <a:latin typeface="Droid Sans"/>
            </a:endParaRPr>
          </a:p>
          <a:p>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4" name="Picture 4" descr=""/>
          <p:cNvPicPr/>
          <p:nvPr/>
        </p:nvPicPr>
        <p:blipFill>
          <a:blip r:embed="rId1"/>
          <a:stretch/>
        </p:blipFill>
        <p:spPr>
          <a:xfrm>
            <a:off x="1055520" y="2142720"/>
            <a:ext cx="8059320" cy="4501440"/>
          </a:xfrm>
          <a:prstGeom prst="rect">
            <a:avLst/>
          </a:prstGeom>
          <a:ln>
            <a:noFill/>
          </a:ln>
        </p:spPr>
      </p:pic>
      <p:sp>
        <p:nvSpPr>
          <p:cNvPr id="345" name="CustomShape 1"/>
          <p:cNvSpPr/>
          <p:nvPr/>
        </p:nvSpPr>
        <p:spPr>
          <a:xfrm>
            <a:off x="685800" y="717840"/>
            <a:ext cx="7772040" cy="2222640"/>
          </a:xfrm>
          <a:prstGeom prst="rect">
            <a:avLst/>
          </a:prstGeom>
          <a:noFill/>
          <a:ln>
            <a:noFill/>
          </a:ln>
        </p:spPr>
        <p:style>
          <a:lnRef idx="0"/>
          <a:fillRef idx="0"/>
          <a:effectRef idx="0"/>
          <a:fontRef idx="minor"/>
        </p:style>
      </p:sp>
      <p:sp>
        <p:nvSpPr>
          <p:cNvPr id="346" name="CustomShape 2"/>
          <p:cNvSpPr/>
          <p:nvPr/>
        </p:nvSpPr>
        <p:spPr>
          <a:xfrm>
            <a:off x="0" y="0"/>
            <a:ext cx="9143640" cy="639000"/>
          </a:xfrm>
          <a:prstGeom prst="rect">
            <a:avLst/>
          </a:prstGeom>
          <a:noFill/>
          <a:ln>
            <a:noFill/>
          </a:ln>
        </p:spPr>
        <p:style>
          <a:lnRef idx="0"/>
          <a:fillRef idx="0"/>
          <a:effectRef idx="0"/>
          <a:fontRef idx="minor"/>
        </p:style>
      </p:sp>
      <p:sp>
        <p:nvSpPr>
          <p:cNvPr id="347" name="TextShape 3"/>
          <p:cNvSpPr txBox="1"/>
          <p:nvPr/>
        </p:nvSpPr>
        <p:spPr>
          <a:xfrm>
            <a:off x="182880" y="419040"/>
            <a:ext cx="8778240" cy="532440"/>
          </a:xfrm>
          <a:prstGeom prst="rect">
            <a:avLst/>
          </a:prstGeom>
          <a:noFill/>
          <a:ln>
            <a:noFill/>
          </a:ln>
        </p:spPr>
        <p:txBody>
          <a:bodyPr lIns="0" rIns="0" tIns="0" bIns="0" anchor="ctr"/>
          <a:p>
            <a:pPr algn="ctr"/>
            <a:r>
              <a:rPr b="1" lang="en-US" sz="3600" spc="-1" strike="noStrike">
                <a:latin typeface="Droid Sans"/>
              </a:rPr>
              <a:t>Hubble’s Law and the Distance Ladder</a:t>
            </a:r>
            <a:endParaRPr b="1" lang="en-US" sz="3600" spc="-1" strike="noStrike">
              <a:latin typeface="Droid Sans"/>
            </a:endParaRPr>
          </a:p>
        </p:txBody>
      </p:sp>
      <p:sp>
        <p:nvSpPr>
          <p:cNvPr id="348" name="TextShape 4"/>
          <p:cNvSpPr txBox="1"/>
          <p:nvPr/>
        </p:nvSpPr>
        <p:spPr>
          <a:xfrm>
            <a:off x="183240" y="1371600"/>
            <a:ext cx="8777880" cy="3977280"/>
          </a:xfrm>
          <a:prstGeom prst="rect">
            <a:avLst/>
          </a:prstGeom>
          <a:noFill/>
          <a:ln>
            <a:noFill/>
          </a:ln>
        </p:spPr>
        <p:txBody>
          <a:bodyPr lIns="0" rIns="0" tIns="0" bIns="0">
            <a:normAutofit/>
          </a:bodyPr>
          <a:p>
            <a:r>
              <a:rPr b="0" lang="en-US" sz="2800" spc="-1" strike="noStrike">
                <a:latin typeface="Droid Sans"/>
              </a:rPr>
              <a:t>Once we figure out the value of Hubble’s constant, we can use the velocity of distant galaxies (easy to measure) to get their distance.</a:t>
            </a:r>
            <a:endParaRPr b="0" lang="en-US" sz="2800" spc="-1" strike="noStrike">
              <a:latin typeface="Droid Sans"/>
            </a:endParaRPr>
          </a:p>
          <a:p>
            <a:r>
              <a:rPr b="0" lang="en-US" sz="2800" spc="-1" strike="noStrike">
                <a:latin typeface="Droid Sans"/>
              </a:rPr>
              <a:t>So our distance </a:t>
            </a:r>
            <a:br/>
            <a:r>
              <a:rPr b="0" lang="en-US" sz="2800" spc="-1" strike="noStrike">
                <a:latin typeface="Droid Sans"/>
              </a:rPr>
              <a:t>ladder is </a:t>
            </a:r>
            <a:br/>
            <a:r>
              <a:rPr b="0" lang="en-US" sz="2800" spc="-1" strike="noStrike">
                <a:latin typeface="Droid Sans"/>
              </a:rPr>
              <a:t>complete!</a:t>
            </a:r>
            <a:endParaRPr b="0" lang="en-US" sz="2800" spc="-1" strike="noStrike">
              <a:latin typeface="Droid Sans"/>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9" name="Picture 3" descr=""/>
          <p:cNvPicPr/>
          <p:nvPr/>
        </p:nvPicPr>
        <p:blipFill>
          <a:blip r:embed="rId1"/>
          <a:stretch/>
        </p:blipFill>
        <p:spPr>
          <a:xfrm>
            <a:off x="2212920" y="0"/>
            <a:ext cx="6778440" cy="6582960"/>
          </a:xfrm>
          <a:prstGeom prst="rect">
            <a:avLst/>
          </a:prstGeom>
          <a:ln>
            <a:noFill/>
          </a:ln>
        </p:spPr>
      </p:pic>
      <p:sp>
        <p:nvSpPr>
          <p:cNvPr id="350" name="CustomShape 1"/>
          <p:cNvSpPr/>
          <p:nvPr/>
        </p:nvSpPr>
        <p:spPr>
          <a:xfrm>
            <a:off x="7010280" y="1929960"/>
            <a:ext cx="1980720" cy="577080"/>
          </a:xfrm>
          <a:prstGeom prst="rect">
            <a:avLst/>
          </a:prstGeom>
          <a:solidFill>
            <a:srgbClr val="ffffff"/>
          </a:solid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Calibri"/>
              </a:rPr>
              <a:t>You don’t need to remember this one</a:t>
            </a:r>
            <a:endParaRPr b="0" lang="en-US" sz="1600" spc="-1" strike="noStrike">
              <a:latin typeface="Arial"/>
            </a:endParaRPr>
          </a:p>
        </p:txBody>
      </p:sp>
      <p:sp>
        <p:nvSpPr>
          <p:cNvPr id="351" name="CustomShape 2"/>
          <p:cNvSpPr/>
          <p:nvPr/>
        </p:nvSpPr>
        <p:spPr>
          <a:xfrm>
            <a:off x="38880" y="150120"/>
            <a:ext cx="3779280" cy="64879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ff"/>
                </a:solidFill>
                <a:latin typeface="Calibri"/>
              </a:rPr>
              <a:t>Hubble’s law</a:t>
            </a:r>
            <a:endParaRPr b="0" lang="en-US" sz="2400" spc="-1" strike="noStrike">
              <a:latin typeface="Arial"/>
            </a:endParaRPr>
          </a:p>
          <a:p>
            <a:pPr>
              <a:lnSpc>
                <a:spcPct val="100000"/>
              </a:lnSpc>
            </a:pPr>
            <a:endParaRPr b="0" lang="en-US" sz="2400" spc="-1" strike="noStrike">
              <a:latin typeface="Arial"/>
            </a:endParaRPr>
          </a:p>
          <a:p>
            <a:pPr>
              <a:lnSpc>
                <a:spcPct val="100000"/>
              </a:lnSpc>
            </a:pPr>
            <a:br/>
            <a:r>
              <a:rPr b="0" lang="en-US" sz="2400" spc="-1" strike="noStrike">
                <a:solidFill>
                  <a:srgbClr val="0000ff"/>
                </a:solidFill>
                <a:latin typeface="Calibri"/>
              </a:rPr>
              <a:t>Type Ia supernovae</a:t>
            </a:r>
            <a:br/>
            <a:br/>
            <a:br/>
            <a:br/>
            <a:r>
              <a:rPr b="0" lang="en-US" sz="2400" spc="-1" strike="noStrike">
                <a:solidFill>
                  <a:srgbClr val="0000ff"/>
                </a:solidFill>
                <a:latin typeface="Calibri"/>
              </a:rPr>
              <a:t>Cepheid variables</a:t>
            </a:r>
            <a:br/>
            <a:br/>
            <a:r>
              <a:rPr b="0" lang="en-US" sz="2400" spc="-1" strike="noStrike">
                <a:solidFill>
                  <a:srgbClr val="0000ff"/>
                </a:solidFill>
                <a:latin typeface="Calibri"/>
              </a:rPr>
              <a:t>Main sequence stars</a:t>
            </a:r>
            <a:r>
              <a:rPr b="0" lang="en-US" sz="2800" spc="-1" strike="noStrike">
                <a:solidFill>
                  <a:srgbClr val="0000ff"/>
                </a:solidFill>
                <a:latin typeface="Calibri"/>
              </a:rPr>
              <a:t> </a:t>
            </a:r>
            <a:r>
              <a:rPr b="0" lang="en-US" sz="1600" spc="-1" strike="noStrike">
                <a:solidFill>
                  <a:srgbClr val="0000ff"/>
                </a:solidFill>
                <a:latin typeface="Calibri"/>
              </a:rPr>
              <a:t>(spectroscopic parallax)</a:t>
            </a:r>
            <a:endParaRPr b="0" lang="en-US" sz="1600" spc="-1" strike="noStrike">
              <a:latin typeface="Arial"/>
            </a:endParaRPr>
          </a:p>
          <a:p>
            <a:pPr>
              <a:lnSpc>
                <a:spcPct val="100000"/>
              </a:lnSpc>
            </a:pPr>
            <a:endParaRPr b="0" lang="en-US" sz="1600" spc="-1" strike="noStrike">
              <a:latin typeface="Arial"/>
            </a:endParaRPr>
          </a:p>
          <a:p>
            <a:pPr>
              <a:lnSpc>
                <a:spcPct val="100000"/>
              </a:lnSpc>
            </a:pPr>
            <a:endParaRPr b="0" lang="en-US" sz="1600" spc="-1" strike="noStrike">
              <a:latin typeface="Arial"/>
            </a:endParaRPr>
          </a:p>
          <a:p>
            <a:pPr>
              <a:lnSpc>
                <a:spcPct val="100000"/>
              </a:lnSpc>
            </a:pPr>
            <a:r>
              <a:rPr b="0" lang="en-US" sz="2400" spc="-1" strike="noStrike">
                <a:solidFill>
                  <a:srgbClr val="0000ff"/>
                </a:solidFill>
                <a:latin typeface="Calibri"/>
              </a:rPr>
              <a:t>Parallax</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ff"/>
                </a:solidFill>
                <a:latin typeface="Calibri"/>
              </a:rPr>
              <a:t>Radar bouncing      </a:t>
            </a:r>
            <a:br/>
            <a:br/>
            <a:br/>
            <a:endParaRPr b="0" lang="en-US" sz="2400" spc="-1" strike="noStrike">
              <a:latin typeface="Arial"/>
            </a:endParaRPr>
          </a:p>
        </p:txBody>
      </p:sp>
      <p:sp>
        <p:nvSpPr>
          <p:cNvPr id="352" name="CustomShape 3"/>
          <p:cNvSpPr/>
          <p:nvPr/>
        </p:nvSpPr>
        <p:spPr>
          <a:xfrm>
            <a:off x="7467480" y="1371600"/>
            <a:ext cx="1676160" cy="516600"/>
          </a:xfrm>
          <a:prstGeom prst="rect">
            <a:avLst/>
          </a:prstGeom>
          <a:solidFill>
            <a:srgbClr val="ffffff"/>
          </a:solid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rPr>
              <a:t>3 billion pc</a:t>
            </a:r>
            <a:br/>
            <a:r>
              <a:rPr b="0" lang="en-US" sz="1400" spc="-1" strike="noStrike">
                <a:solidFill>
                  <a:srgbClr val="000000"/>
                </a:solidFill>
                <a:latin typeface="Arial"/>
              </a:rPr>
              <a:t>(corrects C&amp;M) </a:t>
            </a:r>
            <a:endParaRPr b="0" lang="en-US" sz="1400" spc="-1" strike="noStrike">
              <a:latin typeface="Arial"/>
            </a:endParaRPr>
          </a:p>
        </p:txBody>
      </p:sp>
      <p:sp>
        <p:nvSpPr>
          <p:cNvPr id="353" name="CustomShape 4"/>
          <p:cNvSpPr/>
          <p:nvPr/>
        </p:nvSpPr>
        <p:spPr>
          <a:xfrm>
            <a:off x="0" y="6119280"/>
            <a:ext cx="9143640" cy="942840"/>
          </a:xfrm>
          <a:prstGeom prst="rect">
            <a:avLst/>
          </a:prstGeom>
          <a:solidFill>
            <a:srgbClr val="ffffff"/>
          </a:solidFill>
          <a:ln>
            <a:noFill/>
          </a:ln>
        </p:spPr>
        <p:style>
          <a:lnRef idx="0"/>
          <a:fillRef idx="0"/>
          <a:effectRef idx="0"/>
          <a:fontRef idx="minor"/>
        </p:style>
        <p:txBody>
          <a:bodyPr lIns="90000" rIns="90000" tIns="45000" bIns="45000"/>
          <a:p>
            <a:pPr>
              <a:lnSpc>
                <a:spcPct val="100000"/>
              </a:lnSpc>
            </a:pPr>
            <a:r>
              <a:rPr b="1" lang="en-US" sz="1400" spc="-1" strike="noStrike">
                <a:solidFill>
                  <a:srgbClr val="000000"/>
                </a:solidFill>
                <a:latin typeface="Droid Sans"/>
              </a:rPr>
              <a:t>Minor corrections to C&amp;M’s diagram: </a:t>
            </a:r>
            <a:r>
              <a:rPr b="0" lang="en-US" sz="1400" spc="-1" strike="noStrike">
                <a:solidFill>
                  <a:srgbClr val="000000"/>
                </a:solidFill>
                <a:latin typeface="Droid Sans"/>
              </a:rPr>
              <a:t> </a:t>
            </a:r>
            <a:br/>
            <a:r>
              <a:rPr b="0" lang="en-US" sz="1400" spc="-1" strike="noStrike">
                <a:solidFill>
                  <a:srgbClr val="000000"/>
                </a:solidFill>
                <a:latin typeface="Droid Sans"/>
              </a:rPr>
              <a:t>1.</a:t>
            </a:r>
            <a:r>
              <a:rPr b="0" lang="en-US" sz="1400" spc="-1" strike="noStrike">
                <a:solidFill>
                  <a:srgbClr val="000000"/>
                </a:solidFill>
                <a:latin typeface="Droid Sans"/>
              </a:rPr>
              <a:t>	</a:t>
            </a:r>
            <a:r>
              <a:rPr b="0" lang="en-US" sz="1400" spc="-1" strike="noStrike">
                <a:solidFill>
                  <a:srgbClr val="000000"/>
                </a:solidFill>
                <a:latin typeface="Droid Sans"/>
              </a:rPr>
              <a:t>Hubble’s law and Type Ia supernovae both rely on distances from Cepheids.</a:t>
            </a:r>
            <a:endParaRPr b="0" lang="en-US" sz="1400" spc="-1" strike="noStrike">
              <a:latin typeface="Arial"/>
            </a:endParaRPr>
          </a:p>
          <a:p>
            <a:pPr>
              <a:lnSpc>
                <a:spcPct val="100000"/>
              </a:lnSpc>
            </a:pPr>
            <a:r>
              <a:rPr b="0" lang="en-US" sz="1400" spc="-1" strike="noStrike">
                <a:solidFill>
                  <a:srgbClr val="000000"/>
                </a:solidFill>
                <a:latin typeface="Droid Sans"/>
              </a:rPr>
              <a:t>	</a:t>
            </a:r>
            <a:r>
              <a:rPr b="0" lang="en-US" sz="1400" spc="-1" strike="noStrike">
                <a:solidFill>
                  <a:srgbClr val="000000"/>
                </a:solidFill>
                <a:latin typeface="Droid Sans"/>
              </a:rPr>
              <a:t>You don’t need Type Ia supernovae to get Hubble’s law.  </a:t>
            </a:r>
            <a:br/>
            <a:r>
              <a:rPr b="0" lang="en-US" sz="1400" spc="-1" strike="noStrike">
                <a:solidFill>
                  <a:srgbClr val="000000"/>
                </a:solidFill>
                <a:latin typeface="Droid Sans"/>
              </a:rPr>
              <a:t>2.</a:t>
            </a:r>
            <a:r>
              <a:rPr b="0" lang="en-US" sz="1400" spc="-1" strike="noStrike">
                <a:solidFill>
                  <a:srgbClr val="000000"/>
                </a:solidFill>
                <a:latin typeface="Droid Sans"/>
              </a:rPr>
              <a:t>	</a:t>
            </a:r>
            <a:r>
              <a:rPr b="0" lang="en-US" sz="1400" spc="-1" strike="noStrike">
                <a:solidFill>
                  <a:srgbClr val="000000"/>
                </a:solidFill>
                <a:latin typeface="Droid Sans"/>
              </a:rPr>
              <a:t>Type Ia supernovae have now been found at distances of 3 billion pc</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TextShape 1"/>
          <p:cNvSpPr txBox="1"/>
          <p:nvPr/>
        </p:nvSpPr>
        <p:spPr>
          <a:xfrm>
            <a:off x="182880" y="32040"/>
            <a:ext cx="8778240" cy="1305000"/>
          </a:xfrm>
          <a:prstGeom prst="rect">
            <a:avLst/>
          </a:prstGeom>
          <a:noFill/>
          <a:ln>
            <a:noFill/>
          </a:ln>
        </p:spPr>
        <p:txBody>
          <a:bodyPr lIns="0" rIns="0" tIns="0" bIns="0" anchor="ctr"/>
          <a:p>
            <a:pPr algn="ctr"/>
            <a:r>
              <a:rPr b="1" lang="en-US" sz="4400" spc="-1" strike="noStrike">
                <a:latin typeface="Droid Sans"/>
              </a:rPr>
              <a:t>Redshift Surveys Map the </a:t>
            </a:r>
            <a:br/>
            <a:r>
              <a:rPr b="1" lang="en-US" sz="4400" spc="-1" strike="noStrike">
                <a:latin typeface="Droid Sans"/>
              </a:rPr>
              <a:t>Distribution of Galaxies</a:t>
            </a:r>
            <a:endParaRPr b="1" lang="en-US" sz="4400" spc="-1" strike="noStrike">
              <a:latin typeface="Droid Sans"/>
            </a:endParaRPr>
          </a:p>
        </p:txBody>
      </p:sp>
      <p:sp>
        <p:nvSpPr>
          <p:cNvPr id="355" name="TextShape 2"/>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sp>
        <p:nvSpPr>
          <p:cNvPr id="356" name="Line 3"/>
          <p:cNvSpPr/>
          <p:nvPr/>
        </p:nvSpPr>
        <p:spPr>
          <a:xfrm>
            <a:off x="4558680" y="2901960"/>
            <a:ext cx="0" cy="1135440"/>
          </a:xfrm>
          <a:prstGeom prst="line">
            <a:avLst/>
          </a:prstGeom>
          <a:ln w="25560">
            <a:solidFill>
              <a:srgbClr val="ffff00"/>
            </a:solidFill>
            <a:round/>
            <a:tailEnd len="med" type="triangle" w="lg"/>
          </a:ln>
        </p:spPr>
        <p:style>
          <a:lnRef idx="0"/>
          <a:fillRef idx="0"/>
          <a:effectRef idx="0"/>
          <a:fontRef idx="minor"/>
        </p:style>
      </p:sp>
      <p:sp>
        <p:nvSpPr>
          <p:cNvPr id="357" name="CustomShape 4"/>
          <p:cNvSpPr/>
          <p:nvPr/>
        </p:nvSpPr>
        <p:spPr>
          <a:xfrm>
            <a:off x="3882600" y="2557080"/>
            <a:ext cx="13514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ffff00"/>
                </a:solidFill>
                <a:latin typeface="Calibri"/>
              </a:rPr>
              <a:t>you are here</a:t>
            </a:r>
            <a:endParaRPr b="0" lang="en-US" sz="1800" spc="-1" strike="noStrike">
              <a:latin typeface="Arial"/>
            </a:endParaRPr>
          </a:p>
        </p:txBody>
      </p:sp>
      <p:sp>
        <p:nvSpPr>
          <p:cNvPr id="358" name="CustomShape 5"/>
          <p:cNvSpPr/>
          <p:nvPr/>
        </p:nvSpPr>
        <p:spPr>
          <a:xfrm rot="19317600">
            <a:off x="5256720" y="1815120"/>
            <a:ext cx="1944360" cy="3643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ffff00"/>
                </a:solidFill>
                <a:latin typeface="Calibri"/>
              </a:rPr>
              <a:t>increasing distance</a:t>
            </a:r>
            <a:endParaRPr b="0" lang="en-US" sz="1800" spc="-1" strike="noStrike">
              <a:latin typeface="Arial"/>
            </a:endParaRPr>
          </a:p>
        </p:txBody>
      </p:sp>
      <p:sp>
        <p:nvSpPr>
          <p:cNvPr id="359" name="Line 6"/>
          <p:cNvSpPr/>
          <p:nvPr/>
        </p:nvSpPr>
        <p:spPr>
          <a:xfrm flipV="1">
            <a:off x="6270480" y="1752480"/>
            <a:ext cx="673200" cy="542160"/>
          </a:xfrm>
          <a:prstGeom prst="line">
            <a:avLst/>
          </a:prstGeom>
          <a:ln w="25560">
            <a:solidFill>
              <a:srgbClr val="ffff00"/>
            </a:solidFill>
            <a:round/>
            <a:tailEnd len="med" type="triangle" w="lg"/>
          </a:ln>
        </p:spPr>
        <p:style>
          <a:lnRef idx="0"/>
          <a:fillRef idx="0"/>
          <a:effectRef idx="0"/>
          <a:fontRef idx="minor"/>
        </p:style>
      </p:sp>
      <p:pic>
        <p:nvPicPr>
          <p:cNvPr id="360" name="Picture 3" descr=""/>
          <p:cNvPicPr/>
          <p:nvPr/>
        </p:nvPicPr>
        <p:blipFill>
          <a:blip r:embed="rId1"/>
          <a:stretch/>
        </p:blipFill>
        <p:spPr>
          <a:xfrm>
            <a:off x="720" y="1383120"/>
            <a:ext cx="9143640" cy="547488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TextShape 1"/>
          <p:cNvSpPr txBox="1"/>
          <p:nvPr/>
        </p:nvSpPr>
        <p:spPr>
          <a:xfrm>
            <a:off x="457200" y="450360"/>
            <a:ext cx="8229240" cy="532440"/>
          </a:xfrm>
          <a:prstGeom prst="rect">
            <a:avLst/>
          </a:prstGeom>
          <a:noFill/>
          <a:ln>
            <a:noFill/>
          </a:ln>
        </p:spPr>
        <p:txBody>
          <a:bodyPr lIns="0" rIns="0" tIns="0" bIns="0" anchor="ctr"/>
          <a:p>
            <a:pPr algn="ctr"/>
            <a:r>
              <a:rPr b="1" lang="en-US" sz="3600" spc="-1" strike="noStrike">
                <a:latin typeface="Droid Sans"/>
              </a:rPr>
              <a:t>The Distribution of Galaxies in Space</a:t>
            </a:r>
            <a:endParaRPr b="1" lang="en-US" sz="3600" spc="-1" strike="noStrike">
              <a:latin typeface="Droid Sans"/>
            </a:endParaRPr>
          </a:p>
        </p:txBody>
      </p:sp>
      <p:pic>
        <p:nvPicPr>
          <p:cNvPr id="262" name="Picture 3" descr=""/>
          <p:cNvPicPr/>
          <p:nvPr/>
        </p:nvPicPr>
        <p:blipFill>
          <a:blip r:embed="rId1"/>
          <a:stretch/>
        </p:blipFill>
        <p:spPr>
          <a:xfrm>
            <a:off x="0" y="1382760"/>
            <a:ext cx="9143640" cy="5474880"/>
          </a:xfrm>
          <a:prstGeom prst="rect">
            <a:avLst/>
          </a:prstGeom>
          <a:ln>
            <a:noFill/>
          </a:ln>
        </p:spPr>
      </p:pic>
      <p:sp>
        <p:nvSpPr>
          <p:cNvPr id="263" name="Line 2"/>
          <p:cNvSpPr/>
          <p:nvPr/>
        </p:nvSpPr>
        <p:spPr>
          <a:xfrm>
            <a:off x="4558320" y="2901600"/>
            <a:ext cx="0" cy="1135440"/>
          </a:xfrm>
          <a:prstGeom prst="line">
            <a:avLst/>
          </a:prstGeom>
          <a:ln w="25560">
            <a:solidFill>
              <a:srgbClr val="ffff00"/>
            </a:solidFill>
            <a:round/>
            <a:tailEnd len="med" type="triangle" w="lg"/>
          </a:ln>
        </p:spPr>
        <p:style>
          <a:lnRef idx="0"/>
          <a:fillRef idx="0"/>
          <a:effectRef idx="0"/>
          <a:fontRef idx="minor"/>
        </p:style>
      </p:sp>
      <p:sp>
        <p:nvSpPr>
          <p:cNvPr id="264" name="CustomShape 3"/>
          <p:cNvSpPr/>
          <p:nvPr/>
        </p:nvSpPr>
        <p:spPr>
          <a:xfrm>
            <a:off x="3882240" y="2556720"/>
            <a:ext cx="13514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ffff00"/>
                </a:solidFill>
                <a:latin typeface="Calibri"/>
              </a:rPr>
              <a:t>you are here</a:t>
            </a:r>
            <a:endParaRPr b="0" lang="en-US" sz="1800" spc="-1" strike="noStrike">
              <a:latin typeface="Arial"/>
            </a:endParaRPr>
          </a:p>
        </p:txBody>
      </p:sp>
      <p:sp>
        <p:nvSpPr>
          <p:cNvPr id="265" name="CustomShape 4"/>
          <p:cNvSpPr/>
          <p:nvPr/>
        </p:nvSpPr>
        <p:spPr>
          <a:xfrm rot="2306400">
            <a:off x="4645440" y="5699520"/>
            <a:ext cx="1944360" cy="3643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ffff00"/>
                </a:solidFill>
                <a:latin typeface="Calibri"/>
              </a:rPr>
              <a:t>increasing distance</a:t>
            </a:r>
            <a:endParaRPr b="0" lang="en-US" sz="1800" spc="-1" strike="noStrike">
              <a:latin typeface="Arial"/>
            </a:endParaRPr>
          </a:p>
        </p:txBody>
      </p:sp>
      <p:sp>
        <p:nvSpPr>
          <p:cNvPr id="266" name="Line 5"/>
          <p:cNvSpPr/>
          <p:nvPr/>
        </p:nvSpPr>
        <p:spPr>
          <a:xfrm>
            <a:off x="4559040" y="4896000"/>
            <a:ext cx="2202480" cy="1714680"/>
          </a:xfrm>
          <a:prstGeom prst="line">
            <a:avLst/>
          </a:prstGeom>
          <a:ln w="25560">
            <a:solidFill>
              <a:srgbClr val="ffff00"/>
            </a:solidFill>
            <a:round/>
            <a:tailEnd len="med" type="triangle" w="lg"/>
          </a:ln>
        </p:spPr>
        <p:style>
          <a:lnRef idx="0"/>
          <a:fillRef idx="0"/>
          <a:effectRef idx="0"/>
          <a:fontRef idx="minor"/>
        </p:style>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CustomShape 1"/>
          <p:cNvSpPr/>
          <p:nvPr/>
        </p:nvSpPr>
        <p:spPr>
          <a:xfrm>
            <a:off x="685800" y="956520"/>
            <a:ext cx="7772040" cy="3929760"/>
          </a:xfrm>
          <a:prstGeom prst="rect">
            <a:avLst/>
          </a:prstGeom>
          <a:noFill/>
          <a:ln>
            <a:noFill/>
          </a:ln>
        </p:spPr>
        <p:style>
          <a:lnRef idx="0"/>
          <a:fillRef idx="0"/>
          <a:effectRef idx="0"/>
          <a:fontRef idx="minor"/>
        </p:style>
        <p:txBody>
          <a:bodyPr lIns="90000" rIns="90000" tIns="45000" bIns="45000"/>
          <a:p>
            <a:pPr algn="ctr">
              <a:lnSpc>
                <a:spcPct val="100000"/>
              </a:lnSpc>
            </a:pPr>
            <a:r>
              <a:rPr b="1" i="1" lang="en-US" sz="2800" spc="-1" strike="noStrike">
                <a:solidFill>
                  <a:srgbClr val="000000"/>
                </a:solidFill>
                <a:latin typeface="Calibri"/>
              </a:rPr>
              <a:t>v = H × d</a:t>
            </a:r>
            <a:r>
              <a:rPr b="1" lang="en-US" sz="2800" spc="-1" strike="noStrike">
                <a:solidFill>
                  <a:srgbClr val="000000"/>
                </a:solidFill>
                <a:latin typeface="Calibri"/>
              </a:rPr>
              <a:t>, H = 70 km/s/Mpc</a:t>
            </a:r>
            <a:endParaRPr b="0" lang="en-US" sz="2800" spc="-1" strike="noStrike">
              <a:latin typeface="Arial"/>
            </a:endParaRPr>
          </a:p>
          <a:p>
            <a:pPr>
              <a:lnSpc>
                <a:spcPct val="100000"/>
              </a:lnSpc>
            </a:pPr>
            <a:r>
              <a:rPr b="0" lang="en-US" sz="2800" spc="-1" strike="noStrike">
                <a:solidFill>
                  <a:srgbClr val="000000"/>
                </a:solidFill>
                <a:latin typeface="Calibri"/>
              </a:rPr>
              <a:t>Let’s do a few examples.</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000000"/>
                </a:solidFill>
                <a:latin typeface="Calibri"/>
              </a:rPr>
              <a:t>A galaxy is 100 Mpc away.  How fast is it moving away from us?</a:t>
            </a:r>
            <a:endParaRPr b="0" lang="en-US" sz="2800" spc="-1" strike="noStrike">
              <a:latin typeface="Arial"/>
            </a:endParaRPr>
          </a:p>
          <a:p>
            <a:pPr marL="457200">
              <a:lnSpc>
                <a:spcPct val="100000"/>
              </a:lnSpc>
              <a:buClr>
                <a:srgbClr val="000000"/>
              </a:buClr>
              <a:buFont typeface="StarSymbol"/>
              <a:buAutoNum type="arabicPeriod"/>
            </a:pPr>
            <a:r>
              <a:rPr b="0" lang="en-US" sz="2800" spc="-1" strike="noStrike">
                <a:solidFill>
                  <a:srgbClr val="000000"/>
                </a:solidFill>
                <a:latin typeface="Calibri"/>
              </a:rPr>
              <a:t>	</a:t>
            </a:r>
            <a:r>
              <a:rPr b="0" i="1" lang="en-US" sz="2800" spc="-1" strike="noStrike">
                <a:solidFill>
                  <a:srgbClr val="000000"/>
                </a:solidFill>
                <a:latin typeface="Calibri"/>
              </a:rPr>
              <a:t>v = H × d = </a:t>
            </a:r>
            <a:r>
              <a:rPr b="0" lang="en-US" sz="2800" spc="-1" strike="noStrike">
                <a:solidFill>
                  <a:srgbClr val="000000"/>
                </a:solidFill>
                <a:latin typeface="Calibri"/>
              </a:rPr>
              <a:t>70 × 100 = 7000 km/s</a:t>
            </a:r>
            <a:endParaRPr b="0" lang="en-US" sz="2800" spc="-1" strike="noStrike">
              <a:latin typeface="Arial"/>
            </a:endParaRPr>
          </a:p>
          <a:p>
            <a:pPr marL="457200">
              <a:lnSpc>
                <a:spcPct val="100000"/>
              </a:lnSpc>
            </a:pPr>
            <a:r>
              <a:rPr b="0" lang="en-US" sz="2800" spc="-1" strike="noStrike">
                <a:solidFill>
                  <a:srgbClr val="000000"/>
                </a:solidFill>
                <a:latin typeface="Calibri"/>
              </a:rPr>
              <a:t>A galaxy is 2000 Mpc away. How fast is it moving away from us?</a:t>
            </a:r>
            <a:endParaRPr b="0" lang="en-US" sz="2800" spc="-1" strike="noStrike">
              <a:latin typeface="Arial"/>
            </a:endParaRPr>
          </a:p>
          <a:p>
            <a:pPr marL="914400">
              <a:lnSpc>
                <a:spcPct val="100000"/>
              </a:lnSpc>
              <a:buClr>
                <a:srgbClr val="000000"/>
              </a:buClr>
              <a:buFont typeface="StarSymbol"/>
              <a:buAutoNum type="arabicPeriod"/>
            </a:pPr>
            <a:r>
              <a:rPr b="0" i="1" lang="en-US" sz="2800" spc="-1" strike="noStrike">
                <a:solidFill>
                  <a:srgbClr val="000000"/>
                </a:solidFill>
                <a:latin typeface="Calibri"/>
              </a:rPr>
              <a:t>v = H × d = </a:t>
            </a:r>
            <a:r>
              <a:rPr b="0" lang="en-US" sz="2800" spc="-1" strike="noStrike">
                <a:solidFill>
                  <a:srgbClr val="000000"/>
                </a:solidFill>
                <a:latin typeface="Calibri"/>
              </a:rPr>
              <a:t>70 × 2000 = 140,000 km/s</a:t>
            </a:r>
            <a:endParaRPr b="0" lang="en-US" sz="2800" spc="-1" strike="noStrike">
              <a:latin typeface="Arial"/>
            </a:endParaRPr>
          </a:p>
        </p:txBody>
      </p:sp>
      <p:sp>
        <p:nvSpPr>
          <p:cNvPr id="362" name="CustomShape 2"/>
          <p:cNvSpPr/>
          <p:nvPr/>
        </p:nvSpPr>
        <p:spPr>
          <a:xfrm>
            <a:off x="0" y="0"/>
            <a:ext cx="9143640" cy="639000"/>
          </a:xfrm>
          <a:prstGeom prst="rect">
            <a:avLst/>
          </a:prstGeom>
          <a:noFill/>
          <a:ln>
            <a:noFill/>
          </a:ln>
        </p:spPr>
        <p:style>
          <a:lnRef idx="0"/>
          <a:fillRef idx="0"/>
          <a:effectRef idx="0"/>
          <a:fontRef idx="minor"/>
        </p:style>
      </p:sp>
      <p:sp>
        <p:nvSpPr>
          <p:cNvPr id="363" name="TextShape 3"/>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Hubble’s Law</a:t>
            </a:r>
            <a:endParaRPr b="1" lang="en-US" sz="4400" spc="-1" strike="noStrike">
              <a:latin typeface="Droid Sans"/>
            </a:endParaRPr>
          </a:p>
        </p:txBody>
      </p:sp>
      <p:sp>
        <p:nvSpPr>
          <p:cNvPr id="364" name="TextShape 4"/>
          <p:cNvSpPr txBox="1"/>
          <p:nvPr/>
        </p:nvSpPr>
        <p:spPr>
          <a:xfrm>
            <a:off x="183240" y="1371600"/>
            <a:ext cx="8777880" cy="5212080"/>
          </a:xfrm>
          <a:prstGeom prst="rect">
            <a:avLst/>
          </a:prstGeom>
          <a:noFill/>
          <a:ln>
            <a:noFill/>
          </a:ln>
        </p:spPr>
        <p:txBody>
          <a:bodyPr lIns="0" rIns="0" tIns="0" bIns="0">
            <a:normAutofit/>
          </a:bodyPr>
          <a:p>
            <a:pPr algn="ctr">
              <a:spcAft>
                <a:spcPts val="1417"/>
              </a:spcAft>
            </a:pPr>
            <a:r>
              <a:rPr b="1" lang="en-US" sz="3600" spc="-1" strike="noStrike">
                <a:latin typeface="Droid Sans"/>
              </a:rPr>
              <a:t>v = H × d, H = 70 km/s/Mpc</a:t>
            </a:r>
            <a:endParaRPr b="0" lang="en-US" sz="3600" spc="-1" strike="noStrike">
              <a:latin typeface="Droid Sans"/>
            </a:endParaRPr>
          </a:p>
          <a:p>
            <a:r>
              <a:rPr b="0" lang="en-US" sz="3200" spc="-1" strike="noStrike">
                <a:latin typeface="Droid Sans"/>
              </a:rPr>
              <a:t>Let’s do a few examples.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A galaxy is 100 Mpc away.  How fast is it moving away from us?</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v = H × d = 70 × 100 = 7000 km/s</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A galaxy is 2000 Mpc away. How fast is it moving away from us?</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v = H × d = 70 × 2000 = 140,000 km/s</a:t>
            </a:r>
            <a:endParaRPr b="0" lang="en-US" sz="2800" spc="-1" strike="noStrike">
              <a:latin typeface="Droid Sans"/>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CustomShape 1"/>
          <p:cNvSpPr/>
          <p:nvPr/>
        </p:nvSpPr>
        <p:spPr>
          <a:xfrm>
            <a:off x="685800" y="956520"/>
            <a:ext cx="7772040" cy="4782240"/>
          </a:xfrm>
          <a:prstGeom prst="rect">
            <a:avLst/>
          </a:prstGeom>
          <a:noFill/>
          <a:ln>
            <a:noFill/>
          </a:ln>
        </p:spPr>
        <p:style>
          <a:lnRef idx="0"/>
          <a:fillRef idx="0"/>
          <a:effectRef idx="0"/>
          <a:fontRef idx="minor"/>
        </p:style>
      </p:sp>
      <p:sp>
        <p:nvSpPr>
          <p:cNvPr id="366" name="CustomShape 2"/>
          <p:cNvSpPr/>
          <p:nvPr/>
        </p:nvSpPr>
        <p:spPr>
          <a:xfrm>
            <a:off x="0" y="0"/>
            <a:ext cx="9143640" cy="639000"/>
          </a:xfrm>
          <a:prstGeom prst="rect">
            <a:avLst/>
          </a:prstGeom>
          <a:noFill/>
          <a:ln>
            <a:noFill/>
          </a:ln>
        </p:spPr>
        <p:style>
          <a:lnRef idx="0"/>
          <a:fillRef idx="0"/>
          <a:effectRef idx="0"/>
          <a:fontRef idx="minor"/>
        </p:style>
      </p:sp>
      <p:sp>
        <p:nvSpPr>
          <p:cNvPr id="367" name="TextShape 3"/>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Hubble’s Law</a:t>
            </a:r>
            <a:endParaRPr b="1" lang="en-US" sz="4400" spc="-1" strike="noStrike">
              <a:latin typeface="Droid Sans"/>
            </a:endParaRPr>
          </a:p>
        </p:txBody>
      </p:sp>
      <p:sp>
        <p:nvSpPr>
          <p:cNvPr id="368" name="TextShape 4"/>
          <p:cNvSpPr txBox="1"/>
          <p:nvPr/>
        </p:nvSpPr>
        <p:spPr>
          <a:xfrm>
            <a:off x="183240" y="1371600"/>
            <a:ext cx="8777880" cy="5212080"/>
          </a:xfrm>
          <a:prstGeom prst="rect">
            <a:avLst/>
          </a:prstGeom>
          <a:noFill/>
          <a:ln>
            <a:noFill/>
          </a:ln>
        </p:spPr>
        <p:txBody>
          <a:bodyPr lIns="0" rIns="0" tIns="0" bIns="0">
            <a:normAutofit/>
          </a:bodyPr>
          <a:p>
            <a:pPr algn="ctr">
              <a:spcAft>
                <a:spcPts val="1417"/>
              </a:spcAft>
            </a:pPr>
            <a:r>
              <a:rPr b="1" lang="en-US" sz="3600" spc="-1" strike="noStrike">
                <a:latin typeface="Droid Sans"/>
              </a:rPr>
              <a:t>v = H × d, H = 70 km/s/Mpc</a:t>
            </a:r>
            <a:endParaRPr b="0" lang="en-US" sz="3600" spc="-1" strike="noStrike">
              <a:latin typeface="Droid Sans"/>
            </a:endParaRPr>
          </a:p>
          <a:p>
            <a:r>
              <a:rPr b="0" lang="en-US" sz="3200" spc="-1" strike="noStrike">
                <a:latin typeface="Droid Sans"/>
              </a:rPr>
              <a:t>Let’s do a few examples.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A galaxy is moving at 700 km/s away from us.  How far away is it?</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d = v/H = 700/70 = 10 Mpc</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A galaxy is moving at 21,000 km/s away from us.  How far away is it? </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d = v/H = 21,000/70 = 300 Mpc</a:t>
            </a:r>
            <a:endParaRPr b="0" lang="en-US" sz="2800" spc="-1" strike="noStrike">
              <a:latin typeface="Droid Sans"/>
            </a:endParaRPr>
          </a:p>
          <a:p>
            <a:endParaRPr b="0" lang="en-US" sz="2800" spc="-1" strike="noStrike">
              <a:latin typeface="Droid Sans"/>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TextShape 1"/>
          <p:cNvSpPr txBox="1"/>
          <p:nvPr/>
        </p:nvSpPr>
        <p:spPr>
          <a:xfrm>
            <a:off x="457200" y="-37080"/>
            <a:ext cx="8229240" cy="1626480"/>
          </a:xfrm>
          <a:prstGeom prst="rect">
            <a:avLst/>
          </a:prstGeom>
          <a:noFill/>
          <a:ln>
            <a:noFill/>
          </a:ln>
        </p:spPr>
        <p:txBody>
          <a:bodyPr anchor="ctr">
            <a:normAutofit/>
          </a:bodyPr>
          <a:p>
            <a:pPr algn="ctr">
              <a:lnSpc>
                <a:spcPct val="100000"/>
              </a:lnSpc>
            </a:pPr>
            <a:r>
              <a:rPr b="0" lang="en-US" sz="4400" spc="-1" strike="noStrike">
                <a:solidFill>
                  <a:srgbClr val="000000"/>
                </a:solidFill>
                <a:latin typeface="Calibri"/>
              </a:rPr>
              <a:t>Hubble’s Law is based on</a:t>
            </a:r>
            <a:endParaRPr b="1" lang="en-US" sz="4400" spc="-1" strike="noStrike">
              <a:latin typeface="Droid Sans"/>
            </a:endParaRPr>
          </a:p>
        </p:txBody>
      </p:sp>
      <p:pic>
        <p:nvPicPr>
          <p:cNvPr id="370" name="Picture 3" descr=""/>
          <p:cNvPicPr/>
          <p:nvPr/>
        </p:nvPicPr>
        <p:blipFill>
          <a:blip r:embed="rId1"/>
          <a:stretch/>
        </p:blipFill>
        <p:spPr>
          <a:xfrm>
            <a:off x="522000" y="1589760"/>
            <a:ext cx="1220040" cy="913320"/>
          </a:xfrm>
          <a:prstGeom prst="rect">
            <a:avLst/>
          </a:prstGeom>
          <a:ln>
            <a:noFill/>
          </a:ln>
        </p:spPr>
      </p:pic>
      <p:pic>
        <p:nvPicPr>
          <p:cNvPr id="371" name="Picture 4" descr=""/>
          <p:cNvPicPr/>
          <p:nvPr/>
        </p:nvPicPr>
        <p:blipFill>
          <a:blip r:embed="rId2"/>
          <a:stretch/>
        </p:blipFill>
        <p:spPr>
          <a:xfrm>
            <a:off x="520560" y="2977200"/>
            <a:ext cx="1221480" cy="910080"/>
          </a:xfrm>
          <a:prstGeom prst="rect">
            <a:avLst/>
          </a:prstGeom>
          <a:ln>
            <a:noFill/>
          </a:ln>
        </p:spPr>
      </p:pic>
      <p:pic>
        <p:nvPicPr>
          <p:cNvPr id="372" name="Picture 5" descr=""/>
          <p:cNvPicPr/>
          <p:nvPr/>
        </p:nvPicPr>
        <p:blipFill>
          <a:blip r:embed="rId3"/>
          <a:stretch/>
        </p:blipFill>
        <p:spPr>
          <a:xfrm>
            <a:off x="517320" y="4296600"/>
            <a:ext cx="1225080" cy="905400"/>
          </a:xfrm>
          <a:prstGeom prst="rect">
            <a:avLst/>
          </a:prstGeom>
          <a:ln>
            <a:noFill/>
          </a:ln>
        </p:spPr>
      </p:pic>
      <p:pic>
        <p:nvPicPr>
          <p:cNvPr id="373" name="Picture 6" descr=""/>
          <p:cNvPicPr/>
          <p:nvPr/>
        </p:nvPicPr>
        <p:blipFill>
          <a:blip r:embed="rId4"/>
          <a:stretch/>
        </p:blipFill>
        <p:spPr>
          <a:xfrm>
            <a:off x="517320" y="5550840"/>
            <a:ext cx="1220040" cy="907200"/>
          </a:xfrm>
          <a:prstGeom prst="rect">
            <a:avLst/>
          </a:prstGeom>
          <a:ln>
            <a:noFill/>
          </a:ln>
        </p:spPr>
      </p:pic>
      <p:sp>
        <p:nvSpPr>
          <p:cNvPr id="374" name="CustomShape 2"/>
          <p:cNvSpPr/>
          <p:nvPr/>
        </p:nvSpPr>
        <p:spPr>
          <a:xfrm>
            <a:off x="2019240" y="1607400"/>
            <a:ext cx="6805080" cy="9435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latin typeface="Calibri"/>
              </a:rPr>
              <a:t>More distant galaxies showing greater blueshifts</a:t>
            </a:r>
            <a:endParaRPr b="0" lang="en-US" sz="2800" spc="-1" strike="noStrike">
              <a:latin typeface="Arial"/>
            </a:endParaRPr>
          </a:p>
        </p:txBody>
      </p:sp>
      <p:sp>
        <p:nvSpPr>
          <p:cNvPr id="375" name="CustomShape 3"/>
          <p:cNvSpPr/>
          <p:nvPr/>
        </p:nvSpPr>
        <p:spPr>
          <a:xfrm>
            <a:off x="2009520" y="2979000"/>
            <a:ext cx="6325560" cy="9435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Calibri"/>
              </a:rPr>
              <a:t>Distant galaxies appearing proportionally dimmer</a:t>
            </a:r>
            <a:endParaRPr b="0" lang="en-US" sz="2800" spc="-1" strike="noStrike">
              <a:latin typeface="Arial"/>
            </a:endParaRPr>
          </a:p>
        </p:txBody>
      </p:sp>
      <p:sp>
        <p:nvSpPr>
          <p:cNvPr id="376" name="CustomShape 4"/>
          <p:cNvSpPr/>
          <p:nvPr/>
        </p:nvSpPr>
        <p:spPr>
          <a:xfrm>
            <a:off x="2009520" y="5572080"/>
            <a:ext cx="6814800" cy="9435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Calibri"/>
              </a:rPr>
              <a:t>Slowly varying Cepheid variables appearing brighter</a:t>
            </a:r>
            <a:endParaRPr b="0" lang="en-US" sz="2800" spc="-1" strike="noStrike">
              <a:latin typeface="Arial"/>
            </a:endParaRPr>
          </a:p>
        </p:txBody>
      </p:sp>
      <p:sp>
        <p:nvSpPr>
          <p:cNvPr id="377" name="CustomShape 5"/>
          <p:cNvSpPr/>
          <p:nvPr/>
        </p:nvSpPr>
        <p:spPr>
          <a:xfrm>
            <a:off x="2019240" y="4313880"/>
            <a:ext cx="5876640" cy="9435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Calibri"/>
              </a:rPr>
              <a:t>More distant galaxies showing greater redshifts</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TextShape 1"/>
          <p:cNvSpPr txBox="1"/>
          <p:nvPr/>
        </p:nvSpPr>
        <p:spPr>
          <a:xfrm>
            <a:off x="457200" y="-37080"/>
            <a:ext cx="8229240" cy="1626480"/>
          </a:xfrm>
          <a:prstGeom prst="rect">
            <a:avLst/>
          </a:prstGeom>
          <a:noFill/>
          <a:ln>
            <a:noFill/>
          </a:ln>
        </p:spPr>
        <p:txBody>
          <a:bodyPr anchor="ctr">
            <a:normAutofit/>
          </a:bodyPr>
          <a:p>
            <a:pPr algn="ctr">
              <a:lnSpc>
                <a:spcPct val="100000"/>
              </a:lnSpc>
            </a:pPr>
            <a:r>
              <a:rPr b="0" lang="en-US" sz="4400" spc="-1" strike="noStrike">
                <a:solidFill>
                  <a:srgbClr val="000000"/>
                </a:solidFill>
                <a:latin typeface="Calibri"/>
              </a:rPr>
              <a:t>Hubble’s Law is based on</a:t>
            </a:r>
            <a:endParaRPr b="1" lang="en-US" sz="4400" spc="-1" strike="noStrike">
              <a:latin typeface="Droid Sans"/>
            </a:endParaRPr>
          </a:p>
        </p:txBody>
      </p:sp>
      <p:pic>
        <p:nvPicPr>
          <p:cNvPr id="379" name="Picture 3" descr=""/>
          <p:cNvPicPr/>
          <p:nvPr/>
        </p:nvPicPr>
        <p:blipFill>
          <a:blip r:embed="rId1"/>
          <a:stretch/>
        </p:blipFill>
        <p:spPr>
          <a:xfrm>
            <a:off x="522000" y="1589760"/>
            <a:ext cx="1220040" cy="913320"/>
          </a:xfrm>
          <a:prstGeom prst="rect">
            <a:avLst/>
          </a:prstGeom>
          <a:ln>
            <a:noFill/>
          </a:ln>
        </p:spPr>
      </p:pic>
      <p:pic>
        <p:nvPicPr>
          <p:cNvPr id="380" name="Picture 4" descr=""/>
          <p:cNvPicPr/>
          <p:nvPr/>
        </p:nvPicPr>
        <p:blipFill>
          <a:blip r:embed="rId2"/>
          <a:stretch/>
        </p:blipFill>
        <p:spPr>
          <a:xfrm>
            <a:off x="520560" y="2977200"/>
            <a:ext cx="1221480" cy="910080"/>
          </a:xfrm>
          <a:prstGeom prst="rect">
            <a:avLst/>
          </a:prstGeom>
          <a:ln>
            <a:noFill/>
          </a:ln>
        </p:spPr>
      </p:pic>
      <p:pic>
        <p:nvPicPr>
          <p:cNvPr id="381" name="Picture 5" descr=""/>
          <p:cNvPicPr/>
          <p:nvPr/>
        </p:nvPicPr>
        <p:blipFill>
          <a:blip r:embed="rId3"/>
          <a:stretch/>
        </p:blipFill>
        <p:spPr>
          <a:xfrm>
            <a:off x="517320" y="4296600"/>
            <a:ext cx="1225080" cy="905400"/>
          </a:xfrm>
          <a:prstGeom prst="rect">
            <a:avLst/>
          </a:prstGeom>
          <a:ln>
            <a:noFill/>
          </a:ln>
        </p:spPr>
      </p:pic>
      <p:pic>
        <p:nvPicPr>
          <p:cNvPr id="382" name="Picture 6" descr=""/>
          <p:cNvPicPr/>
          <p:nvPr/>
        </p:nvPicPr>
        <p:blipFill>
          <a:blip r:embed="rId4"/>
          <a:stretch/>
        </p:blipFill>
        <p:spPr>
          <a:xfrm>
            <a:off x="517320" y="5550840"/>
            <a:ext cx="1220040" cy="907200"/>
          </a:xfrm>
          <a:prstGeom prst="rect">
            <a:avLst/>
          </a:prstGeom>
          <a:ln>
            <a:noFill/>
          </a:ln>
        </p:spPr>
      </p:pic>
      <p:sp>
        <p:nvSpPr>
          <p:cNvPr id="383" name="CustomShape 2"/>
          <p:cNvSpPr/>
          <p:nvPr/>
        </p:nvSpPr>
        <p:spPr>
          <a:xfrm>
            <a:off x="2019240" y="1607400"/>
            <a:ext cx="6805080" cy="9435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latin typeface="Calibri"/>
              </a:rPr>
              <a:t>More distant galaxies showing greater blueshifts</a:t>
            </a:r>
            <a:endParaRPr b="0" lang="en-US" sz="2800" spc="-1" strike="noStrike">
              <a:latin typeface="Arial"/>
            </a:endParaRPr>
          </a:p>
        </p:txBody>
      </p:sp>
      <p:sp>
        <p:nvSpPr>
          <p:cNvPr id="384" name="CustomShape 3"/>
          <p:cNvSpPr/>
          <p:nvPr/>
        </p:nvSpPr>
        <p:spPr>
          <a:xfrm>
            <a:off x="2009520" y="2979000"/>
            <a:ext cx="6325560" cy="9435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Calibri"/>
              </a:rPr>
              <a:t>Distant galaxies appearing proportionally dimmer</a:t>
            </a:r>
            <a:endParaRPr b="0" lang="en-US" sz="2800" spc="-1" strike="noStrike">
              <a:latin typeface="Arial"/>
            </a:endParaRPr>
          </a:p>
        </p:txBody>
      </p:sp>
      <p:sp>
        <p:nvSpPr>
          <p:cNvPr id="385" name="CustomShape 4"/>
          <p:cNvSpPr/>
          <p:nvPr/>
        </p:nvSpPr>
        <p:spPr>
          <a:xfrm>
            <a:off x="2009520" y="5572080"/>
            <a:ext cx="6814800" cy="9435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Calibri"/>
              </a:rPr>
              <a:t>Slowly varying Cepheid variables appearing brighter</a:t>
            </a:r>
            <a:endParaRPr b="0" lang="en-US" sz="2800" spc="-1" strike="noStrike">
              <a:latin typeface="Arial"/>
            </a:endParaRPr>
          </a:p>
        </p:txBody>
      </p:sp>
      <p:sp>
        <p:nvSpPr>
          <p:cNvPr id="386" name="CustomShape 5"/>
          <p:cNvSpPr/>
          <p:nvPr/>
        </p:nvSpPr>
        <p:spPr>
          <a:xfrm>
            <a:off x="2019240" y="4313880"/>
            <a:ext cx="5876640" cy="9435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Calibri"/>
              </a:rPr>
              <a:t>More distant galaxies showing greater redshifts</a:t>
            </a:r>
            <a:endParaRPr b="0" lang="en-US" sz="2800" spc="-1" strike="noStrike">
              <a:latin typeface="Arial"/>
            </a:endParaRPr>
          </a:p>
        </p:txBody>
      </p:sp>
      <p:sp>
        <p:nvSpPr>
          <p:cNvPr id="387" name="CustomShape 6"/>
          <p:cNvSpPr/>
          <p:nvPr/>
        </p:nvSpPr>
        <p:spPr>
          <a:xfrm>
            <a:off x="1526400" y="4116600"/>
            <a:ext cx="6852960" cy="1372680"/>
          </a:xfrm>
          <a:prstGeom prst="ellipse">
            <a:avLst/>
          </a:prstGeom>
          <a:noFill/>
          <a:ln w="54000">
            <a:solidFill>
              <a:srgbClr val="e6e64c"/>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CustomShape 1"/>
          <p:cNvSpPr/>
          <p:nvPr/>
        </p:nvSpPr>
        <p:spPr>
          <a:xfrm>
            <a:off x="457200" y="977760"/>
            <a:ext cx="8381520" cy="1370160"/>
          </a:xfrm>
          <a:prstGeom prst="rect">
            <a:avLst/>
          </a:prstGeom>
          <a:noFill/>
          <a:ln w="9360">
            <a:noFill/>
          </a:ln>
        </p:spPr>
        <p:style>
          <a:lnRef idx="0"/>
          <a:fillRef idx="0"/>
          <a:effectRef idx="0"/>
          <a:fontRef idx="minor"/>
        </p:style>
      </p:sp>
      <p:sp>
        <p:nvSpPr>
          <p:cNvPr id="389" name="CustomShape 2"/>
          <p:cNvSpPr/>
          <p:nvPr/>
        </p:nvSpPr>
        <p:spPr>
          <a:xfrm>
            <a:off x="444600" y="2470320"/>
            <a:ext cx="2831760" cy="5237640"/>
          </a:xfrm>
          <a:prstGeom prst="rect">
            <a:avLst/>
          </a:prstGeom>
          <a:noFill/>
          <a:ln w="9360">
            <a:noFill/>
          </a:ln>
        </p:spPr>
        <p:style>
          <a:lnRef idx="0"/>
          <a:fillRef idx="0"/>
          <a:effectRef idx="0"/>
          <a:fontRef idx="minor"/>
        </p:style>
      </p:sp>
      <p:sp>
        <p:nvSpPr>
          <p:cNvPr id="390" name="TextShape 3"/>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Active Galaxies</a:t>
            </a:r>
            <a:endParaRPr b="1" lang="en-US" sz="4400" spc="-1" strike="noStrike">
              <a:latin typeface="Droid Sans"/>
            </a:endParaRPr>
          </a:p>
        </p:txBody>
      </p:sp>
      <p:sp>
        <p:nvSpPr>
          <p:cNvPr id="391" name="TextShape 4"/>
          <p:cNvSpPr txBox="1"/>
          <p:nvPr/>
        </p:nvSpPr>
        <p:spPr>
          <a:xfrm>
            <a:off x="183240" y="1371600"/>
            <a:ext cx="8777880" cy="5303520"/>
          </a:xfrm>
          <a:prstGeom prst="rect">
            <a:avLst/>
          </a:prstGeom>
          <a:noFill/>
          <a:ln>
            <a:noFill/>
          </a:ln>
        </p:spPr>
        <p:txBody>
          <a:bodyPr lIns="0" rIns="0" tIns="0" bIns="0">
            <a:normAutofit/>
          </a:bodyPr>
          <a:p>
            <a:r>
              <a:rPr b="0" lang="en-US" sz="2800" spc="-1" strike="noStrike">
                <a:latin typeface="Droid Sans"/>
              </a:rPr>
              <a:t>About 20–25 percent of galaxies don’t fit well into the Hubble scheme – they are far too luminous.</a:t>
            </a:r>
            <a:endParaRPr b="0" lang="en-US" sz="2800" spc="-1" strike="noStrike">
              <a:latin typeface="Droid Sans"/>
            </a:endParaRPr>
          </a:p>
          <a:p>
            <a:r>
              <a:rPr b="0" lang="en-US" sz="2800" spc="-1" strike="noStrike">
                <a:latin typeface="Droid Sans"/>
              </a:rPr>
              <a:t>Such galaxies are </a:t>
            </a:r>
            <a:br/>
            <a:r>
              <a:rPr b="0" lang="en-US" sz="2800" spc="-1" strike="noStrike">
                <a:latin typeface="Droid Sans"/>
              </a:rPr>
              <a:t>called active galaxies. </a:t>
            </a:r>
            <a:br/>
            <a:r>
              <a:rPr b="0" lang="en-US" sz="2800" spc="-1" strike="noStrike">
                <a:latin typeface="Droid Sans"/>
              </a:rPr>
              <a:t>They differ from </a:t>
            </a:r>
            <a:br/>
            <a:r>
              <a:rPr b="0" lang="en-US" sz="2800" spc="-1" strike="noStrike">
                <a:latin typeface="Droid Sans"/>
              </a:rPr>
              <a:t>normal galaxies </a:t>
            </a:r>
            <a:br/>
            <a:r>
              <a:rPr b="0" lang="en-US" sz="2800" spc="-1" strike="noStrike">
                <a:latin typeface="Droid Sans"/>
              </a:rPr>
              <a:t>in both their </a:t>
            </a:r>
            <a:br/>
            <a:r>
              <a:rPr b="0" lang="en-US" sz="2800" spc="-1" strike="noStrike">
                <a:latin typeface="Droid Sans"/>
              </a:rPr>
              <a:t>luminosity and </a:t>
            </a:r>
            <a:br/>
            <a:r>
              <a:rPr b="0" lang="en-US" sz="2800" spc="-1" strike="noStrike">
                <a:latin typeface="Droid Sans"/>
              </a:rPr>
              <a:t>in the type of </a:t>
            </a:r>
            <a:br/>
            <a:r>
              <a:rPr b="0" lang="en-US" sz="2800" spc="-1" strike="noStrike">
                <a:latin typeface="Droid Sans"/>
              </a:rPr>
              <a:t>radiation they </a:t>
            </a:r>
            <a:br/>
            <a:r>
              <a:rPr b="0" lang="en-US" sz="2800" spc="-1" strike="noStrike">
                <a:latin typeface="Droid Sans"/>
              </a:rPr>
              <a:t>emit.</a:t>
            </a:r>
            <a:endParaRPr b="0" lang="en-US" sz="2800" spc="-1" strike="noStrike">
              <a:latin typeface="Droid Sans"/>
            </a:endParaRPr>
          </a:p>
        </p:txBody>
      </p:sp>
      <p:pic>
        <p:nvPicPr>
          <p:cNvPr id="392" name="Picture 7" descr=""/>
          <p:cNvPicPr/>
          <p:nvPr/>
        </p:nvPicPr>
        <p:blipFill>
          <a:blip r:embed="rId1"/>
          <a:srcRect l="0" t="0" r="0" b="2696"/>
          <a:stretch/>
        </p:blipFill>
        <p:spPr>
          <a:xfrm>
            <a:off x="3481920" y="2374920"/>
            <a:ext cx="5406840" cy="419688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CustomShape 1"/>
          <p:cNvSpPr/>
          <p:nvPr/>
        </p:nvSpPr>
        <p:spPr>
          <a:xfrm>
            <a:off x="237960" y="0"/>
            <a:ext cx="8677440" cy="639000"/>
          </a:xfrm>
          <a:prstGeom prst="rect">
            <a:avLst/>
          </a:prstGeom>
          <a:noFill/>
          <a:ln>
            <a:noFill/>
          </a:ln>
        </p:spPr>
        <p:style>
          <a:lnRef idx="0"/>
          <a:fillRef idx="0"/>
          <a:effectRef idx="0"/>
          <a:fontRef idx="minor"/>
        </p:style>
      </p:sp>
      <p:sp>
        <p:nvSpPr>
          <p:cNvPr id="394" name="CustomShape 2"/>
          <p:cNvSpPr/>
          <p:nvPr/>
        </p:nvSpPr>
        <p:spPr>
          <a:xfrm>
            <a:off x="237960" y="646200"/>
            <a:ext cx="8677440" cy="1796040"/>
          </a:xfrm>
          <a:prstGeom prst="rect">
            <a:avLst/>
          </a:prstGeom>
          <a:noFill/>
          <a:ln>
            <a:noFill/>
          </a:ln>
        </p:spPr>
        <p:style>
          <a:lnRef idx="0"/>
          <a:fillRef idx="0"/>
          <a:effectRef idx="0"/>
          <a:fontRef idx="minor"/>
        </p:style>
      </p:sp>
      <p:sp>
        <p:nvSpPr>
          <p:cNvPr id="395" name="CustomShape 3"/>
          <p:cNvSpPr/>
          <p:nvPr/>
        </p:nvSpPr>
        <p:spPr>
          <a:xfrm>
            <a:off x="237960" y="2486520"/>
            <a:ext cx="3330720" cy="5635440"/>
          </a:xfrm>
          <a:prstGeom prst="rect">
            <a:avLst/>
          </a:prstGeom>
          <a:noFill/>
          <a:ln>
            <a:noFill/>
          </a:ln>
        </p:spPr>
        <p:style>
          <a:lnRef idx="0"/>
          <a:fillRef idx="0"/>
          <a:effectRef idx="0"/>
          <a:fontRef idx="minor"/>
        </p:style>
      </p:sp>
      <p:sp>
        <p:nvSpPr>
          <p:cNvPr id="396" name="TextShape 4"/>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Galactic Spectra</a:t>
            </a:r>
            <a:endParaRPr b="1" lang="en-US" sz="4400" spc="-1" strike="noStrike">
              <a:latin typeface="Droid Sans"/>
            </a:endParaRPr>
          </a:p>
        </p:txBody>
      </p:sp>
      <p:sp>
        <p:nvSpPr>
          <p:cNvPr id="397" name="TextShape 5"/>
          <p:cNvSpPr txBox="1"/>
          <p:nvPr/>
        </p:nvSpPr>
        <p:spPr>
          <a:xfrm>
            <a:off x="183240" y="1371600"/>
            <a:ext cx="8777880" cy="5120640"/>
          </a:xfrm>
          <a:prstGeom prst="rect">
            <a:avLst/>
          </a:prstGeom>
          <a:noFill/>
          <a:ln>
            <a:noFill/>
          </a:ln>
        </p:spPr>
        <p:txBody>
          <a:bodyPr lIns="0" rIns="0" tIns="0" bIns="0">
            <a:normAutofit/>
          </a:bodyPr>
          <a:p>
            <a:r>
              <a:rPr b="0" lang="en-US" sz="3200" spc="-1" strike="noStrike">
                <a:latin typeface="Droid Sans"/>
              </a:rPr>
              <a:t>Galaxies are made of large collections of stars, so we might expect their spectra to look like the spectra of a bunch of stars, peaking in visible light</a:t>
            </a:r>
            <a:endParaRPr b="0" lang="en-US" sz="3200" spc="-1" strike="noStrike">
              <a:latin typeface="Droid Sans"/>
            </a:endParaRPr>
          </a:p>
          <a:p>
            <a:r>
              <a:rPr b="0" lang="en-US" sz="3200" spc="-1" strike="noStrike">
                <a:latin typeface="Droid Sans"/>
              </a:rPr>
              <a:t>This is true for most galaxies, but not for all of them. Some galaxies show strong </a:t>
            </a:r>
            <a:r>
              <a:rPr b="1" lang="en-US" sz="3200" spc="-1" strike="noStrike">
                <a:latin typeface="Droid Sans"/>
              </a:rPr>
              <a:t>nonstellar radiation</a:t>
            </a:r>
            <a:r>
              <a:rPr b="0" lang="en-US" sz="3200" spc="-1" strike="noStrike">
                <a:latin typeface="Droid Sans"/>
              </a:rPr>
              <a:t>. </a:t>
            </a:r>
            <a:endParaRPr b="0" lang="en-US" sz="3200" spc="-1" strike="noStrike">
              <a:latin typeface="Droid Sans"/>
            </a:endParaRPr>
          </a:p>
          <a:p>
            <a:r>
              <a:rPr b="0" lang="en-US" sz="3200" spc="-1" strike="noStrike">
                <a:latin typeface="Droid Sans"/>
              </a:rPr>
              <a:t>Because they are bright, they are called </a:t>
            </a:r>
            <a:r>
              <a:rPr b="1" lang="en-US" sz="3200" spc="-1" strike="noStrike">
                <a:solidFill>
                  <a:srgbClr val="dc2300"/>
                </a:solidFill>
                <a:latin typeface="Droid Sans"/>
              </a:rPr>
              <a:t>active galaxies</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CustomShape 1"/>
          <p:cNvSpPr/>
          <p:nvPr/>
        </p:nvSpPr>
        <p:spPr>
          <a:xfrm>
            <a:off x="237960" y="211680"/>
            <a:ext cx="8677440" cy="639000"/>
          </a:xfrm>
          <a:prstGeom prst="rect">
            <a:avLst/>
          </a:prstGeom>
          <a:noFill/>
          <a:ln>
            <a:noFill/>
          </a:ln>
        </p:spPr>
        <p:style>
          <a:lnRef idx="0"/>
          <a:fillRef idx="0"/>
          <a:effectRef idx="0"/>
          <a:fontRef idx="minor"/>
        </p:style>
      </p:sp>
      <p:sp>
        <p:nvSpPr>
          <p:cNvPr id="399" name="CustomShape 2"/>
          <p:cNvSpPr/>
          <p:nvPr/>
        </p:nvSpPr>
        <p:spPr>
          <a:xfrm>
            <a:off x="0" y="857880"/>
            <a:ext cx="3348360" cy="6913800"/>
          </a:xfrm>
          <a:prstGeom prst="rect">
            <a:avLst/>
          </a:prstGeom>
          <a:noFill/>
          <a:ln>
            <a:noFill/>
          </a:ln>
        </p:spPr>
        <p:style>
          <a:lnRef idx="0"/>
          <a:fillRef idx="0"/>
          <a:effectRef idx="0"/>
          <a:fontRef idx="minor"/>
        </p:style>
      </p:sp>
      <p:sp>
        <p:nvSpPr>
          <p:cNvPr id="400" name="TextShape 3"/>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Seyfert Galaxies</a:t>
            </a:r>
            <a:endParaRPr b="1" lang="en-US" sz="4400" spc="-1" strike="noStrike">
              <a:latin typeface="Droid Sans"/>
            </a:endParaRPr>
          </a:p>
        </p:txBody>
      </p:sp>
      <p:sp>
        <p:nvSpPr>
          <p:cNvPr id="401" name="TextShape 4"/>
          <p:cNvSpPr txBox="1"/>
          <p:nvPr/>
        </p:nvSpPr>
        <p:spPr>
          <a:xfrm>
            <a:off x="183240" y="1371600"/>
            <a:ext cx="3165120" cy="5212080"/>
          </a:xfrm>
          <a:prstGeom prst="rect">
            <a:avLst/>
          </a:prstGeom>
          <a:noFill/>
          <a:ln>
            <a:noFill/>
          </a:ln>
        </p:spPr>
        <p:txBody>
          <a:bodyPr lIns="0" rIns="0" tIns="0" bIns="0">
            <a:normAutofit/>
          </a:bodyPr>
          <a:p>
            <a:r>
              <a:rPr b="0" lang="en-US" sz="3200" spc="-1" strike="noStrike">
                <a:latin typeface="Droid Sans"/>
              </a:rPr>
              <a:t>Seyferts vary in brightness over a year to few years timescales. </a:t>
            </a:r>
            <a:endParaRPr b="0" lang="en-US" sz="3200" spc="-1" strike="noStrike">
              <a:latin typeface="Droid Sans"/>
            </a:endParaRPr>
          </a:p>
          <a:p>
            <a:r>
              <a:rPr b="0" lang="en-US" sz="3200" spc="-1" strike="noStrike">
                <a:latin typeface="Droid Sans"/>
              </a:rPr>
              <a:t>Rapid variability implies that the central source is only a few light years (at most) across.</a:t>
            </a:r>
            <a:endParaRPr b="0" lang="en-US" sz="3200" spc="-1" strike="noStrike">
              <a:latin typeface="Droid Sans"/>
            </a:endParaRPr>
          </a:p>
        </p:txBody>
      </p:sp>
      <p:pic>
        <p:nvPicPr>
          <p:cNvPr id="402" name="Picture 5" descr=""/>
          <p:cNvPicPr/>
          <p:nvPr/>
        </p:nvPicPr>
        <p:blipFill>
          <a:blip r:embed="rId1"/>
          <a:stretch/>
        </p:blipFill>
        <p:spPr>
          <a:xfrm>
            <a:off x="3264840" y="1364400"/>
            <a:ext cx="5794920" cy="475668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TextShape 1"/>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Seyfert Galaxies</a:t>
            </a:r>
            <a:endParaRPr b="1" lang="en-US" sz="4400" spc="-1" strike="noStrike">
              <a:latin typeface="Droid Sans"/>
            </a:endParaRPr>
          </a:p>
        </p:txBody>
      </p:sp>
      <p:sp>
        <p:nvSpPr>
          <p:cNvPr id="404" name="TextShape 2"/>
          <p:cNvSpPr txBox="1"/>
          <p:nvPr/>
        </p:nvSpPr>
        <p:spPr>
          <a:xfrm>
            <a:off x="183240" y="1371600"/>
            <a:ext cx="8777880" cy="5212080"/>
          </a:xfrm>
          <a:prstGeom prst="rect">
            <a:avLst/>
          </a:prstGeom>
          <a:noFill/>
          <a:ln>
            <a:noFill/>
          </a:ln>
        </p:spPr>
        <p:txBody>
          <a:bodyPr lIns="0" rIns="0" tIns="0" bIns="0">
            <a:normAutofit/>
          </a:bodyPr>
          <a:p>
            <a:r>
              <a:rPr b="0" lang="en-US" sz="3200" spc="-1" strike="noStrike">
                <a:latin typeface="Droid Sans"/>
              </a:rPr>
              <a:t>Why does rapid variability </a:t>
            </a:r>
            <a:br/>
            <a:r>
              <a:rPr b="0" lang="en-US" sz="3200" spc="-1" strike="noStrike">
                <a:latin typeface="Droid Sans"/>
              </a:rPr>
              <a:t>imply small size?</a:t>
            </a:r>
            <a:endParaRPr b="0" lang="en-US" sz="3200" spc="-1" strike="noStrike">
              <a:latin typeface="Droid Sans"/>
            </a:endParaRPr>
          </a:p>
          <a:p>
            <a:endParaRPr b="0" lang="en-US" sz="3200" spc="-1" strike="noStrike">
              <a:latin typeface="Droid Sans"/>
            </a:endParaRPr>
          </a:p>
          <a:p>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A source that changes in brightness in time t can’t be bigger in size than c x t, since light needs time to travel across the object</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So something that changes in 1 year can’t be more than one light year in size!</a:t>
            </a:r>
            <a:endParaRPr b="0" lang="en-US" sz="3200" spc="-1" strike="noStrike">
              <a:latin typeface="Droid Sans"/>
            </a:endParaRPr>
          </a:p>
        </p:txBody>
      </p:sp>
      <p:pic>
        <p:nvPicPr>
          <p:cNvPr id="405" name="Picture 5" descr=""/>
          <p:cNvPicPr/>
          <p:nvPr/>
        </p:nvPicPr>
        <p:blipFill>
          <a:blip r:embed="rId1"/>
          <a:stretch/>
        </p:blipFill>
        <p:spPr>
          <a:xfrm>
            <a:off x="5414400" y="1004040"/>
            <a:ext cx="3455280" cy="283644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CustomShape 1"/>
          <p:cNvSpPr/>
          <p:nvPr/>
        </p:nvSpPr>
        <p:spPr>
          <a:xfrm>
            <a:off x="0" y="51840"/>
            <a:ext cx="8915400" cy="1796760"/>
          </a:xfrm>
          <a:prstGeom prst="rect">
            <a:avLst/>
          </a:prstGeom>
          <a:noFill/>
          <a:ln>
            <a:noFill/>
          </a:ln>
        </p:spPr>
        <p:style>
          <a:lnRef idx="0"/>
          <a:fillRef idx="0"/>
          <a:effectRef idx="0"/>
          <a:fontRef idx="minor"/>
        </p:style>
      </p:sp>
      <p:sp>
        <p:nvSpPr>
          <p:cNvPr id="407" name="CustomShape 2"/>
          <p:cNvSpPr/>
          <p:nvPr/>
        </p:nvSpPr>
        <p:spPr>
          <a:xfrm>
            <a:off x="0" y="1922760"/>
            <a:ext cx="2544120" cy="4355640"/>
          </a:xfrm>
          <a:prstGeom prst="rect">
            <a:avLst/>
          </a:prstGeom>
          <a:noFill/>
          <a:ln>
            <a:noFill/>
          </a:ln>
        </p:spPr>
        <p:style>
          <a:lnRef idx="0"/>
          <a:fillRef idx="0"/>
          <a:effectRef idx="0"/>
          <a:fontRef idx="minor"/>
        </p:style>
      </p:sp>
      <p:sp>
        <p:nvSpPr>
          <p:cNvPr id="408" name="TextShape 3"/>
          <p:cNvSpPr txBox="1"/>
          <p:nvPr/>
        </p:nvSpPr>
        <p:spPr>
          <a:xfrm>
            <a:off x="183240" y="146880"/>
            <a:ext cx="8777880" cy="5166000"/>
          </a:xfrm>
          <a:prstGeom prst="rect">
            <a:avLst/>
          </a:prstGeom>
          <a:noFill/>
          <a:ln>
            <a:noFill/>
          </a:ln>
        </p:spPr>
        <p:txBody>
          <a:bodyPr lIns="0" rIns="0" tIns="0" bIns="0">
            <a:normAutofit/>
          </a:bodyPr>
          <a:p>
            <a:r>
              <a:rPr b="0" lang="en-US" sz="2800" spc="-1" strike="noStrike">
                <a:latin typeface="Droid Sans"/>
              </a:rPr>
              <a:t>Other types of galaxies emit very strongly in the radio, but the radio emission doesn’t always come from the central source, but instead two giant lobes that extend away from it.</a:t>
            </a:r>
            <a:endParaRPr b="0" lang="en-US" sz="2800" spc="-1" strike="noStrike">
              <a:latin typeface="Droid Sans"/>
            </a:endParaRPr>
          </a:p>
          <a:p>
            <a:endParaRPr b="0" lang="en-US" sz="2800" spc="-1" strike="noStrike">
              <a:latin typeface="Droid Sans"/>
            </a:endParaRPr>
          </a:p>
        </p:txBody>
      </p:sp>
      <p:pic>
        <p:nvPicPr>
          <p:cNvPr id="409" name="Picture 7" descr=""/>
          <p:cNvPicPr/>
          <p:nvPr/>
        </p:nvPicPr>
        <p:blipFill>
          <a:blip r:embed="rId1"/>
          <a:stretch/>
        </p:blipFill>
        <p:spPr>
          <a:xfrm>
            <a:off x="179640" y="1861920"/>
            <a:ext cx="6221160" cy="4937760"/>
          </a:xfrm>
          <a:prstGeom prst="rect">
            <a:avLst/>
          </a:prstGeom>
          <a:ln>
            <a:noFill/>
          </a:ln>
        </p:spPr>
      </p:pic>
      <p:sp>
        <p:nvSpPr>
          <p:cNvPr id="410" name="TextShape 4"/>
          <p:cNvSpPr txBox="1"/>
          <p:nvPr/>
        </p:nvSpPr>
        <p:spPr>
          <a:xfrm>
            <a:off x="4937760" y="3904560"/>
            <a:ext cx="3654360" cy="3338280"/>
          </a:xfrm>
          <a:prstGeom prst="rect">
            <a:avLst/>
          </a:prstGeom>
          <a:noFill/>
          <a:ln>
            <a:noFill/>
          </a:ln>
        </p:spPr>
        <p:txBody>
          <a:bodyPr lIns="90000" rIns="90000" tIns="45000" bIns="45000"/>
          <a:p>
            <a:r>
              <a:rPr b="0" lang="en-US" sz="2800" spc="-1" strike="noStrike">
                <a:latin typeface="Arial"/>
              </a:rPr>
              <a:t>For obvious reasons, these are called </a:t>
            </a:r>
            <a:r>
              <a:rPr b="1" lang="en-US" sz="2800" spc="-1" strike="noStrike">
                <a:solidFill>
                  <a:srgbClr val="dc2300"/>
                </a:solidFill>
                <a:latin typeface="Arial"/>
              </a:rPr>
              <a:t>radio galaxies.</a:t>
            </a:r>
            <a:r>
              <a:rPr b="0" lang="en-US" sz="2800" spc="-1" strike="noStrike">
                <a:latin typeface="Arial"/>
              </a:rPr>
              <a:t>  </a:t>
            </a:r>
            <a:endParaRPr b="0" lang="en-US" sz="2800" spc="-1" strike="noStrike">
              <a:latin typeface="Arial"/>
            </a:endParaRPr>
          </a:p>
          <a:p>
            <a:r>
              <a:rPr b="0" lang="en-US" sz="2800" spc="-1" strike="noStrike">
                <a:latin typeface="Arial"/>
              </a:rPr>
              <a:t>This picture is a composite of Centaurus A.</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TextShape 1"/>
          <p:cNvSpPr txBox="1"/>
          <p:nvPr/>
        </p:nvSpPr>
        <p:spPr>
          <a:xfrm>
            <a:off x="182880" y="251280"/>
            <a:ext cx="8778240" cy="652680"/>
          </a:xfrm>
          <a:prstGeom prst="rect">
            <a:avLst/>
          </a:prstGeom>
          <a:noFill/>
          <a:ln>
            <a:noFill/>
          </a:ln>
        </p:spPr>
        <p:txBody>
          <a:bodyPr lIns="0" rIns="0" tIns="0" bIns="0" anchor="ctr"/>
          <a:p>
            <a:pPr algn="ctr"/>
            <a:r>
              <a:rPr b="1" lang="en-US" sz="4400" spc="-1" strike="noStrike">
                <a:latin typeface="Droid Sans"/>
              </a:rPr>
              <a:t>Radio galaxies</a:t>
            </a:r>
            <a:endParaRPr b="1" lang="en-US" sz="4400" spc="-1" strike="noStrike">
              <a:latin typeface="Droid Sans"/>
            </a:endParaRPr>
          </a:p>
        </p:txBody>
      </p:sp>
      <p:sp>
        <p:nvSpPr>
          <p:cNvPr id="412" name="TextShape 2"/>
          <p:cNvSpPr txBox="1"/>
          <p:nvPr/>
        </p:nvSpPr>
        <p:spPr>
          <a:xfrm>
            <a:off x="183240" y="1155600"/>
            <a:ext cx="8686440" cy="2834640"/>
          </a:xfrm>
          <a:prstGeom prst="rect">
            <a:avLst/>
          </a:prstGeom>
          <a:noFill/>
          <a:ln>
            <a:noFill/>
          </a:ln>
        </p:spPr>
        <p:txBody>
          <a:bodyPr lIns="0" rIns="0" tIns="0" bIns="0">
            <a:normAutofit/>
          </a:bodyPr>
          <a:p>
            <a:r>
              <a:rPr b="1" lang="en-US" sz="2800" spc="-1" strike="noStrike">
                <a:latin typeface="Droid Sans"/>
              </a:rPr>
              <a:t>Radio galaxies</a:t>
            </a:r>
            <a:r>
              <a:rPr b="0" lang="en-US" sz="2800" spc="-1" strike="noStrike">
                <a:latin typeface="Droid Sans"/>
              </a:rPr>
              <a:t> emit large amounts of energy in the radio part of the spectrum. The corresponding visible galaxy is </a:t>
            </a:r>
            <a:br/>
            <a:r>
              <a:rPr b="0" lang="en-US" sz="2800" spc="-1" strike="noStrike">
                <a:latin typeface="Droid Sans"/>
              </a:rPr>
              <a:t>usually </a:t>
            </a:r>
            <a:br/>
            <a:r>
              <a:rPr b="1" lang="en-US" sz="2800" spc="-1" strike="noStrike">
                <a:latin typeface="Droid Sans"/>
              </a:rPr>
              <a:t>elliptical</a:t>
            </a:r>
            <a:r>
              <a:rPr b="0" lang="en-US" sz="2800" spc="-1" strike="noStrike">
                <a:latin typeface="Droid Sans"/>
              </a:rPr>
              <a:t>. </a:t>
            </a:r>
            <a:endParaRPr b="0" lang="en-US" sz="2800" spc="-1" strike="noStrike">
              <a:latin typeface="Droid Sans"/>
            </a:endParaRPr>
          </a:p>
        </p:txBody>
      </p:sp>
      <p:pic>
        <p:nvPicPr>
          <p:cNvPr id="413" name="" descr=""/>
          <p:cNvPicPr/>
          <p:nvPr/>
        </p:nvPicPr>
        <p:blipFill>
          <a:blip r:embed="rId1"/>
          <a:stretch/>
        </p:blipFill>
        <p:spPr>
          <a:xfrm>
            <a:off x="1830600" y="2175120"/>
            <a:ext cx="7238520" cy="457200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TextShape 1"/>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Collections of Galaxies</a:t>
            </a:r>
            <a:endParaRPr b="1" lang="en-US" sz="4400" spc="-1" strike="noStrike">
              <a:latin typeface="Droid Sans"/>
            </a:endParaRPr>
          </a:p>
        </p:txBody>
      </p:sp>
      <p:sp>
        <p:nvSpPr>
          <p:cNvPr id="268" name="TextShape 2"/>
          <p:cNvSpPr txBox="1"/>
          <p:nvPr/>
        </p:nvSpPr>
        <p:spPr>
          <a:xfrm>
            <a:off x="183240" y="1371600"/>
            <a:ext cx="8777880" cy="5212080"/>
          </a:xfrm>
          <a:prstGeom prst="rect">
            <a:avLst/>
          </a:prstGeom>
          <a:noFill/>
          <a:ln>
            <a:noFill/>
          </a:ln>
        </p:spPr>
        <p:txBody>
          <a:bodyPr lIns="0" rIns="0" tIns="0" bIns="0">
            <a:normAutofit/>
          </a:bodyPr>
          <a:p>
            <a:r>
              <a:rPr b="0" lang="en-US" sz="3200" spc="-1" strike="noStrike">
                <a:latin typeface="Droid Sans"/>
              </a:rPr>
              <a:t>Galaxies are not distributed randomly throughout the universe – they are usually found in associations of galaxies called </a:t>
            </a:r>
            <a:r>
              <a:rPr b="1" lang="en-US" sz="3200" spc="-1" strike="noStrike">
                <a:latin typeface="Droid Sans"/>
              </a:rPr>
              <a:t>groups</a:t>
            </a:r>
            <a:r>
              <a:rPr b="0" lang="en-US" sz="3200" spc="-1" strike="noStrike">
                <a:latin typeface="Droid Sans"/>
              </a:rPr>
              <a:t> and </a:t>
            </a:r>
            <a:r>
              <a:rPr b="1" lang="en-US" sz="3200" spc="-1" strike="noStrike">
                <a:latin typeface="Droid Sans"/>
              </a:rPr>
              <a:t>clusters</a:t>
            </a:r>
            <a:endParaRPr b="0" lang="en-US" sz="3200" spc="-1" strike="noStrike">
              <a:latin typeface="Droid Sans"/>
            </a:endParaRPr>
          </a:p>
          <a:p>
            <a:pPr marL="432000" indent="-324000">
              <a:spcAft>
                <a:spcPts val="1417"/>
              </a:spcAft>
              <a:buClr>
                <a:srgbClr val="000000"/>
              </a:buClr>
              <a:buSzPct val="45000"/>
              <a:buFont typeface="Wingdings" charset="2"/>
              <a:buChar char=""/>
            </a:pPr>
            <a:r>
              <a:rPr b="1" lang="en-US" sz="3200" spc="-1" strike="noStrike">
                <a:latin typeface="Droid Sans"/>
              </a:rPr>
              <a:t>Groups</a:t>
            </a:r>
            <a:r>
              <a:rPr b="0" lang="en-US" sz="3200" spc="-1" strike="noStrike">
                <a:latin typeface="Droid Sans"/>
              </a:rPr>
              <a:t> are smaller associations, with usually less than 50 galaxies</a:t>
            </a:r>
            <a:endParaRPr b="0" lang="en-US" sz="3200" spc="-1" strike="noStrike">
              <a:latin typeface="Droid Sans"/>
            </a:endParaRPr>
          </a:p>
          <a:p>
            <a:pPr marL="432000" indent="-324000">
              <a:spcAft>
                <a:spcPts val="1417"/>
              </a:spcAft>
              <a:buClr>
                <a:srgbClr val="000000"/>
              </a:buClr>
              <a:buSzPct val="45000"/>
              <a:buFont typeface="Wingdings" charset="2"/>
              <a:buChar char=""/>
            </a:pPr>
            <a:r>
              <a:rPr b="1" lang="en-US" sz="3200" spc="-1" strike="noStrike">
                <a:latin typeface="Droid Sans"/>
              </a:rPr>
              <a:t>Clusters</a:t>
            </a:r>
            <a:r>
              <a:rPr b="0" lang="en-US" sz="3200" spc="-1" strike="noStrike">
                <a:latin typeface="Droid Sans"/>
              </a:rPr>
              <a:t> are larger and can contain thousands of galaxies – galaxy clusters are the most massive gravitationally bound objects in the universe</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CustomShape 1"/>
          <p:cNvSpPr/>
          <p:nvPr/>
        </p:nvSpPr>
        <p:spPr>
          <a:xfrm>
            <a:off x="431640" y="979560"/>
            <a:ext cx="7695720" cy="942840"/>
          </a:xfrm>
          <a:prstGeom prst="rect">
            <a:avLst/>
          </a:prstGeom>
          <a:noFill/>
          <a:ln w="9360">
            <a:noFill/>
          </a:ln>
        </p:spPr>
        <p:style>
          <a:lnRef idx="0"/>
          <a:fillRef idx="0"/>
          <a:effectRef idx="0"/>
          <a:fontRef idx="minor"/>
        </p:style>
      </p:sp>
      <p:sp>
        <p:nvSpPr>
          <p:cNvPr id="415" name="TextShape 2"/>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Radio Galaxies</a:t>
            </a:r>
            <a:endParaRPr b="1" lang="en-US" sz="4400" spc="-1" strike="noStrike">
              <a:latin typeface="Droid Sans"/>
            </a:endParaRPr>
          </a:p>
        </p:txBody>
      </p:sp>
      <p:sp>
        <p:nvSpPr>
          <p:cNvPr id="416" name="TextShape 3"/>
          <p:cNvSpPr txBox="1"/>
          <p:nvPr/>
        </p:nvSpPr>
        <p:spPr>
          <a:xfrm>
            <a:off x="183240" y="1371600"/>
            <a:ext cx="8777880" cy="3977280"/>
          </a:xfrm>
          <a:prstGeom prst="rect">
            <a:avLst/>
          </a:prstGeom>
          <a:noFill/>
          <a:ln>
            <a:noFill/>
          </a:ln>
        </p:spPr>
        <p:txBody>
          <a:bodyPr lIns="0" rIns="0" tIns="0" bIns="0">
            <a:normAutofit/>
          </a:bodyPr>
          <a:p>
            <a:r>
              <a:rPr b="0" lang="en-US" sz="3200" spc="-1" strike="noStrike">
                <a:latin typeface="Droid Sans"/>
              </a:rPr>
              <a:t>Radio galaxies may also be core dominated.</a:t>
            </a:r>
            <a:endParaRPr b="0" lang="en-US" sz="3200" spc="-1" strike="noStrike">
              <a:latin typeface="Droid Sans"/>
            </a:endParaRPr>
          </a:p>
        </p:txBody>
      </p:sp>
      <p:pic>
        <p:nvPicPr>
          <p:cNvPr id="417" name="Picture 6" descr=""/>
          <p:cNvPicPr/>
          <p:nvPr/>
        </p:nvPicPr>
        <p:blipFill>
          <a:blip r:embed="rId1"/>
          <a:srcRect l="0" t="0" r="0" b="3270"/>
          <a:stretch/>
        </p:blipFill>
        <p:spPr>
          <a:xfrm>
            <a:off x="2468880" y="1942560"/>
            <a:ext cx="6487920" cy="487656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TextShape 1"/>
          <p:cNvSpPr txBox="1"/>
          <p:nvPr/>
        </p:nvSpPr>
        <p:spPr>
          <a:xfrm>
            <a:off x="183240" y="1371600"/>
            <a:ext cx="8777880" cy="521208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2800" spc="-1" strike="noStrike">
                <a:latin typeface="Droid Sans"/>
              </a:rPr>
              <a:t>Galaxy clusters and groups consist of a collection of galaxies orbiting one another, bound together by their own gravity </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The Milky Way, Andromeda, and several other smaller galaxies form the </a:t>
            </a:r>
            <a:r>
              <a:rPr b="1" lang="en-US" sz="2800" spc="-1" strike="noStrike">
                <a:solidFill>
                  <a:srgbClr val="dc2300"/>
                </a:solidFill>
                <a:latin typeface="Droid Sans"/>
              </a:rPr>
              <a:t>Local Group</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The nearest large galaxy cluster to the Local Group is the </a:t>
            </a:r>
            <a:r>
              <a:rPr b="1" lang="en-US" sz="2800" spc="-1" strike="noStrike">
                <a:solidFill>
                  <a:srgbClr val="dc2300"/>
                </a:solidFill>
                <a:latin typeface="Droid Sans"/>
              </a:rPr>
              <a:t>Virgo Cluster</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Galaxy clusters themselves tend to clump together into </a:t>
            </a:r>
            <a:r>
              <a:rPr b="1" lang="en-US" sz="2800" spc="-1" strike="noStrike">
                <a:latin typeface="Droid Sans"/>
              </a:rPr>
              <a:t>superclusters</a:t>
            </a:r>
            <a:r>
              <a:rPr b="0" lang="en-US" sz="2800" spc="-1" strike="noStrike">
                <a:latin typeface="Droid Sans"/>
              </a:rPr>
              <a:t>. The Virgo Cluster, the Local Group, and several other nearby clusters form the </a:t>
            </a:r>
            <a:r>
              <a:rPr b="1" lang="en-US" sz="2800" spc="-1" strike="noStrike">
                <a:solidFill>
                  <a:srgbClr val="dc2300"/>
                </a:solidFill>
                <a:latin typeface="Droid Sans"/>
              </a:rPr>
              <a:t>Local Supercluster</a:t>
            </a:r>
            <a:endParaRPr b="0" lang="en-US" sz="2800" spc="-1" strike="noStrike">
              <a:latin typeface="Droid Sans"/>
            </a:endParaRPr>
          </a:p>
        </p:txBody>
      </p:sp>
      <p:sp>
        <p:nvSpPr>
          <p:cNvPr id="270" name="TextShape 2"/>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Galaxy clusters and groups</a:t>
            </a:r>
            <a:endParaRPr b="1" lang="en-US" sz="4400" spc="-1" strike="noStrike">
              <a:latin typeface="Droid Sans"/>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CustomShape 1"/>
          <p:cNvSpPr/>
          <p:nvPr/>
        </p:nvSpPr>
        <p:spPr>
          <a:xfrm>
            <a:off x="0" y="5181480"/>
            <a:ext cx="9143640" cy="1736280"/>
          </a:xfrm>
          <a:prstGeom prst="rect">
            <a:avLst/>
          </a:prstGeom>
          <a:noFill/>
          <a:ln w="9360">
            <a:noFill/>
          </a:ln>
        </p:spPr>
        <p:style>
          <a:lnRef idx="0"/>
          <a:fillRef idx="0"/>
          <a:effectRef idx="0"/>
          <a:fontRef idx="minor"/>
        </p:style>
        <p:txBody>
          <a:bodyPr lIns="90000" rIns="90000" tIns="45000" bIns="45000"/>
          <a:p>
            <a:pPr>
              <a:lnSpc>
                <a:spcPct val="100000"/>
              </a:lnSpc>
              <a:spcBef>
                <a:spcPts val="1800"/>
              </a:spcBef>
            </a:pPr>
            <a:r>
              <a:rPr b="0" lang="en-US" sz="3600" spc="-1" strike="noStrike">
                <a:solidFill>
                  <a:srgbClr val="ffffff"/>
                </a:solidFill>
                <a:latin typeface="Calibri"/>
              </a:rPr>
              <a:t>The Local Group,</a:t>
            </a:r>
            <a:br/>
            <a:r>
              <a:rPr b="0" lang="en-US" sz="3600" spc="-1" strike="noStrike">
                <a:solidFill>
                  <a:srgbClr val="ffffff"/>
                </a:solidFill>
                <a:latin typeface="Calibri"/>
              </a:rPr>
              <a:t>a small cluster of nearly 50 galaxies that includes the Milky Way</a:t>
            </a:r>
            <a:endParaRPr b="0" lang="en-US" sz="3600" spc="-1" strike="noStrike">
              <a:latin typeface="Arial"/>
            </a:endParaRPr>
          </a:p>
        </p:txBody>
      </p:sp>
      <p:pic>
        <p:nvPicPr>
          <p:cNvPr id="272" name="Picture 4" descr=""/>
          <p:cNvPicPr/>
          <p:nvPr/>
        </p:nvPicPr>
        <p:blipFill>
          <a:blip r:embed="rId1"/>
          <a:stretch/>
        </p:blipFill>
        <p:spPr>
          <a:xfrm>
            <a:off x="762120" y="0"/>
            <a:ext cx="7621200" cy="5335200"/>
          </a:xfrm>
          <a:prstGeom prst="rect">
            <a:avLst/>
          </a:prstGeom>
          <a:ln>
            <a:noFill/>
          </a:ln>
        </p:spPr>
      </p:pic>
      <p:sp>
        <p:nvSpPr>
          <p:cNvPr id="273" name="CustomShape 2"/>
          <p:cNvSpPr/>
          <p:nvPr/>
        </p:nvSpPr>
        <p:spPr>
          <a:xfrm>
            <a:off x="218880" y="5018400"/>
            <a:ext cx="8850600" cy="1674360"/>
          </a:xfrm>
          <a:prstGeom prst="rect">
            <a:avLst/>
          </a:prstGeom>
          <a:noFill/>
          <a:ln>
            <a:noFill/>
          </a:ln>
        </p:spPr>
        <p:style>
          <a:lnRef idx="0"/>
          <a:fillRef idx="0"/>
          <a:effectRef idx="0"/>
          <a:fontRef idx="minor"/>
        </p:style>
        <p:txBody>
          <a:bodyPr lIns="90000" rIns="90000" tIns="45000" bIns="45000"/>
          <a:p>
            <a:pPr>
              <a:lnSpc>
                <a:spcPct val="100000"/>
              </a:lnSpc>
            </a:pPr>
            <a:r>
              <a:rPr b="0" lang="en-US" sz="2600" spc="-1" strike="noStrike">
                <a:solidFill>
                  <a:srgbClr val="000000"/>
                </a:solidFill>
                <a:latin typeface="Droid Sans"/>
              </a:rPr>
              <a:t>The Milky Way lives in a small group which also contains the Andromeda galaxy and many smaller galaxies.  This is called the </a:t>
            </a:r>
            <a:r>
              <a:rPr b="1" lang="en-US" sz="2600" spc="-1" strike="noStrike">
                <a:solidFill>
                  <a:srgbClr val="000000"/>
                </a:solidFill>
                <a:latin typeface="Droid Sans"/>
              </a:rPr>
              <a:t>Local Group</a:t>
            </a:r>
            <a:r>
              <a:rPr b="0" lang="en-US" sz="2600" spc="-1" strike="noStrike">
                <a:solidFill>
                  <a:srgbClr val="000000"/>
                </a:solidFill>
                <a:latin typeface="Droid Sans"/>
              </a:rPr>
              <a:t>. The Milky Way and Andromeda make up about 90% of the mass of the Local Group.</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CustomShape 1"/>
          <p:cNvSpPr/>
          <p:nvPr/>
        </p:nvSpPr>
        <p:spPr>
          <a:xfrm>
            <a:off x="0" y="5181480"/>
            <a:ext cx="9143640" cy="1736280"/>
          </a:xfrm>
          <a:prstGeom prst="rect">
            <a:avLst/>
          </a:prstGeom>
          <a:noFill/>
          <a:ln w="9360">
            <a:noFill/>
          </a:ln>
        </p:spPr>
        <p:style>
          <a:lnRef idx="0"/>
          <a:fillRef idx="0"/>
          <a:effectRef idx="0"/>
          <a:fontRef idx="minor"/>
        </p:style>
        <p:txBody>
          <a:bodyPr lIns="90000" rIns="90000" tIns="45000" bIns="45000"/>
          <a:p>
            <a:pPr>
              <a:lnSpc>
                <a:spcPct val="100000"/>
              </a:lnSpc>
              <a:spcBef>
                <a:spcPts val="1800"/>
              </a:spcBef>
            </a:pPr>
            <a:r>
              <a:rPr b="0" lang="en-US" sz="3600" spc="-1" strike="noStrike">
                <a:solidFill>
                  <a:srgbClr val="ffffff"/>
                </a:solidFill>
                <a:latin typeface="Calibri"/>
              </a:rPr>
              <a:t>The Local Group,</a:t>
            </a:r>
            <a:br/>
            <a:r>
              <a:rPr b="0" lang="en-US" sz="3600" spc="-1" strike="noStrike">
                <a:solidFill>
                  <a:srgbClr val="ffffff"/>
                </a:solidFill>
                <a:latin typeface="Calibri"/>
              </a:rPr>
              <a:t>a small cluster of nearly 50 galaxies that includes the Milky Way</a:t>
            </a:r>
            <a:endParaRPr b="0" lang="en-US" sz="3600" spc="-1" strike="noStrike">
              <a:latin typeface="Arial"/>
            </a:endParaRPr>
          </a:p>
        </p:txBody>
      </p:sp>
      <p:pic>
        <p:nvPicPr>
          <p:cNvPr id="275" name="Picture 4" descr=""/>
          <p:cNvPicPr/>
          <p:nvPr/>
        </p:nvPicPr>
        <p:blipFill>
          <a:blip r:embed="rId1"/>
          <a:stretch/>
        </p:blipFill>
        <p:spPr>
          <a:xfrm>
            <a:off x="762120" y="0"/>
            <a:ext cx="7621200" cy="5335200"/>
          </a:xfrm>
          <a:prstGeom prst="rect">
            <a:avLst/>
          </a:prstGeom>
          <a:ln>
            <a:noFill/>
          </a:ln>
        </p:spPr>
      </p:pic>
      <p:sp>
        <p:nvSpPr>
          <p:cNvPr id="276" name="CustomShape 2"/>
          <p:cNvSpPr/>
          <p:nvPr/>
        </p:nvSpPr>
        <p:spPr>
          <a:xfrm>
            <a:off x="293040" y="5089680"/>
            <a:ext cx="8850600" cy="1674360"/>
          </a:xfrm>
          <a:prstGeom prst="rect">
            <a:avLst/>
          </a:prstGeom>
          <a:noFill/>
          <a:ln>
            <a:noFill/>
          </a:ln>
        </p:spPr>
        <p:style>
          <a:lnRef idx="0"/>
          <a:fillRef idx="0"/>
          <a:effectRef idx="0"/>
          <a:fontRef idx="minor"/>
        </p:style>
        <p:txBody>
          <a:bodyPr lIns="90000" rIns="90000" tIns="45000" bIns="45000"/>
          <a:p>
            <a:pPr>
              <a:lnSpc>
                <a:spcPct val="100000"/>
              </a:lnSpc>
            </a:pPr>
            <a:r>
              <a:rPr b="0" lang="en-US" sz="2600" spc="-1" strike="noStrike">
                <a:solidFill>
                  <a:srgbClr val="000000"/>
                </a:solidFill>
                <a:latin typeface="Droid Sans"/>
              </a:rPr>
              <a:t>Galaxies in the Local Group are gravitationally bound to each other. The Milky Way and Andromeda are approaching each other, and will collide in billions of years.</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CustomShape 1"/>
          <p:cNvSpPr/>
          <p:nvPr/>
        </p:nvSpPr>
        <p:spPr>
          <a:xfrm>
            <a:off x="0" y="106200"/>
            <a:ext cx="6552720" cy="364680"/>
          </a:xfrm>
          <a:prstGeom prst="rect">
            <a:avLst/>
          </a:prstGeom>
          <a:noFill/>
          <a:ln w="9360">
            <a:noFill/>
          </a:ln>
        </p:spPr>
        <p:style>
          <a:lnRef idx="0"/>
          <a:fillRef idx="0"/>
          <a:effectRef idx="0"/>
          <a:fontRef idx="minor"/>
        </p:style>
        <p:txBody>
          <a:bodyPr lIns="90000" rIns="90000" tIns="45000" bIns="45000"/>
          <a:p>
            <a:pPr>
              <a:lnSpc>
                <a:spcPct val="100000"/>
              </a:lnSpc>
              <a:spcBef>
                <a:spcPts val="901"/>
              </a:spcBef>
            </a:pPr>
            <a:r>
              <a:rPr b="0" lang="en-US" sz="1800" spc="-1" strike="noStrike">
                <a:solidFill>
                  <a:srgbClr val="ffffff"/>
                </a:solidFill>
                <a:latin typeface="Calibri"/>
              </a:rPr>
              <a:t>3-D diagram of the Local Group</a:t>
            </a:r>
            <a:endParaRPr b="0" lang="en-US" sz="1800" spc="-1" strike="noStrike">
              <a:latin typeface="Arial"/>
            </a:endParaRPr>
          </a:p>
        </p:txBody>
      </p:sp>
      <p:sp>
        <p:nvSpPr>
          <p:cNvPr id="278" name="TextShape 2"/>
          <p:cNvSpPr txBox="1"/>
          <p:nvPr/>
        </p:nvSpPr>
        <p:spPr>
          <a:xfrm>
            <a:off x="182880" y="107280"/>
            <a:ext cx="8778240" cy="652680"/>
          </a:xfrm>
          <a:prstGeom prst="rect">
            <a:avLst/>
          </a:prstGeom>
          <a:noFill/>
          <a:ln>
            <a:noFill/>
          </a:ln>
        </p:spPr>
        <p:txBody>
          <a:bodyPr lIns="0" rIns="0" tIns="0" bIns="0" anchor="ctr"/>
          <a:p>
            <a:pPr algn="ctr"/>
            <a:r>
              <a:rPr b="1" lang="en-US" sz="4400" spc="-1" strike="noStrike">
                <a:latin typeface="Droid Sans"/>
              </a:rPr>
              <a:t>3-D map of the Local Group</a:t>
            </a:r>
            <a:endParaRPr b="1" lang="en-US" sz="4400" spc="-1" strike="noStrike">
              <a:latin typeface="Droid Sans"/>
            </a:endParaRPr>
          </a:p>
        </p:txBody>
      </p:sp>
      <p:sp>
        <p:nvSpPr>
          <p:cNvPr id="279"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pic>
        <p:nvPicPr>
          <p:cNvPr id="280" name="Picture 1028" descr=""/>
          <p:cNvPicPr/>
          <p:nvPr/>
        </p:nvPicPr>
        <p:blipFill>
          <a:blip r:embed="rId1"/>
          <a:stretch/>
        </p:blipFill>
        <p:spPr>
          <a:xfrm>
            <a:off x="-76320" y="938880"/>
            <a:ext cx="9372240" cy="690696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TextShape 1"/>
          <p:cNvSpPr txBox="1"/>
          <p:nvPr/>
        </p:nvSpPr>
        <p:spPr>
          <a:xfrm>
            <a:off x="182880" y="33120"/>
            <a:ext cx="8778240" cy="1305000"/>
          </a:xfrm>
          <a:prstGeom prst="rect">
            <a:avLst/>
          </a:prstGeom>
          <a:noFill/>
          <a:ln>
            <a:noFill/>
          </a:ln>
        </p:spPr>
        <p:txBody>
          <a:bodyPr lIns="0" rIns="0" tIns="0" bIns="0" anchor="ctr"/>
          <a:p>
            <a:pPr algn="ctr"/>
            <a:r>
              <a:rPr b="1" lang="en-US" sz="4400" spc="-1" strike="noStrike">
                <a:latin typeface="Droid Sans"/>
              </a:rPr>
              <a:t>The Distribution of Galaxies </a:t>
            </a:r>
            <a:br/>
            <a:r>
              <a:rPr b="1" lang="en-US" sz="4400" spc="-1" strike="noStrike">
                <a:latin typeface="Droid Sans"/>
              </a:rPr>
              <a:t>near the Milky Way</a:t>
            </a:r>
            <a:endParaRPr b="1" lang="en-US" sz="4400" spc="-1" strike="noStrike">
              <a:latin typeface="Droid Sans"/>
            </a:endParaRPr>
          </a:p>
        </p:txBody>
      </p:sp>
      <p:sp>
        <p:nvSpPr>
          <p:cNvPr id="282" name="TextShape 2"/>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pic>
        <p:nvPicPr>
          <p:cNvPr id="283" name="Picture 6" descr=""/>
          <p:cNvPicPr/>
          <p:nvPr/>
        </p:nvPicPr>
        <p:blipFill>
          <a:blip r:embed="rId1"/>
          <a:srcRect l="0" t="0" r="0" b="2507"/>
          <a:stretch/>
        </p:blipFill>
        <p:spPr>
          <a:xfrm>
            <a:off x="356040" y="1479600"/>
            <a:ext cx="6578280" cy="4933440"/>
          </a:xfrm>
          <a:prstGeom prst="rect">
            <a:avLst/>
          </a:prstGeom>
          <a:ln>
            <a:noFill/>
          </a:ln>
        </p:spPr>
      </p:pic>
      <p:sp>
        <p:nvSpPr>
          <p:cNvPr id="284" name="CustomShape 3"/>
          <p:cNvSpPr/>
          <p:nvPr/>
        </p:nvSpPr>
        <p:spPr>
          <a:xfrm>
            <a:off x="6035040" y="4575240"/>
            <a:ext cx="2666520" cy="2070360"/>
          </a:xfrm>
          <a:prstGeom prst="rect">
            <a:avLst/>
          </a:prstGeom>
          <a:noFill/>
          <a:ln>
            <a:noFill/>
          </a:ln>
        </p:spPr>
        <p:style>
          <a:lnRef idx="0"/>
          <a:fillRef idx="0"/>
          <a:effectRef idx="0"/>
          <a:fontRef idx="minor"/>
        </p:style>
        <p:txBody>
          <a:bodyPr lIns="90000" rIns="90000" tIns="45000" bIns="45000"/>
          <a:p>
            <a:pPr>
              <a:lnSpc>
                <a:spcPct val="100000"/>
              </a:lnSpc>
              <a:spcBef>
                <a:spcPts val="1301"/>
              </a:spcBef>
            </a:pPr>
            <a:r>
              <a:rPr b="0" lang="en-US" sz="2600" spc="-1" strike="noStrike">
                <a:solidFill>
                  <a:srgbClr val="000000"/>
                </a:solidFill>
                <a:latin typeface="Droid Sans"/>
              </a:rPr>
              <a:t>Here is the distribution of galaxies within about 1 Mpc of the Milky Way.</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1003</TotalTime>
  <Application>LibreOffice/6.1.3.2$Linux_X86_64 LibreOffice_project/10$Build-2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dcterms:modified xsi:type="dcterms:W3CDTF">2014-11-12T08:30:54Z</dcterms:modified>
  <cp:revision>64</cp:revision>
  <dc:subject/>
  <dc:title/>
</cp:coreProperties>
</file>