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329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30" r:id="rId10"/>
    <p:sldId id="331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39" r:id="rId19"/>
    <p:sldId id="308" r:id="rId20"/>
    <p:sldId id="309" r:id="rId21"/>
    <p:sldId id="310" r:id="rId22"/>
    <p:sldId id="340" r:id="rId23"/>
    <p:sldId id="311" r:id="rId24"/>
    <p:sldId id="312" r:id="rId25"/>
    <p:sldId id="313" r:id="rId26"/>
    <p:sldId id="332" r:id="rId27"/>
    <p:sldId id="314" r:id="rId28"/>
    <p:sldId id="333" r:id="rId29"/>
    <p:sldId id="341" r:id="rId30"/>
    <p:sldId id="315" r:id="rId31"/>
    <p:sldId id="342" r:id="rId32"/>
    <p:sldId id="316" r:id="rId33"/>
    <p:sldId id="317" r:id="rId34"/>
    <p:sldId id="318" r:id="rId35"/>
    <p:sldId id="319" r:id="rId36"/>
    <p:sldId id="320" r:id="rId37"/>
    <p:sldId id="343" r:id="rId38"/>
    <p:sldId id="321" r:id="rId39"/>
    <p:sldId id="344" r:id="rId40"/>
    <p:sldId id="345" r:id="rId41"/>
    <p:sldId id="322" r:id="rId42"/>
    <p:sldId id="323" r:id="rId43"/>
    <p:sldId id="324" r:id="rId44"/>
    <p:sldId id="336" r:id="rId45"/>
    <p:sldId id="334" r:id="rId46"/>
    <p:sldId id="325" r:id="rId47"/>
    <p:sldId id="327" r:id="rId48"/>
    <p:sldId id="337" r:id="rId49"/>
    <p:sldId id="338" r:id="rId50"/>
    <p:sldId id="326" r:id="rId51"/>
    <p:sldId id="328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FF12"/>
    <a:srgbClr val="EFE2EA"/>
    <a:srgbClr val="E0CDC5"/>
    <a:srgbClr val="C2B19D"/>
    <a:srgbClr val="0F0D1C"/>
    <a:srgbClr val="884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-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1BD8D-E7B0-0C48-971D-1E4942F81A4F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2FF82-1547-D345-87B5-BD30877596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6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9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6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5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7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4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6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6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5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2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4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6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AAC0A-074A-CE47-8D0A-E724571C4131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2859"/>
          </a:xfrm>
        </p:spPr>
        <p:txBody>
          <a:bodyPr/>
          <a:lstStyle/>
          <a:p>
            <a:r>
              <a:rPr lang="en-US" b="1" dirty="0" smtClean="0"/>
              <a:t>Announcements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31" y="862057"/>
            <a:ext cx="8774941" cy="5766810"/>
          </a:xfrm>
        </p:spPr>
        <p:txBody>
          <a:bodyPr>
            <a:noAutofit/>
          </a:bodyPr>
          <a:lstStyle/>
          <a:p>
            <a:r>
              <a:rPr lang="en-US" sz="2600" dirty="0" err="1" smtClean="0"/>
              <a:t>Scantrons</a:t>
            </a:r>
            <a:r>
              <a:rPr lang="en-US" sz="2600" dirty="0" smtClean="0"/>
              <a:t> from midterm 2 here if you want them, grades and answers on D2L</a:t>
            </a:r>
          </a:p>
          <a:p>
            <a:r>
              <a:rPr lang="en-US" sz="2600" b="1" dirty="0" smtClean="0"/>
              <a:t>Quiz 9 </a:t>
            </a:r>
            <a:r>
              <a:rPr lang="en-US" sz="2600" dirty="0" smtClean="0"/>
              <a:t>on the solar system due Monday</a:t>
            </a:r>
          </a:p>
          <a:p>
            <a:pPr lvl="1"/>
            <a:r>
              <a:rPr lang="en-US" sz="2600" b="1" dirty="0" smtClean="0"/>
              <a:t>Problem </a:t>
            </a:r>
            <a:r>
              <a:rPr lang="en-US" sz="2600" b="1" dirty="0" smtClean="0"/>
              <a:t>Set </a:t>
            </a:r>
            <a:r>
              <a:rPr lang="en-US" sz="2600" b="1" dirty="0" smtClean="0"/>
              <a:t>9 </a:t>
            </a:r>
            <a:r>
              <a:rPr lang="en-US" sz="2600" dirty="0" smtClean="0"/>
              <a:t>for practice</a:t>
            </a:r>
          </a:p>
          <a:p>
            <a:pPr lvl="1"/>
            <a:r>
              <a:rPr lang="en-US" sz="2600" dirty="0" smtClean="0"/>
              <a:t>Reminder: best 9 problem sets are 10% of final grade, deadline is </a:t>
            </a:r>
            <a:r>
              <a:rPr lang="en-US" sz="2600" dirty="0" smtClean="0"/>
              <a:t>May 12</a:t>
            </a:r>
            <a:endParaRPr lang="en-US" sz="2600" dirty="0" smtClean="0"/>
          </a:p>
          <a:p>
            <a:pPr lvl="1"/>
            <a:r>
              <a:rPr lang="en-US" sz="2600" dirty="0" smtClean="0"/>
              <a:t>Unlimited attempts, no cutoff date so you can use them for practice at any time, but don’t leave them all to the end!</a:t>
            </a:r>
          </a:p>
          <a:p>
            <a:r>
              <a:rPr lang="en-US" sz="2600" dirty="0" smtClean="0"/>
              <a:t>Today: Jovian planets (Chapter </a:t>
            </a:r>
            <a:r>
              <a:rPr lang="en-US" sz="2600" dirty="0" smtClean="0"/>
              <a:t>7, some Chapter 8)</a:t>
            </a:r>
            <a:endParaRPr lang="en-US" sz="2600" dirty="0" smtClean="0"/>
          </a:p>
          <a:p>
            <a:r>
              <a:rPr lang="en-US" sz="2600" dirty="0" smtClean="0"/>
              <a:t>Monday: Extra-solar planets (Chapter 4.4)</a:t>
            </a:r>
          </a:p>
          <a:p>
            <a:r>
              <a:rPr lang="en-US" sz="2600" dirty="0" smtClean="0"/>
              <a:t>Wednesday April 10: Start Chapter 14, the Milky Way galaxy</a:t>
            </a:r>
            <a:endParaRPr lang="en-US" sz="2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D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57150"/>
            <a:ext cx="7975600" cy="6743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16768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Structure of Jupiter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244" y="949632"/>
            <a:ext cx="4103528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/>
              <a:t>Inner core rocky, like Earth</a:t>
            </a:r>
            <a:endParaRPr lang="en-US" sz="2600" dirty="0"/>
          </a:p>
          <a:p>
            <a:pPr marL="457200" indent="-457200">
              <a:buFont typeface="Arial"/>
              <a:buChar char="•"/>
            </a:pPr>
            <a:r>
              <a:rPr lang="en-US" sz="2600" dirty="0" smtClean="0"/>
              <a:t>Mantle is </a:t>
            </a:r>
            <a:r>
              <a:rPr lang="en-US" sz="2600" b="1" dirty="0" smtClean="0"/>
              <a:t>liquid metallic hydrogen</a:t>
            </a:r>
            <a:r>
              <a:rPr lang="en-US" sz="2600" dirty="0" smtClean="0"/>
              <a:t>: under very high pressures, hydrogen becomes liquid and acts like a metal – able to conduct electricity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/>
              <a:t>Outer mantle is molecular hydrogen 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/>
              <a:t>Atmosphere very convective with large, persistent weather features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006" y="1143089"/>
            <a:ext cx="4916994" cy="52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24025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Magnetic field of Jupiter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7456" y="4791220"/>
            <a:ext cx="8633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rapid rotation, strong convection and conducting metallic hydrogen in Jupiter give it a very strong magnetic field, 20,000 times stronger than that of Earth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76" y="886586"/>
            <a:ext cx="54483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29" y="514373"/>
            <a:ext cx="8429942" cy="5416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457" y="-107217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Magnetic field of Jupiter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1878" y="5879152"/>
            <a:ext cx="8633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interaction with the solar wind produces aurora on Jupiter like the aurora on Earth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75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24025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Internal Heating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213" y="983656"/>
            <a:ext cx="387478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8056" indent="-457200">
              <a:buFont typeface="Arial"/>
              <a:buChar char="•"/>
            </a:pPr>
            <a:r>
              <a:rPr lang="en-US" sz="2800" dirty="0" smtClean="0"/>
              <a:t>Jupiter gives off </a:t>
            </a:r>
            <a:r>
              <a:rPr lang="en-US" sz="2800" dirty="0" smtClean="0"/>
              <a:t>twice as much heat as it </a:t>
            </a:r>
            <a:r>
              <a:rPr lang="en-US" sz="2800" dirty="0" smtClean="0"/>
              <a:t>receives from the </a:t>
            </a:r>
            <a:r>
              <a:rPr lang="en-US" sz="2800" dirty="0" smtClean="0"/>
              <a:t>Sun  </a:t>
            </a:r>
            <a:endParaRPr lang="en-US" sz="2800" dirty="0" smtClean="0"/>
          </a:p>
          <a:p>
            <a:pPr marL="448056" indent="-457200">
              <a:buFont typeface="Arial"/>
              <a:buChar char="•"/>
            </a:pPr>
            <a:r>
              <a:rPr lang="en-US" sz="2800" dirty="0" smtClean="0"/>
              <a:t>This heat is from its formation 4.5 billion years ago – it is still cooling!</a:t>
            </a:r>
          </a:p>
          <a:p>
            <a:pPr marL="448056" indent="-457200">
              <a:buFont typeface="Arial"/>
              <a:buChar char="•"/>
            </a:pPr>
            <a:r>
              <a:rPr lang="en-US" sz="2800" dirty="0" smtClean="0"/>
              <a:t>Transport of this heat drives convection in the metallic hydrogen mantle – </a:t>
            </a:r>
            <a:r>
              <a:rPr lang="en-US" sz="2800" dirty="0" smtClean="0"/>
              <a:t>produces  </a:t>
            </a:r>
            <a:r>
              <a:rPr lang="en-US" sz="2800" dirty="0" smtClean="0"/>
              <a:t>strong magnetic field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006" y="949038"/>
            <a:ext cx="4916994" cy="52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470" y="240255"/>
            <a:ext cx="361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 Moons of Jupiter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7457" y="1171004"/>
            <a:ext cx="372453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Jupiter has at least 67 moons! </a:t>
            </a:r>
          </a:p>
          <a:p>
            <a:endParaRPr lang="en-US" sz="2800" dirty="0" smtClean="0"/>
          </a:p>
          <a:p>
            <a:r>
              <a:rPr lang="en-US" sz="2800" dirty="0" smtClean="0"/>
              <a:t>The 4 largest are the ones first observed by Galileo – they are called the Galilean satellites. </a:t>
            </a:r>
          </a:p>
          <a:p>
            <a:endParaRPr lang="en-US" sz="2800" dirty="0" smtClean="0"/>
          </a:p>
          <a:p>
            <a:r>
              <a:rPr lang="en-US" sz="2800" dirty="0" smtClean="0"/>
              <a:t>They are from closest to farthest from Jupiter:</a:t>
            </a:r>
          </a:p>
          <a:p>
            <a:r>
              <a:rPr lang="en-US" sz="2800" b="1" dirty="0" smtClean="0"/>
              <a:t>Io, Europa, Ganymede</a:t>
            </a:r>
            <a:r>
              <a:rPr lang="en-US" sz="2800" dirty="0" smtClean="0"/>
              <a:t>, and </a:t>
            </a:r>
            <a:r>
              <a:rPr lang="en-US" sz="2800" b="1" dirty="0" err="1" smtClean="0"/>
              <a:t>Callisto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12700"/>
            <a:ext cx="45085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9482" y="-76363"/>
            <a:ext cx="370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 Moons of Jupiter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62" b="78727"/>
          <a:stretch>
            <a:fillRect/>
          </a:stretch>
        </p:blipFill>
        <p:spPr>
          <a:xfrm>
            <a:off x="-32988" y="2270864"/>
            <a:ext cx="2910520" cy="1455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20796" b="58773"/>
          <a:stretch>
            <a:fillRect/>
          </a:stretch>
        </p:blipFill>
        <p:spPr>
          <a:xfrm>
            <a:off x="1422272" y="868958"/>
            <a:ext cx="2910520" cy="1401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70088" b="1865"/>
          <a:stretch>
            <a:fillRect/>
          </a:stretch>
        </p:blipFill>
        <p:spPr>
          <a:xfrm>
            <a:off x="6034239" y="570008"/>
            <a:ext cx="2910520" cy="1924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t="40746" b="29449"/>
          <a:stretch>
            <a:fillRect/>
          </a:stretch>
        </p:blipFill>
        <p:spPr>
          <a:xfrm>
            <a:off x="3981234" y="1804986"/>
            <a:ext cx="2910520" cy="20451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70918" y="445312"/>
            <a:ext cx="3015076" cy="170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69994" y="705152"/>
            <a:ext cx="3015076" cy="170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2988" y="2188393"/>
            <a:ext cx="4055457" cy="129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91754" y="2409310"/>
            <a:ext cx="3015076" cy="170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63102" y="1719778"/>
            <a:ext cx="3015076" cy="170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6200000">
            <a:off x="5330520" y="1002383"/>
            <a:ext cx="1440346" cy="203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6200000">
            <a:off x="3664897" y="1063823"/>
            <a:ext cx="1440346" cy="203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200000">
            <a:off x="2959429" y="2760854"/>
            <a:ext cx="2016173" cy="1428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6200000">
            <a:off x="1973207" y="2736789"/>
            <a:ext cx="1836091" cy="1428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6200000">
            <a:off x="552577" y="1348985"/>
            <a:ext cx="1700856" cy="1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3715299"/>
            <a:ext cx="3015076" cy="170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47" y="3841872"/>
            <a:ext cx="9184369" cy="300788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6200000">
            <a:off x="5981227" y="2795210"/>
            <a:ext cx="1947459" cy="1428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6200000">
            <a:off x="7987523" y="1472288"/>
            <a:ext cx="1947459" cy="1428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6200000">
            <a:off x="-1039706" y="2787938"/>
            <a:ext cx="1947459" cy="1428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00810" y="3938587"/>
            <a:ext cx="364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38209" y="3938587"/>
            <a:ext cx="84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Europa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33573" y="6406198"/>
            <a:ext cx="119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Ganymede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68955" y="3833117"/>
            <a:ext cx="86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Callisto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616" y="438016"/>
            <a:ext cx="537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 decreases with increasing distance from Jupiter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8" y="75315"/>
            <a:ext cx="482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Io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7457" y="750046"/>
            <a:ext cx="467896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Io is the closest of Jupiter’s large moons and is the most volcanically active body in the solar system.</a:t>
            </a:r>
          </a:p>
          <a:p>
            <a:endParaRPr lang="en-US" sz="2800" dirty="0"/>
          </a:p>
          <a:p>
            <a:r>
              <a:rPr lang="en-US" sz="2800" dirty="0" smtClean="0"/>
              <a:t>The volcanoes are powered by  </a:t>
            </a:r>
            <a:r>
              <a:rPr lang="en-US" sz="2800" b="1" dirty="0" smtClean="0"/>
              <a:t>tides </a:t>
            </a:r>
            <a:r>
              <a:rPr lang="en-US" sz="2800" dirty="0" smtClean="0"/>
              <a:t>between Europa and Jupiter that trap Io in a tug-of-war.  The heating melts the interior and drives the </a:t>
            </a:r>
            <a:r>
              <a:rPr lang="en-US" sz="2800" dirty="0" err="1" smtClean="0"/>
              <a:t>vulcanism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Io’s surface is very new – no craters!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504" y="457200"/>
            <a:ext cx="38481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_highest_resolution_true_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1533" y="63397"/>
            <a:ext cx="2726267" cy="134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True color image of Io from the Galileo spacecraft</a:t>
            </a:r>
            <a:r>
              <a:rPr lang="en-US" dirty="0">
                <a:solidFill>
                  <a:schemeClr val="bg1"/>
                </a:solidFill>
              </a:rPr>
              <a:t>. The dark spot just left of the center is the erupting volcano Prometheus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1200" y="1305238"/>
            <a:ext cx="200660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whitish plains on either side of it are coated with volcanically deposited sulfur dioxide frost, whereas the yellower regions contain a higher proportion of sulfur.</a:t>
            </a:r>
          </a:p>
        </p:txBody>
      </p:sp>
    </p:spTree>
    <p:extLst>
      <p:ext uri="{BB962C8B-B14F-4D97-AF65-F5344CB8AC3E}">
        <p14:creationId xmlns:p14="http://schemas.microsoft.com/office/powerpoint/2010/main" val="2920698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Astronomy 103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356" y="3886200"/>
            <a:ext cx="8045844" cy="1752600"/>
          </a:xfrm>
        </p:spPr>
        <p:txBody>
          <a:bodyPr/>
          <a:lstStyle/>
          <a:p>
            <a:r>
              <a:rPr lang="en-US" dirty="0" smtClean="0"/>
              <a:t>The Jovian planets</a:t>
            </a:r>
          </a:p>
          <a:p>
            <a:r>
              <a:rPr lang="en-US" dirty="0" smtClean="0"/>
              <a:t>Please read chapter </a:t>
            </a:r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986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8" y="240255"/>
            <a:ext cx="482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Europa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7457" y="886586"/>
            <a:ext cx="3940499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Europa is the next closest moon.</a:t>
            </a:r>
          </a:p>
          <a:p>
            <a:endParaRPr lang="en-US" sz="2800" dirty="0"/>
          </a:p>
          <a:p>
            <a:r>
              <a:rPr lang="en-US" sz="2800" dirty="0" smtClean="0"/>
              <a:t>It has an icy surface with large cracks and no craters! This means that craters are filled in somehow. </a:t>
            </a:r>
          </a:p>
          <a:p>
            <a:endParaRPr lang="en-US" sz="2800" dirty="0"/>
          </a:p>
          <a:p>
            <a:r>
              <a:rPr lang="en-US" sz="2800" dirty="0" smtClean="0"/>
              <a:t>This suggests liquid (probably water) under the icy surface.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56" y="1028700"/>
            <a:ext cx="4813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9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uropa_galileo_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92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266" y="5862154"/>
            <a:ext cx="8034867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Europa in the gibbous phase, from the Galileo spacecraft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Europa has plains </a:t>
            </a:r>
            <a:r>
              <a:rPr lang="en-US" dirty="0">
                <a:solidFill>
                  <a:schemeClr val="bg1"/>
                </a:solidFill>
              </a:rPr>
              <a:t>of bright ice, cracks that run to the horizon, and dark patches that likely contain both ice and dirt</a:t>
            </a:r>
            <a:r>
              <a:rPr lang="en-US" dirty="0" smtClean="0">
                <a:solidFill>
                  <a:schemeClr val="bg1"/>
                </a:solidFill>
              </a:rPr>
              <a:t>.  Its surface is smooth, with few impact craters.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24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39700"/>
            <a:ext cx="87757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4590" y="3858386"/>
            <a:ext cx="79298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there to be an ocean under the surface,  there must be some heat source – </a:t>
            </a:r>
            <a:r>
              <a:rPr lang="en-US" sz="2800" dirty="0" smtClean="0"/>
              <a:t>probably tides </a:t>
            </a:r>
            <a:r>
              <a:rPr lang="en-US" sz="2800" dirty="0" smtClean="0"/>
              <a:t>from Jupiter.  </a:t>
            </a:r>
          </a:p>
          <a:p>
            <a:endParaRPr lang="en-US" sz="2800" dirty="0"/>
          </a:p>
          <a:p>
            <a:r>
              <a:rPr lang="en-US" sz="2800" dirty="0" smtClean="0"/>
              <a:t>Could Europa harbor </a:t>
            </a:r>
            <a:r>
              <a:rPr lang="en-US" sz="2800" dirty="0" smtClean="0"/>
              <a:t>life like that on the ocean’s floor on </a:t>
            </a:r>
            <a:r>
              <a:rPr lang="en-US" sz="2800" dirty="0" smtClean="0"/>
              <a:t>Earth?</a:t>
            </a:r>
            <a:endParaRPr lang="en-US" sz="2800" dirty="0"/>
          </a:p>
        </p:txBody>
      </p:sp>
      <p:pic>
        <p:nvPicPr>
          <p:cNvPr id="4" name="Picture 3" descr="559px-EuropaInterior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3" b="3337"/>
          <a:stretch/>
        </p:blipFill>
        <p:spPr>
          <a:xfrm>
            <a:off x="1412499" y="397934"/>
            <a:ext cx="4998203" cy="3022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6267" y="2219979"/>
            <a:ext cx="1490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model for the interior structure of Europa.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94" y="197717"/>
            <a:ext cx="7632519" cy="4925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456" y="5160834"/>
            <a:ext cx="8633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Because Europa’s under-ice ocean must be heated, there is a possibility that life may exist on Europa like it exists in the undersea hydrothermal vents on Earth.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17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337" y="92519"/>
            <a:ext cx="8229600" cy="65055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Hydrothermal vents and chemosynthesis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3" y="818774"/>
            <a:ext cx="4339314" cy="32544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6630"/>
            <a:ext cx="8466258" cy="22466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Hydrothermal vents on the ocean floor emit hot water and  minerals, with temperatures from 60 – 460 °C </a:t>
            </a:r>
          </a:p>
          <a:p>
            <a:r>
              <a:rPr lang="en-US" sz="2400" dirty="0" smtClean="0"/>
              <a:t>Chemosynthetic organisms live in hydrothermal vents, living only on inorganic matter: chemosynthesis</a:t>
            </a:r>
          </a:p>
          <a:p>
            <a:r>
              <a:rPr lang="en-US" sz="2400" dirty="0" smtClean="0"/>
              <a:t>Does this also happen in the oceans of </a:t>
            </a:r>
            <a:r>
              <a:rPr lang="en-US" sz="2400" dirty="0" err="1" smtClean="0"/>
              <a:t>Europa</a:t>
            </a:r>
            <a:r>
              <a:rPr lang="en-US" sz="2400" dirty="0" smtClean="0"/>
              <a:t>? 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42" y="818774"/>
            <a:ext cx="3969558" cy="3246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8401" y="4073260"/>
            <a:ext cx="195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Hydrothermal vent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11063" y="407326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Giant tube worms live by chemosynthesis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0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Saturn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7456" y="504842"/>
            <a:ext cx="8633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Radius ~ 10 times Earth, mass ~ 100 times Earth</a:t>
            </a:r>
          </a:p>
          <a:p>
            <a:r>
              <a:rPr lang="en-US" sz="2800" dirty="0" smtClean="0"/>
              <a:t>Density ~ 700 kg/m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– less than water, Saturn would float!</a:t>
            </a:r>
          </a:p>
          <a:p>
            <a:r>
              <a:rPr lang="en-US" sz="2800" dirty="0" smtClean="0"/>
              <a:t>Composed of mainly hydrogen and helium</a:t>
            </a:r>
          </a:p>
          <a:p>
            <a:r>
              <a:rPr lang="en-US" sz="2800" dirty="0" smtClean="0"/>
              <a:t>No surface</a:t>
            </a:r>
          </a:p>
          <a:p>
            <a:r>
              <a:rPr lang="en-US" sz="2800" dirty="0" smtClean="0"/>
              <a:t>Strong magnetic field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7432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362"/>
            <a:ext cx="9144000" cy="4509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153" y="58875"/>
            <a:ext cx="6588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FE2EA"/>
                </a:solidFill>
              </a:rPr>
              <a:t>Saturn eclipses the Sun, from the Cassini spacecraft </a:t>
            </a:r>
            <a:endParaRPr lang="en-US" sz="2400" dirty="0">
              <a:solidFill>
                <a:srgbClr val="EFE2E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A17172_Saturn_eclipse_mosaic_bright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8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86" y="1082974"/>
            <a:ext cx="8179683" cy="5648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5723" y="6235657"/>
            <a:ext cx="160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 comparison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422" y="148437"/>
            <a:ext cx="82214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The Jovian planets are Jupiter, Saturn, Uranus and Neptune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We will begin by looking at the largest, Jupiter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129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sini-saturn-rings-prometheus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10" y="0"/>
            <a:ext cx="76157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457" y="11646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Saturn’s Rings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turn-B-ring-Mimas-wideANNO-1024x8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0" y="0"/>
            <a:ext cx="876728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600" y="1219200"/>
            <a:ext cx="93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Cassini Division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4866733"/>
            <a:ext cx="93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A-Ring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34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24025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Saturn’s Rings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7456" y="791864"/>
            <a:ext cx="8633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Made of icy particles from 1 cm to a few meters in size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many divisions in the rings are due to tiny moons between the divisions known as </a:t>
            </a:r>
            <a:r>
              <a:rPr lang="en-US" sz="2800" dirty="0" smtClean="0">
                <a:solidFill>
                  <a:srgbClr val="FF0000"/>
                </a:solidFill>
              </a:rPr>
              <a:t>shepherd moons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62" y="2373190"/>
            <a:ext cx="7904850" cy="41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0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Structure of Saturn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103" y="2095305"/>
            <a:ext cx="6210386" cy="4656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669" y="667962"/>
            <a:ext cx="8633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internal structure of Saturn is similar to Jupiter, but the amount of metallic hydrogen is much smaller.</a:t>
            </a:r>
          </a:p>
          <a:p>
            <a:r>
              <a:rPr lang="en-US" sz="2800" dirty="0" smtClean="0"/>
              <a:t>Because there is less conducting material, Saturn has a weaker magnetic field – 1/20 that of Jupiter.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8018" y="5426201"/>
            <a:ext cx="234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Cross-sections of the Jovian planets, with Earth for comparison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0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Internal Heating</a:t>
            </a:r>
            <a:endParaRPr lang="en-US" sz="36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4039390" y="1178597"/>
            <a:ext cx="5022138" cy="4864100"/>
            <a:chOff x="3868696" y="1327034"/>
            <a:chExt cx="5022138" cy="4864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rcRect l="15090" r="16257"/>
            <a:stretch>
              <a:fillRect/>
            </a:stretch>
          </p:blipFill>
          <p:spPr>
            <a:xfrm>
              <a:off x="3868696" y="1327034"/>
              <a:ext cx="5022138" cy="4864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023709" y="1693296"/>
              <a:ext cx="1726924" cy="376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7456" y="588602"/>
            <a:ext cx="4575359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Saturn gives off </a:t>
            </a:r>
            <a:r>
              <a:rPr lang="en-US" sz="2200" dirty="0" smtClean="0"/>
              <a:t>3 times </a:t>
            </a:r>
            <a:r>
              <a:rPr lang="en-US" sz="2200" dirty="0" smtClean="0"/>
              <a:t>more heat than it receives from the Sun – more than Jupiter  </a:t>
            </a:r>
          </a:p>
          <a:p>
            <a:endParaRPr lang="en-US" sz="2200" dirty="0" smtClean="0"/>
          </a:p>
          <a:p>
            <a:r>
              <a:rPr lang="en-US" sz="2200" dirty="0" smtClean="0"/>
              <a:t>Can’t be explained by leftover heat from formation – Saturn is smaller than </a:t>
            </a:r>
            <a:r>
              <a:rPr lang="en-US" sz="2200" dirty="0" smtClean="0"/>
              <a:t>Jupiter and </a:t>
            </a:r>
            <a:r>
              <a:rPr lang="en-US" sz="2200" dirty="0" smtClean="0"/>
              <a:t>cooled quickly</a:t>
            </a:r>
          </a:p>
          <a:p>
            <a:endParaRPr lang="en-US" sz="2200" dirty="0"/>
          </a:p>
          <a:p>
            <a:r>
              <a:rPr lang="en-US" sz="2200" dirty="0" smtClean="0"/>
              <a:t>It is thought that Saturn has </a:t>
            </a:r>
            <a:r>
              <a:rPr lang="en-US" sz="2200" b="1" dirty="0" smtClean="0"/>
              <a:t>helium rain</a:t>
            </a:r>
            <a:r>
              <a:rPr lang="en-US" sz="2200" dirty="0" smtClean="0"/>
              <a:t>: helium condenses into droplets at the temperature and pressure of Saturn’s upper atmosphere, and falls as rain – upper atmosphere is depleted in helium</a:t>
            </a:r>
          </a:p>
          <a:p>
            <a:endParaRPr lang="en-US" sz="2200" dirty="0" smtClean="0"/>
          </a:p>
          <a:p>
            <a:r>
              <a:rPr lang="en-US" sz="2200" dirty="0" smtClean="0"/>
              <a:t>Helium is compressed and heated as it falls, providing Saturn’s internal heat source</a:t>
            </a:r>
          </a:p>
        </p:txBody>
      </p:sp>
    </p:spTree>
    <p:extLst>
      <p:ext uri="{BB962C8B-B14F-4D97-AF65-F5344CB8AC3E}">
        <p14:creationId xmlns:p14="http://schemas.microsoft.com/office/powerpoint/2010/main" val="198372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24025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Moons of Saturn: Titan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1954" y="1115819"/>
            <a:ext cx="4440045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Saturn’s largest moon –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largest in solar system (Jupiter’s Ganymede is largest)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Only other body in solar system with </a:t>
            </a:r>
            <a:r>
              <a:rPr lang="en-US" sz="2800" b="1" dirty="0" smtClean="0"/>
              <a:t>stable surface liquid</a:t>
            </a:r>
            <a:r>
              <a:rPr lang="en-US" sz="2800" dirty="0" smtClean="0"/>
              <a:t>: seas and lakes of methane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Nitrogen-rich (98%</a:t>
            </a:r>
            <a:r>
              <a:rPr lang="en-US" sz="2800" dirty="0" smtClean="0"/>
              <a:t>) atmosphere</a:t>
            </a:r>
            <a:r>
              <a:rPr lang="en-US" sz="2800" dirty="0" smtClean="0"/>
              <a:t>, thicker and denser than Earth’s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Evidence for methane rain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61" y="1327687"/>
            <a:ext cx="4271173" cy="4323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8562" y="5650767"/>
            <a:ext cx="2568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False color image of Titan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7586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Lakes of Titan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49956" y="688658"/>
            <a:ext cx="1698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Titan is cold – methane becomes liquid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40462" y="688658"/>
            <a:ext cx="6394549" cy="5726978"/>
            <a:chOff x="257457" y="688658"/>
            <a:chExt cx="6394549" cy="57269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462" y="688658"/>
              <a:ext cx="6011544" cy="47459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7457" y="5953971"/>
              <a:ext cx="1817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Kraken Mare</a:t>
              </a:r>
              <a:endParaRPr lang="en-US" sz="24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677589" y="4922316"/>
              <a:ext cx="1533404" cy="711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903421" y="5568228"/>
            <a:ext cx="598741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Radar mosaic of Titan’s north polar region.  Blue coloring shows areas of low reflectivity caused by lakes of liquid ethane and methane.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22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an_huygens_bi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733"/>
            <a:ext cx="8229600" cy="6942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Huygens Probe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09949"/>
            <a:ext cx="40555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As part of the Cassini mission, the Huygens probe was dropped to the surface of Titan in 2005 </a:t>
            </a:r>
            <a:r>
              <a:rPr lang="en-US" dirty="0" smtClean="0">
                <a:solidFill>
                  <a:srgbClr val="FFFFFF"/>
                </a:solidFill>
              </a:rPr>
              <a:t>– the </a:t>
            </a:r>
            <a:r>
              <a:rPr lang="en-US" dirty="0" smtClean="0">
                <a:solidFill>
                  <a:srgbClr val="FFFFFF"/>
                </a:solidFill>
              </a:rPr>
              <a:t>first landing in the outer solar system, and still the most distant</a:t>
            </a:r>
            <a:r>
              <a:rPr lang="en-US" dirty="0" smtClean="0">
                <a:solidFill>
                  <a:srgbClr val="FFFFFF"/>
                </a:solidFill>
              </a:rPr>
              <a:t>. This is an artist’s impression reconstructed from Huygens data.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65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20656" y="1200329"/>
            <a:ext cx="852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higher ground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2272" y="3088088"/>
            <a:ext cx="852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lower ground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8193" y="3647257"/>
            <a:ext cx="299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possible drainage channels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Titan-surface-huygens-1024x7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celadusstripes_cassi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"/>
            <a:ext cx="58235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643" y="113771"/>
            <a:ext cx="6223000" cy="1223962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rgbClr val="FFFFFF"/>
                </a:solidFill>
              </a:rPr>
              <a:t>Saturn’s Moons: 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err="1" smtClean="0">
                <a:solidFill>
                  <a:srgbClr val="FFFFFF"/>
                </a:solidFill>
              </a:rPr>
              <a:t>Enceladus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24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24025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Jupiter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7457" y="687284"/>
            <a:ext cx="372453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Radius ~ 10 x Earth’s</a:t>
            </a:r>
          </a:p>
          <a:p>
            <a:r>
              <a:rPr lang="en-US" sz="2800" dirty="0" smtClean="0"/>
              <a:t>Mass ~ 300 x Earth’s</a:t>
            </a:r>
          </a:p>
          <a:p>
            <a:endParaRPr lang="en-US" sz="2800" dirty="0" smtClean="0"/>
          </a:p>
          <a:p>
            <a:r>
              <a:rPr lang="en-US" sz="2800" dirty="0" smtClean="0"/>
              <a:t>Density ~ 1300 kg/m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–about same as water</a:t>
            </a:r>
          </a:p>
          <a:p>
            <a:endParaRPr lang="en-US" sz="2800" dirty="0"/>
          </a:p>
          <a:p>
            <a:r>
              <a:rPr lang="en-US" sz="2800" dirty="0" smtClean="0"/>
              <a:t>Compose of mainly hydrogen and helium</a:t>
            </a:r>
          </a:p>
          <a:p>
            <a:endParaRPr lang="en-US" sz="2800" dirty="0"/>
          </a:p>
          <a:p>
            <a:r>
              <a:rPr lang="en-US" sz="2800" dirty="0" smtClean="0"/>
              <a:t>No surface</a:t>
            </a:r>
          </a:p>
          <a:p>
            <a:endParaRPr lang="en-US" sz="2800" dirty="0"/>
          </a:p>
          <a:p>
            <a:r>
              <a:rPr lang="en-US" sz="2800" dirty="0" smtClean="0"/>
              <a:t>Strong magnetic field</a:t>
            </a:r>
          </a:p>
          <a:p>
            <a:endParaRPr lang="en-US" sz="2800" dirty="0"/>
          </a:p>
          <a:p>
            <a:r>
              <a:rPr lang="en-US" sz="2800" dirty="0" smtClean="0"/>
              <a:t>Rapid rotation ~ 10 </a:t>
            </a:r>
            <a:r>
              <a:rPr lang="en-US" sz="2800" dirty="0" err="1" smtClean="0"/>
              <a:t>hrs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994" y="1486878"/>
            <a:ext cx="4908839" cy="46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1129772"/>
            <a:ext cx="4995332" cy="572822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April 3, 2014: scientists report evidence of liquid ocean at southern pole of </a:t>
            </a:r>
            <a:r>
              <a:rPr lang="en-US" sz="2800" dirty="0" err="1" smtClean="0"/>
              <a:t>Enceladus</a:t>
            </a:r>
            <a:r>
              <a:rPr lang="en-US" sz="2800" dirty="0" smtClean="0"/>
              <a:t>, probably heated by tidal forces from Saturn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/>
              <a:t>Enceladus</a:t>
            </a:r>
            <a:r>
              <a:rPr lang="en-US" sz="2800" dirty="0" smtClean="0"/>
              <a:t> also has plumes of water vapor containing organic molecules at the south pole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Ocean would be in contact with rocky core, so elements useful for life (phosphorus, sulfur, potassium) may leach into the water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 good place for life?</a:t>
            </a:r>
            <a:endParaRPr lang="en-US" sz="2800" dirty="0"/>
          </a:p>
        </p:txBody>
      </p:sp>
      <p:pic>
        <p:nvPicPr>
          <p:cNvPr id="4" name="Picture 3" descr="enceladu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" y="0"/>
            <a:ext cx="37400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73090">
            <a:off x="5884333" y="160994"/>
            <a:ext cx="1444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New!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15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16550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Uranus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87284"/>
            <a:ext cx="3724538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Radius ~ 4 times Earth</a:t>
            </a:r>
          </a:p>
          <a:p>
            <a:endParaRPr lang="en-US" sz="2800" dirty="0"/>
          </a:p>
          <a:p>
            <a:r>
              <a:rPr lang="en-US" sz="2800" dirty="0" smtClean="0"/>
              <a:t>Mass ~ 15 times Earth</a:t>
            </a:r>
          </a:p>
          <a:p>
            <a:endParaRPr lang="en-US" sz="2800" dirty="0"/>
          </a:p>
          <a:p>
            <a:r>
              <a:rPr lang="en-US" sz="2800" dirty="0" smtClean="0"/>
              <a:t>Nearly featureless – image at right is a false color image.</a:t>
            </a:r>
          </a:p>
          <a:p>
            <a:endParaRPr lang="en-US" sz="2800" dirty="0"/>
          </a:p>
          <a:p>
            <a:r>
              <a:rPr lang="en-US" sz="2800" dirty="0" smtClean="0"/>
              <a:t>Rotation axis is tilted 98 degrees!  </a:t>
            </a:r>
          </a:p>
          <a:p>
            <a:endParaRPr lang="en-US" sz="2800" dirty="0"/>
          </a:p>
          <a:p>
            <a:r>
              <a:rPr lang="en-US" sz="2800" dirty="0" smtClean="0"/>
              <a:t>The tilt may be result of a giant impact (?)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793" y="886586"/>
            <a:ext cx="5565207" cy="544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16550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Neptune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87284"/>
            <a:ext cx="372453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Radius ~ 4x bigger than Earth.</a:t>
            </a:r>
          </a:p>
          <a:p>
            <a:endParaRPr lang="en-US" sz="2800" dirty="0"/>
          </a:p>
          <a:p>
            <a:r>
              <a:rPr lang="en-US" sz="2800" dirty="0" smtClean="0"/>
              <a:t>Mass ~ 17x Earth</a:t>
            </a:r>
          </a:p>
          <a:p>
            <a:endParaRPr lang="en-US" sz="2800" dirty="0"/>
          </a:p>
          <a:p>
            <a:r>
              <a:rPr lang="en-US" sz="2800" dirty="0" smtClean="0"/>
              <a:t>Has bands of clouds unlike Uranus</a:t>
            </a:r>
          </a:p>
          <a:p>
            <a:endParaRPr lang="en-US" sz="2800" dirty="0" smtClean="0"/>
          </a:p>
          <a:p>
            <a:r>
              <a:rPr lang="en-US" sz="2800" dirty="0" smtClean="0"/>
              <a:t>Has a large storm on it called the Great Dark Spot.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538" y="886586"/>
            <a:ext cx="5429601" cy="534936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919600" y="3305852"/>
            <a:ext cx="3897353" cy="18828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76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3752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Internal structure of Uranus and Neptune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8990" y="5887399"/>
            <a:ext cx="9124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Uranus and Neptune appear to have a gaseous atmosphere on top of an icy mantle and a rocky/metallic core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55" y="762532"/>
            <a:ext cx="6912754" cy="51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52"/>
            <a:ext cx="8229600" cy="791664"/>
          </a:xfrm>
        </p:spPr>
        <p:txBody>
          <a:bodyPr>
            <a:normAutofit/>
          </a:bodyPr>
          <a:lstStyle/>
          <a:p>
            <a:r>
              <a:rPr lang="en-US" b="1" dirty="0" smtClean="0"/>
              <a:t>Planetary 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66" y="2489613"/>
            <a:ext cx="4916924" cy="416531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Saturn’s are the most famous, but all four Jovian planets have rings</a:t>
            </a:r>
          </a:p>
          <a:p>
            <a:r>
              <a:rPr lang="en-US" dirty="0" smtClean="0"/>
              <a:t>Probably material from </a:t>
            </a:r>
            <a:r>
              <a:rPr lang="en-US" dirty="0" err="1" smtClean="0"/>
              <a:t>protoplanetary</a:t>
            </a:r>
            <a:r>
              <a:rPr lang="en-US" dirty="0" smtClean="0"/>
              <a:t> disk that was too close to planet to condense into a moon (because of tidal forces), or from the debris of a moon destroyed by an impact or by tidal forces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024532"/>
            <a:ext cx="9144000" cy="1303399"/>
            <a:chOff x="0" y="2308631"/>
            <a:chExt cx="9144000" cy="1303399"/>
          </a:xfrm>
        </p:grpSpPr>
        <p:sp>
          <p:nvSpPr>
            <p:cNvPr id="5" name="Rectangle 4"/>
            <p:cNvSpPr/>
            <p:nvPr/>
          </p:nvSpPr>
          <p:spPr>
            <a:xfrm>
              <a:off x="0" y="2308631"/>
              <a:ext cx="9144000" cy="382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06437"/>
              <a:ext cx="9144000" cy="110559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7528" y="2321771"/>
              <a:ext cx="2684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Saturn’s rings from </a:t>
              </a:r>
              <a:r>
                <a:rPr lang="en-US" i="1" dirty="0" smtClean="0">
                  <a:solidFill>
                    <a:srgbClr val="FFFFFF"/>
                  </a:solidFill>
                </a:rPr>
                <a:t>Cassini</a:t>
              </a:r>
              <a:endParaRPr lang="en-US" i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90" y="3276226"/>
            <a:ext cx="3657600" cy="234543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458"/>
            <a:ext cx="8229600" cy="775171"/>
          </a:xfrm>
        </p:spPr>
        <p:txBody>
          <a:bodyPr>
            <a:normAutofit/>
          </a:bodyPr>
          <a:lstStyle/>
          <a:p>
            <a:r>
              <a:rPr lang="en-US" b="1" dirty="0" smtClean="0"/>
              <a:t>Planetary rings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74638"/>
            <a:ext cx="8229600" cy="732949"/>
          </a:xfrm>
        </p:spPr>
        <p:txBody>
          <a:bodyPr/>
          <a:lstStyle/>
          <a:p>
            <a:r>
              <a:rPr lang="en-US" dirty="0" smtClean="0"/>
              <a:t>All four of the Jovian planets have rings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8166"/>
            <a:ext cx="3497646" cy="3099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915" y="3758165"/>
            <a:ext cx="5794085" cy="309983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659713"/>
            <a:ext cx="9144000" cy="1464252"/>
            <a:chOff x="0" y="882376"/>
            <a:chExt cx="9144000" cy="14642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rcRect t="11609" b="29356"/>
            <a:stretch>
              <a:fillRect/>
            </a:stretch>
          </p:blipFill>
          <p:spPr>
            <a:xfrm>
              <a:off x="0" y="882376"/>
              <a:ext cx="9144000" cy="14642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85764" y="1977296"/>
              <a:ext cx="3158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Jupiter’s main ring from </a:t>
              </a:r>
              <a:r>
                <a:rPr lang="en-US" i="1" dirty="0" smtClean="0">
                  <a:solidFill>
                    <a:srgbClr val="FFFFFF"/>
                  </a:solidFill>
                </a:rPr>
                <a:t>Galileo </a:t>
              </a:r>
              <a:endParaRPr lang="en-US" i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70797" y="6195175"/>
            <a:ext cx="172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Uranus’ rings from </a:t>
            </a:r>
            <a:r>
              <a:rPr lang="en-US" i="1" dirty="0" smtClean="0">
                <a:solidFill>
                  <a:srgbClr val="FFFFFF"/>
                </a:solidFill>
              </a:rPr>
              <a:t>Voyager2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6633" y="6178681"/>
            <a:ext cx="172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Neptune’s rings from </a:t>
            </a:r>
            <a:r>
              <a:rPr lang="en-US" i="1" dirty="0" smtClean="0">
                <a:solidFill>
                  <a:srgbClr val="FFFFFF"/>
                </a:solidFill>
              </a:rPr>
              <a:t>Voyager2</a:t>
            </a:r>
            <a:endParaRPr lang="en-US" i="1" dirty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2308631"/>
            <a:ext cx="9144000" cy="1303399"/>
            <a:chOff x="0" y="2308631"/>
            <a:chExt cx="9144000" cy="1303399"/>
          </a:xfrm>
        </p:grpSpPr>
        <p:sp>
          <p:nvSpPr>
            <p:cNvPr id="14" name="Rectangle 13"/>
            <p:cNvSpPr/>
            <p:nvPr/>
          </p:nvSpPr>
          <p:spPr>
            <a:xfrm>
              <a:off x="0" y="2308631"/>
              <a:ext cx="9144000" cy="382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506437"/>
              <a:ext cx="9144000" cy="110559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7528" y="2321771"/>
              <a:ext cx="2684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Saturn’s rings from </a:t>
              </a:r>
              <a:r>
                <a:rPr lang="en-US" i="1" dirty="0" smtClean="0">
                  <a:solidFill>
                    <a:srgbClr val="FFFFFF"/>
                  </a:solidFill>
                </a:rPr>
                <a:t>Cassini</a:t>
              </a:r>
              <a:endParaRPr lang="en-US" i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3752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Pluto and the Kuiper Belt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67586" y="1168993"/>
            <a:ext cx="29232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Recall: </a:t>
            </a:r>
            <a:r>
              <a:rPr lang="en-US" sz="2800" dirty="0" err="1" smtClean="0"/>
              <a:t>Kuiper</a:t>
            </a:r>
            <a:r>
              <a:rPr lang="en-US" sz="2800" dirty="0" smtClean="0"/>
              <a:t> belt extends from orbit of Neptune (20 AU) to 50 AU from Sun</a:t>
            </a:r>
          </a:p>
          <a:p>
            <a:endParaRPr lang="en-US" sz="2800" dirty="0" smtClean="0"/>
          </a:p>
          <a:p>
            <a:r>
              <a:rPr lang="en-US" sz="2800" dirty="0" smtClean="0"/>
              <a:t>Contains many small, icy bodies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856"/>
            <a:ext cx="5831086" cy="5716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1975" y="5570198"/>
            <a:ext cx="213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Confirmed </a:t>
            </a:r>
            <a:r>
              <a:rPr lang="en-US" dirty="0" err="1" smtClean="0">
                <a:solidFill>
                  <a:srgbClr val="FFFFFF"/>
                </a:solidFill>
              </a:rPr>
              <a:t>Kuiper</a:t>
            </a:r>
            <a:r>
              <a:rPr lang="en-US" dirty="0" smtClean="0">
                <a:solidFill>
                  <a:srgbClr val="FFFFFF"/>
                </a:solidFill>
              </a:rPr>
              <a:t> belt objects in </a:t>
            </a:r>
            <a:r>
              <a:rPr lang="en-US" dirty="0" smtClean="0">
                <a:solidFill>
                  <a:srgbClr val="33FF12"/>
                </a:solidFill>
              </a:rPr>
              <a:t>green</a:t>
            </a:r>
            <a:endParaRPr lang="en-US" dirty="0">
              <a:solidFill>
                <a:srgbClr val="33FF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3752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Pluto and the Kuiper Belt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7457" y="783856"/>
            <a:ext cx="8633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Pluto is just one member of the Kuiper Belt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Consists of a large number of icy bodies that are not in a plane – more like a thick disk.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Contrast this with the 8 planets which are in a plane to an accuracy of 1% 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3172037"/>
            <a:ext cx="7366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3752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Pluto and the Kuiper Belt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783856"/>
            <a:ext cx="6731000" cy="4883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156" y="5698336"/>
            <a:ext cx="8687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Pluto is only the second largest of the Kuiper Belt objects – the largest is </a:t>
            </a:r>
            <a:r>
              <a:rPr lang="en-US" sz="2800" dirty="0" smtClean="0"/>
              <a:t>Eris. Also new discovery, 2012 VP113!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34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3752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Pluto and the Kuiper Belt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783856"/>
            <a:ext cx="6731000" cy="4883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457" y="5815336"/>
            <a:ext cx="8764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Discovery of Eris, other large </a:t>
            </a:r>
            <a:r>
              <a:rPr lang="en-US" sz="2400" dirty="0" err="1" smtClean="0"/>
              <a:t>Kuiper</a:t>
            </a:r>
            <a:r>
              <a:rPr lang="en-US" sz="2400" dirty="0" smtClean="0"/>
              <a:t> belt objects responsible for Pluto’s demotion to dwarf planet – many Pluto-like objects out there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34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24025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Weather of Jupiter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415" y="1091198"/>
            <a:ext cx="5070419" cy="5425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77" y="1210148"/>
            <a:ext cx="372453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Multicolored bands in atmosphere </a:t>
            </a:r>
          </a:p>
          <a:p>
            <a:endParaRPr lang="en-US" sz="2800" dirty="0"/>
          </a:p>
          <a:p>
            <a:r>
              <a:rPr lang="en-US" sz="2800" dirty="0" smtClean="0"/>
              <a:t>Bands are caused by convective cells that are stretched by rotation</a:t>
            </a:r>
          </a:p>
          <a:p>
            <a:endParaRPr lang="en-US" sz="2800" dirty="0"/>
          </a:p>
          <a:p>
            <a:r>
              <a:rPr lang="en-US" sz="2800" dirty="0" smtClean="0"/>
              <a:t>Most prominent feature is the Great Red Spot – a hurricane that has persisted for at least 300 years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02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137525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Pluto and the Kuiper Belt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789" y="783856"/>
            <a:ext cx="5823045" cy="6048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457" y="783856"/>
            <a:ext cx="255771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Pluto has a large moon called Charon.  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Pluto is about 1200 km in radius and Charon is just ½ of that.</a:t>
            </a:r>
          </a:p>
          <a:p>
            <a:endParaRPr lang="en-US" sz="2800" dirty="0"/>
          </a:p>
          <a:p>
            <a:r>
              <a:rPr lang="en-US" sz="2800" dirty="0" smtClean="0"/>
              <a:t>In addition, Pluto has two smaller moons Nix and Hydra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52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31690"/>
            <a:ext cx="86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Kuiper Belts around other Stars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7457" y="4611231"/>
            <a:ext cx="8633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Kuiper belts or debris disks have also been found around other stars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picture above shows the debris disk around the star </a:t>
            </a:r>
            <a:r>
              <a:rPr lang="en-US" sz="2800" dirty="0" err="1" smtClean="0"/>
              <a:t>Fomalhaut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Inner edge of the debris disk may be due to a planet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2" y="612777"/>
            <a:ext cx="6148748" cy="41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6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240255"/>
            <a:ext cx="86333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 </a:t>
            </a:r>
            <a:r>
              <a:rPr lang="en-US" sz="3200" b="1" dirty="0"/>
              <a:t>c</a:t>
            </a:r>
            <a:r>
              <a:rPr lang="en-US" sz="3200" b="1" dirty="0" smtClean="0"/>
              <a:t>onvective cell in Jupiter’s outer atmosphere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076092"/>
            <a:ext cx="90043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2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57" y="240255"/>
            <a:ext cx="86333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Jupiter’s outer atmosphere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5876" y="874126"/>
            <a:ext cx="87949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These belts are high and low pressure regions, as we also have on Earth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However, because of the Jupiter’s rapid rotation and thick atmosphere, these belts stretch around the planet rather than being localized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11648" b="13375"/>
          <a:stretch>
            <a:fillRect/>
          </a:stretch>
        </p:blipFill>
        <p:spPr>
          <a:xfrm>
            <a:off x="843995" y="3285835"/>
            <a:ext cx="7475804" cy="33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2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9144000" cy="681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71" y="2164507"/>
            <a:ext cx="21462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Great Red Spot is big enough to fit three Earths across its length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89" y="884403"/>
            <a:ext cx="9174089" cy="5982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4236" y="119744"/>
            <a:ext cx="42755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8451F"/>
                </a:solidFill>
              </a:rPr>
              <a:t>Jupiter’s Great Red Spot</a:t>
            </a:r>
            <a:endParaRPr lang="en-US" sz="3200" b="1" dirty="0">
              <a:solidFill>
                <a:srgbClr val="88451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4552</TotalTime>
  <Words>1712</Words>
  <Application>Microsoft Macintosh PowerPoint</Application>
  <PresentationFormat>On-screen Show (4:3)</PresentationFormat>
  <Paragraphs>230</Paragraphs>
  <Slides>51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Announcements</vt:lpstr>
      <vt:lpstr>Astronomy 103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Hydrothermal vents and chemosynthesis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Huygens Probe</vt:lpstr>
      <vt:lpstr>PowerPoint Presentation</vt:lpstr>
      <vt:lpstr>Saturn’s Moons:  Enceladus</vt:lpstr>
      <vt:lpstr>PowerPoint Presentation</vt:lpstr>
      <vt:lpstr>PowerPoint Presentation</vt:lpstr>
      <vt:lpstr>PowerPoint Presentation</vt:lpstr>
      <vt:lpstr>PowerPoint Presentation</vt:lpstr>
      <vt:lpstr>Planetary rings</vt:lpstr>
      <vt:lpstr>Planetary rings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Chang</dc:creator>
  <cp:lastModifiedBy>Dawn Erb</cp:lastModifiedBy>
  <cp:revision>147</cp:revision>
  <dcterms:created xsi:type="dcterms:W3CDTF">2013-04-03T18:24:42Z</dcterms:created>
  <dcterms:modified xsi:type="dcterms:W3CDTF">2014-04-04T17:41:34Z</dcterms:modified>
</cp:coreProperties>
</file>