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358" r:id="rId2"/>
    <p:sldId id="316" r:id="rId3"/>
    <p:sldId id="317" r:id="rId4"/>
    <p:sldId id="318" r:id="rId5"/>
    <p:sldId id="319" r:id="rId6"/>
    <p:sldId id="365" r:id="rId7"/>
    <p:sldId id="366" r:id="rId8"/>
    <p:sldId id="367" r:id="rId9"/>
    <p:sldId id="320" r:id="rId10"/>
    <p:sldId id="321" r:id="rId11"/>
    <p:sldId id="322" r:id="rId12"/>
    <p:sldId id="323" r:id="rId13"/>
    <p:sldId id="324" r:id="rId14"/>
    <p:sldId id="325" r:id="rId15"/>
    <p:sldId id="326" r:id="rId16"/>
    <p:sldId id="327" r:id="rId17"/>
    <p:sldId id="328" r:id="rId18"/>
    <p:sldId id="329" r:id="rId19"/>
    <p:sldId id="330" r:id="rId20"/>
    <p:sldId id="331" r:id="rId21"/>
    <p:sldId id="332" r:id="rId22"/>
    <p:sldId id="333" r:id="rId23"/>
    <p:sldId id="334" r:id="rId24"/>
    <p:sldId id="361" r:id="rId25"/>
    <p:sldId id="335" r:id="rId26"/>
    <p:sldId id="359" r:id="rId27"/>
    <p:sldId id="336" r:id="rId28"/>
    <p:sldId id="338" r:id="rId29"/>
    <p:sldId id="337" r:id="rId30"/>
    <p:sldId id="362" r:id="rId31"/>
    <p:sldId id="363" r:id="rId32"/>
    <p:sldId id="339" r:id="rId33"/>
    <p:sldId id="340" r:id="rId34"/>
    <p:sldId id="341" r:id="rId35"/>
    <p:sldId id="342" r:id="rId36"/>
    <p:sldId id="343" r:id="rId37"/>
    <p:sldId id="344" r:id="rId38"/>
    <p:sldId id="345" r:id="rId39"/>
    <p:sldId id="360" r:id="rId40"/>
    <p:sldId id="346" r:id="rId41"/>
    <p:sldId id="347" r:id="rId42"/>
    <p:sldId id="348" r:id="rId43"/>
    <p:sldId id="349" r:id="rId44"/>
    <p:sldId id="350" r:id="rId45"/>
    <p:sldId id="352" r:id="rId46"/>
    <p:sldId id="353" r:id="rId47"/>
    <p:sldId id="354" r:id="rId48"/>
    <p:sldId id="355" r:id="rId49"/>
    <p:sldId id="356" r:id="rId50"/>
    <p:sldId id="357"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BDF3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0" d="100"/>
          <a:sy n="150" d="100"/>
        </p:scale>
        <p:origin x="-120"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B1BD8D-E7B0-0C48-971D-1E4942F81A4F}" type="datetimeFigureOut">
              <a:rPr lang="en-US" smtClean="0"/>
              <a:pPr/>
              <a:t>4/2/14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02FF82-1547-D345-87B5-BD30877596DE}" type="slidenum">
              <a:rPr lang="en-US" smtClean="0"/>
              <a:pPr/>
              <a:t>‹#›</a:t>
            </a:fld>
            <a:endParaRPr lang="en-US"/>
          </a:p>
        </p:txBody>
      </p:sp>
    </p:spTree>
    <p:extLst>
      <p:ext uri="{BB962C8B-B14F-4D97-AF65-F5344CB8AC3E}">
        <p14:creationId xmlns:p14="http://schemas.microsoft.com/office/powerpoint/2010/main" val="20656689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11</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12</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13</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14</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15</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16</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17</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18</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19</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20</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21</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22</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23</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24</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25</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ABC549-5C0B-A04F-BE0F-064ACD0CA29C}" type="slidenum">
              <a:rPr lang="en-US"/>
              <a:pPr/>
              <a:t>26</a:t>
            </a:fld>
            <a:endParaRPr lang="en-US"/>
          </a:p>
        </p:txBody>
      </p:sp>
      <p:sp>
        <p:nvSpPr>
          <p:cNvPr id="1925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251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27</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28</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29</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32</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33</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34</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35</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36</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37</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38</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40</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41</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42</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43</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44</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45</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46</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47</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48</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49</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50</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D9B51D-EA1F-DD43-9318-A4CF1C9EA2C2}" type="slidenum">
              <a:rPr lang="en-US"/>
              <a:pPr/>
              <a:t>6</a:t>
            </a:fld>
            <a:endParaRPr lang="en-US"/>
          </a:p>
        </p:txBody>
      </p:sp>
      <p:sp>
        <p:nvSpPr>
          <p:cNvPr id="1945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456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4CDEE5-D0C6-0148-8C64-EAE12A5AA64C}" type="slidenum">
              <a:rPr lang="en-US"/>
              <a:pPr/>
              <a:t>7</a:t>
            </a:fld>
            <a:endParaRPr lang="en-US"/>
          </a:p>
        </p:txBody>
      </p:sp>
      <p:sp>
        <p:nvSpPr>
          <p:cNvPr id="19661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661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B4566E-94B5-9549-BE65-E9B569B769AC}" type="slidenum">
              <a:rPr lang="en-US"/>
              <a:pPr/>
              <a:t>8</a:t>
            </a:fld>
            <a:endParaRPr lang="en-US"/>
          </a:p>
        </p:txBody>
      </p:sp>
      <p:sp>
        <p:nvSpPr>
          <p:cNvPr id="19865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865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9</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10</a:t>
            </a:fld>
            <a:endParaRPr lang="en-US"/>
          </a:p>
        </p:txBody>
      </p:sp>
    </p:spTree>
    <p:extLst>
      <p:ext uri="{BB962C8B-B14F-4D97-AF65-F5344CB8AC3E}">
        <p14:creationId xmlns:p14="http://schemas.microsoft.com/office/powerpoint/2010/main" val="1388269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5AAC0A-074A-CE47-8D0A-E724571C4131}" type="datetimeFigureOut">
              <a:rPr lang="en-US" smtClean="0"/>
              <a:pPr/>
              <a:t>4/2/14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BA320F-48CC-0745-95B1-0504126F0574}" type="slidenum">
              <a:rPr lang="en-US" smtClean="0"/>
              <a:pPr/>
              <a:t>‹#›</a:t>
            </a:fld>
            <a:endParaRPr lang="en-US"/>
          </a:p>
        </p:txBody>
      </p:sp>
    </p:spTree>
    <p:extLst>
      <p:ext uri="{BB962C8B-B14F-4D97-AF65-F5344CB8AC3E}">
        <p14:creationId xmlns:p14="http://schemas.microsoft.com/office/powerpoint/2010/main" val="1064696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5AAC0A-074A-CE47-8D0A-E724571C4131}" type="datetimeFigureOut">
              <a:rPr lang="en-US" smtClean="0"/>
              <a:pPr/>
              <a:t>4/2/14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BA320F-48CC-0745-95B1-0504126F0574}" type="slidenum">
              <a:rPr lang="en-US" smtClean="0"/>
              <a:pPr/>
              <a:t>‹#›</a:t>
            </a:fld>
            <a:endParaRPr lang="en-US"/>
          </a:p>
        </p:txBody>
      </p:sp>
    </p:spTree>
    <p:extLst>
      <p:ext uri="{BB962C8B-B14F-4D97-AF65-F5344CB8AC3E}">
        <p14:creationId xmlns:p14="http://schemas.microsoft.com/office/powerpoint/2010/main" val="799762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5AAC0A-074A-CE47-8D0A-E724571C4131}" type="datetimeFigureOut">
              <a:rPr lang="en-US" smtClean="0"/>
              <a:pPr/>
              <a:t>4/2/14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BA320F-48CC-0745-95B1-0504126F0574}" type="slidenum">
              <a:rPr lang="en-US" smtClean="0"/>
              <a:pPr/>
              <a:t>‹#›</a:t>
            </a:fld>
            <a:endParaRPr lang="en-US"/>
          </a:p>
        </p:txBody>
      </p:sp>
    </p:spTree>
    <p:extLst>
      <p:ext uri="{BB962C8B-B14F-4D97-AF65-F5344CB8AC3E}">
        <p14:creationId xmlns:p14="http://schemas.microsoft.com/office/powerpoint/2010/main" val="4161554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5AAC0A-074A-CE47-8D0A-E724571C4131}" type="datetimeFigureOut">
              <a:rPr lang="en-US" smtClean="0"/>
              <a:pPr/>
              <a:t>4/2/14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BA320F-48CC-0745-95B1-0504126F0574}" type="slidenum">
              <a:rPr lang="en-US" smtClean="0"/>
              <a:pPr/>
              <a:t>‹#›</a:t>
            </a:fld>
            <a:endParaRPr lang="en-US"/>
          </a:p>
        </p:txBody>
      </p:sp>
    </p:spTree>
    <p:extLst>
      <p:ext uri="{BB962C8B-B14F-4D97-AF65-F5344CB8AC3E}">
        <p14:creationId xmlns:p14="http://schemas.microsoft.com/office/powerpoint/2010/main" val="4287175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AAC0A-074A-CE47-8D0A-E724571C4131}" type="datetimeFigureOut">
              <a:rPr lang="en-US" smtClean="0"/>
              <a:pPr/>
              <a:t>4/2/14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BA320F-48CC-0745-95B1-0504126F0574}" type="slidenum">
              <a:rPr lang="en-US" smtClean="0"/>
              <a:pPr/>
              <a:t>‹#›</a:t>
            </a:fld>
            <a:endParaRPr lang="en-US"/>
          </a:p>
        </p:txBody>
      </p:sp>
    </p:spTree>
    <p:extLst>
      <p:ext uri="{BB962C8B-B14F-4D97-AF65-F5344CB8AC3E}">
        <p14:creationId xmlns:p14="http://schemas.microsoft.com/office/powerpoint/2010/main" val="1165541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5AAC0A-074A-CE47-8D0A-E724571C4131}" type="datetimeFigureOut">
              <a:rPr lang="en-US" smtClean="0"/>
              <a:pPr/>
              <a:t>4/2/14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BA320F-48CC-0745-95B1-0504126F0574}" type="slidenum">
              <a:rPr lang="en-US" smtClean="0"/>
              <a:pPr/>
              <a:t>‹#›</a:t>
            </a:fld>
            <a:endParaRPr lang="en-US"/>
          </a:p>
        </p:txBody>
      </p:sp>
    </p:spTree>
    <p:extLst>
      <p:ext uri="{BB962C8B-B14F-4D97-AF65-F5344CB8AC3E}">
        <p14:creationId xmlns:p14="http://schemas.microsoft.com/office/powerpoint/2010/main" val="1309267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5AAC0A-074A-CE47-8D0A-E724571C4131}" type="datetimeFigureOut">
              <a:rPr lang="en-US" smtClean="0"/>
              <a:pPr/>
              <a:t>4/2/14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BA320F-48CC-0745-95B1-0504126F0574}" type="slidenum">
              <a:rPr lang="en-US" smtClean="0"/>
              <a:pPr/>
              <a:t>‹#›</a:t>
            </a:fld>
            <a:endParaRPr lang="en-US"/>
          </a:p>
        </p:txBody>
      </p:sp>
    </p:spTree>
    <p:extLst>
      <p:ext uri="{BB962C8B-B14F-4D97-AF65-F5344CB8AC3E}">
        <p14:creationId xmlns:p14="http://schemas.microsoft.com/office/powerpoint/2010/main" val="3114468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5AAC0A-074A-CE47-8D0A-E724571C4131}" type="datetimeFigureOut">
              <a:rPr lang="en-US" smtClean="0"/>
              <a:pPr/>
              <a:t>4/2/14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BA320F-48CC-0745-95B1-0504126F0574}" type="slidenum">
              <a:rPr lang="en-US" smtClean="0"/>
              <a:pPr/>
              <a:t>‹#›</a:t>
            </a:fld>
            <a:endParaRPr lang="en-US"/>
          </a:p>
        </p:txBody>
      </p:sp>
    </p:spTree>
    <p:extLst>
      <p:ext uri="{BB962C8B-B14F-4D97-AF65-F5344CB8AC3E}">
        <p14:creationId xmlns:p14="http://schemas.microsoft.com/office/powerpoint/2010/main" val="4075458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AAC0A-074A-CE47-8D0A-E724571C4131}" type="datetimeFigureOut">
              <a:rPr lang="en-US" smtClean="0"/>
              <a:pPr/>
              <a:t>4/2/14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BA320F-48CC-0745-95B1-0504126F0574}" type="slidenum">
              <a:rPr lang="en-US" smtClean="0"/>
              <a:pPr/>
              <a:t>‹#›</a:t>
            </a:fld>
            <a:endParaRPr lang="en-US"/>
          </a:p>
        </p:txBody>
      </p:sp>
    </p:spTree>
    <p:extLst>
      <p:ext uri="{BB962C8B-B14F-4D97-AF65-F5344CB8AC3E}">
        <p14:creationId xmlns:p14="http://schemas.microsoft.com/office/powerpoint/2010/main" val="1975325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AAC0A-074A-CE47-8D0A-E724571C4131}" type="datetimeFigureOut">
              <a:rPr lang="en-US" smtClean="0"/>
              <a:pPr/>
              <a:t>4/2/14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BA320F-48CC-0745-95B1-0504126F0574}" type="slidenum">
              <a:rPr lang="en-US" smtClean="0"/>
              <a:pPr/>
              <a:t>‹#›</a:t>
            </a:fld>
            <a:endParaRPr lang="en-US"/>
          </a:p>
        </p:txBody>
      </p:sp>
    </p:spTree>
    <p:extLst>
      <p:ext uri="{BB962C8B-B14F-4D97-AF65-F5344CB8AC3E}">
        <p14:creationId xmlns:p14="http://schemas.microsoft.com/office/powerpoint/2010/main" val="3747145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AAC0A-074A-CE47-8D0A-E724571C4131}" type="datetimeFigureOut">
              <a:rPr lang="en-US" smtClean="0"/>
              <a:pPr/>
              <a:t>4/2/14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BA320F-48CC-0745-95B1-0504126F0574}" type="slidenum">
              <a:rPr lang="en-US" smtClean="0"/>
              <a:pPr/>
              <a:t>‹#›</a:t>
            </a:fld>
            <a:endParaRPr lang="en-US"/>
          </a:p>
        </p:txBody>
      </p:sp>
    </p:spTree>
    <p:extLst>
      <p:ext uri="{BB962C8B-B14F-4D97-AF65-F5344CB8AC3E}">
        <p14:creationId xmlns:p14="http://schemas.microsoft.com/office/powerpoint/2010/main" val="32082629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AAC0A-074A-CE47-8D0A-E724571C4131}" type="datetimeFigureOut">
              <a:rPr lang="en-US" smtClean="0"/>
              <a:pPr/>
              <a:t>4/2/14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BA320F-48CC-0745-95B1-0504126F0574}" type="slidenum">
              <a:rPr lang="en-US" smtClean="0"/>
              <a:pPr/>
              <a:t>‹#›</a:t>
            </a:fld>
            <a:endParaRPr lang="en-US"/>
          </a:p>
        </p:txBody>
      </p:sp>
    </p:spTree>
    <p:extLst>
      <p:ext uri="{BB962C8B-B14F-4D97-AF65-F5344CB8AC3E}">
        <p14:creationId xmlns:p14="http://schemas.microsoft.com/office/powerpoint/2010/main" val="3570454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0.emf"/></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4.emf"/></Relationships>
</file>

<file path=ppt/slides/_rels/slide29.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1.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2.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3.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4.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5.emf"/></Relationships>
</file>

<file path=ppt/slides/_rels/slide38.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0.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1.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2.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3.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5.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6.emf"/></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emf"/></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46.xml"/><Relationship Id="rId5" Type="http://schemas.openxmlformats.org/officeDocument/2006/relationships/image" Target="../media/image52.png"/><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607"/>
            <a:ext cx="8229600" cy="782902"/>
          </a:xfrm>
        </p:spPr>
        <p:txBody>
          <a:bodyPr/>
          <a:lstStyle/>
          <a:p>
            <a:r>
              <a:rPr lang="en-US" b="1" dirty="0" smtClean="0"/>
              <a:t>Announcements</a:t>
            </a:r>
            <a:endParaRPr lang="en-US" b="1" dirty="0"/>
          </a:p>
        </p:txBody>
      </p:sp>
      <p:sp>
        <p:nvSpPr>
          <p:cNvPr id="3" name="Content Placeholder 2"/>
          <p:cNvSpPr>
            <a:spLocks noGrp="1"/>
          </p:cNvSpPr>
          <p:nvPr>
            <p:ph idx="1"/>
          </p:nvPr>
        </p:nvSpPr>
        <p:spPr>
          <a:xfrm>
            <a:off x="457200" y="724509"/>
            <a:ext cx="8229600" cy="5592247"/>
          </a:xfrm>
        </p:spPr>
        <p:txBody>
          <a:bodyPr>
            <a:noAutofit/>
          </a:bodyPr>
          <a:lstStyle/>
          <a:p>
            <a:r>
              <a:rPr lang="en-US" sz="2800" dirty="0" smtClean="0"/>
              <a:t>Midterm 2</a:t>
            </a:r>
          </a:p>
          <a:p>
            <a:pPr lvl="1"/>
            <a:r>
              <a:rPr lang="en-US" dirty="0" smtClean="0"/>
              <a:t>Grades are posted on D2L</a:t>
            </a:r>
          </a:p>
          <a:p>
            <a:pPr lvl="1"/>
            <a:r>
              <a:rPr lang="en-US" dirty="0" smtClean="0"/>
              <a:t>Average 72%</a:t>
            </a:r>
            <a:endParaRPr lang="en-US" dirty="0" smtClean="0"/>
          </a:p>
          <a:p>
            <a:pPr lvl="1"/>
            <a:r>
              <a:rPr lang="en-US" dirty="0" err="1"/>
              <a:t>Scantron</a:t>
            </a:r>
            <a:r>
              <a:rPr lang="en-US" dirty="0"/>
              <a:t> forms </a:t>
            </a:r>
            <a:r>
              <a:rPr lang="en-US" dirty="0" smtClean="0"/>
              <a:t>here if you want them</a:t>
            </a:r>
            <a:endParaRPr lang="en-US" dirty="0" smtClean="0"/>
          </a:p>
          <a:p>
            <a:pPr lvl="1"/>
            <a:r>
              <a:rPr lang="en-US" dirty="0" smtClean="0"/>
              <a:t>Answers </a:t>
            </a:r>
            <a:r>
              <a:rPr lang="en-US" dirty="0" smtClean="0"/>
              <a:t>will be posted later today </a:t>
            </a:r>
            <a:r>
              <a:rPr lang="en-US" dirty="0" smtClean="0"/>
              <a:t>on </a:t>
            </a:r>
            <a:r>
              <a:rPr lang="en-US" dirty="0" smtClean="0"/>
              <a:t>D2L under Content: Course Handouts</a:t>
            </a:r>
          </a:p>
          <a:p>
            <a:r>
              <a:rPr lang="en-US" sz="2800" dirty="0" smtClean="0"/>
              <a:t>Upcoming schedule</a:t>
            </a:r>
            <a:endParaRPr lang="en-US" sz="2800" dirty="0" smtClean="0"/>
          </a:p>
          <a:p>
            <a:pPr lvl="1"/>
            <a:r>
              <a:rPr lang="en-US" dirty="0" smtClean="0"/>
              <a:t>Today: terrestrial planets (</a:t>
            </a:r>
            <a:r>
              <a:rPr lang="en-US" dirty="0" err="1" smtClean="0"/>
              <a:t>Ch</a:t>
            </a:r>
            <a:r>
              <a:rPr lang="en-US" dirty="0" smtClean="0"/>
              <a:t> 6, some </a:t>
            </a:r>
            <a:r>
              <a:rPr lang="en-US" dirty="0" err="1" smtClean="0"/>
              <a:t>Ch</a:t>
            </a:r>
            <a:r>
              <a:rPr lang="en-US" dirty="0" smtClean="0"/>
              <a:t> 5)</a:t>
            </a:r>
          </a:p>
          <a:p>
            <a:pPr lvl="1"/>
            <a:r>
              <a:rPr lang="en-US" dirty="0" smtClean="0"/>
              <a:t>Friday: Jovian planets (</a:t>
            </a:r>
            <a:r>
              <a:rPr lang="en-US" dirty="0" err="1" smtClean="0"/>
              <a:t>Ch</a:t>
            </a:r>
            <a:r>
              <a:rPr lang="en-US" dirty="0" smtClean="0"/>
              <a:t> 7, some </a:t>
            </a:r>
            <a:r>
              <a:rPr lang="en-US" dirty="0" err="1" smtClean="0"/>
              <a:t>Ch</a:t>
            </a:r>
            <a:r>
              <a:rPr lang="en-US" dirty="0" smtClean="0"/>
              <a:t> 8)</a:t>
            </a:r>
            <a:endParaRPr lang="en-US" dirty="0" smtClean="0"/>
          </a:p>
          <a:p>
            <a:pPr lvl="1"/>
            <a:r>
              <a:rPr lang="en-US" dirty="0" smtClean="0"/>
              <a:t>Monday: </a:t>
            </a:r>
            <a:r>
              <a:rPr lang="en-US" dirty="0" err="1" smtClean="0"/>
              <a:t>Extrasolar</a:t>
            </a:r>
            <a:r>
              <a:rPr lang="en-US" dirty="0" smtClean="0"/>
              <a:t> </a:t>
            </a:r>
            <a:r>
              <a:rPr lang="en-US" dirty="0" smtClean="0"/>
              <a:t>planets (Section 4.4)</a:t>
            </a:r>
          </a:p>
          <a:p>
            <a:r>
              <a:rPr lang="en-US" sz="2800" dirty="0" smtClean="0"/>
              <a:t>Later n</a:t>
            </a:r>
            <a:r>
              <a:rPr lang="en-US" sz="2800" dirty="0" smtClean="0"/>
              <a:t>ext </a:t>
            </a:r>
            <a:r>
              <a:rPr lang="en-US" sz="2800" dirty="0" smtClean="0"/>
              <a:t>week: start Chapter </a:t>
            </a:r>
            <a:r>
              <a:rPr lang="en-US" sz="2800" dirty="0" smtClean="0"/>
              <a:t>14, the Milky Way Galaxy</a:t>
            </a:r>
            <a:endParaRPr lang="en-US" sz="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124797"/>
            <a:ext cx="8633377" cy="646331"/>
          </a:xfrm>
          <a:prstGeom prst="rect">
            <a:avLst/>
          </a:prstGeom>
          <a:noFill/>
        </p:spPr>
        <p:txBody>
          <a:bodyPr wrap="square" rtlCol="0">
            <a:spAutoFit/>
          </a:bodyPr>
          <a:lstStyle/>
          <a:p>
            <a:pPr algn="ctr"/>
            <a:r>
              <a:rPr lang="en-US" sz="3600" b="1" dirty="0" smtClean="0"/>
              <a:t>Plate Tectonics</a:t>
            </a:r>
            <a:endParaRPr lang="en-US" sz="3600" b="1" dirty="0"/>
          </a:p>
        </p:txBody>
      </p:sp>
      <p:pic>
        <p:nvPicPr>
          <p:cNvPr id="2" name="Picture 1"/>
          <p:cNvPicPr>
            <a:picLocks noChangeAspect="1"/>
          </p:cNvPicPr>
          <p:nvPr/>
        </p:nvPicPr>
        <p:blipFill>
          <a:blip r:embed="rId3"/>
          <a:stretch>
            <a:fillRect/>
          </a:stretch>
        </p:blipFill>
        <p:spPr>
          <a:xfrm>
            <a:off x="0" y="889000"/>
            <a:ext cx="9144000" cy="5061646"/>
          </a:xfrm>
          <a:prstGeom prst="rect">
            <a:avLst/>
          </a:prstGeom>
        </p:spPr>
      </p:pic>
      <p:sp>
        <p:nvSpPr>
          <p:cNvPr id="4" name="TextBox 3"/>
          <p:cNvSpPr txBox="1"/>
          <p:nvPr/>
        </p:nvSpPr>
        <p:spPr>
          <a:xfrm>
            <a:off x="0" y="5950646"/>
            <a:ext cx="9144000" cy="954107"/>
          </a:xfrm>
          <a:prstGeom prst="rect">
            <a:avLst/>
          </a:prstGeom>
          <a:noFill/>
        </p:spPr>
        <p:txBody>
          <a:bodyPr wrap="square" rtlCol="0">
            <a:spAutoFit/>
          </a:bodyPr>
          <a:lstStyle/>
          <a:p>
            <a:r>
              <a:rPr lang="en-US" sz="2800" dirty="0" smtClean="0"/>
              <a:t>Plate tectonics is driven by the motion of magma in the Earth’s mantle.  Leads to motion of continents </a:t>
            </a:r>
            <a:r>
              <a:rPr lang="en-US" sz="2800" smtClean="0"/>
              <a:t>over time.</a:t>
            </a:r>
            <a:endParaRPr lang="en-US" sz="2800" dirty="0"/>
          </a:p>
        </p:txBody>
      </p:sp>
    </p:spTree>
    <p:extLst>
      <p:ext uri="{BB962C8B-B14F-4D97-AF65-F5344CB8AC3E}">
        <p14:creationId xmlns:p14="http://schemas.microsoft.com/office/powerpoint/2010/main" val="46320581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354593"/>
            <a:ext cx="8991600" cy="6223000"/>
          </a:xfrm>
          <a:prstGeom prst="rect">
            <a:avLst/>
          </a:prstGeom>
        </p:spPr>
      </p:pic>
    </p:spTree>
    <p:extLst>
      <p:ext uri="{BB962C8B-B14F-4D97-AF65-F5344CB8AC3E}">
        <p14:creationId xmlns:p14="http://schemas.microsoft.com/office/powerpoint/2010/main" val="319247936"/>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200" y="342900"/>
            <a:ext cx="8978900" cy="6172200"/>
          </a:xfrm>
          <a:prstGeom prst="rect">
            <a:avLst/>
          </a:prstGeom>
        </p:spPr>
      </p:pic>
    </p:spTree>
    <p:extLst>
      <p:ext uri="{BB962C8B-B14F-4D97-AF65-F5344CB8AC3E}">
        <p14:creationId xmlns:p14="http://schemas.microsoft.com/office/powerpoint/2010/main" val="112655025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200" y="355600"/>
            <a:ext cx="8991600" cy="6146800"/>
          </a:xfrm>
          <a:prstGeom prst="rect">
            <a:avLst/>
          </a:prstGeom>
        </p:spPr>
      </p:pic>
    </p:spTree>
    <p:extLst>
      <p:ext uri="{BB962C8B-B14F-4D97-AF65-F5344CB8AC3E}">
        <p14:creationId xmlns:p14="http://schemas.microsoft.com/office/powerpoint/2010/main" val="378564875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200" y="406400"/>
            <a:ext cx="8978900" cy="6032500"/>
          </a:xfrm>
          <a:prstGeom prst="rect">
            <a:avLst/>
          </a:prstGeom>
        </p:spPr>
      </p:pic>
    </p:spTree>
    <p:extLst>
      <p:ext uri="{BB962C8B-B14F-4D97-AF65-F5344CB8AC3E}">
        <p14:creationId xmlns:p14="http://schemas.microsoft.com/office/powerpoint/2010/main" val="3777872538"/>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200" y="965200"/>
            <a:ext cx="8991600" cy="4927600"/>
          </a:xfrm>
          <a:prstGeom prst="rect">
            <a:avLst/>
          </a:prstGeom>
        </p:spPr>
      </p:pic>
    </p:spTree>
    <p:extLst>
      <p:ext uri="{BB962C8B-B14F-4D97-AF65-F5344CB8AC3E}">
        <p14:creationId xmlns:p14="http://schemas.microsoft.com/office/powerpoint/2010/main" val="309505041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Mercury</a:t>
            </a:r>
            <a:endParaRPr lang="en-US" sz="3600" b="1" dirty="0"/>
          </a:p>
        </p:txBody>
      </p:sp>
      <p:sp>
        <p:nvSpPr>
          <p:cNvPr id="5" name="TextBox 4"/>
          <p:cNvSpPr txBox="1"/>
          <p:nvPr/>
        </p:nvSpPr>
        <p:spPr>
          <a:xfrm>
            <a:off x="257457" y="1022567"/>
            <a:ext cx="3204816" cy="5693867"/>
          </a:xfrm>
          <a:prstGeom prst="rect">
            <a:avLst/>
          </a:prstGeom>
          <a:noFill/>
        </p:spPr>
        <p:txBody>
          <a:bodyPr wrap="square" rtlCol="0">
            <a:spAutoFit/>
          </a:bodyPr>
          <a:lstStyle/>
          <a:p>
            <a:r>
              <a:rPr lang="en-US" sz="2800" dirty="0" smtClean="0"/>
              <a:t>Radius ~ 2400 km</a:t>
            </a:r>
          </a:p>
          <a:p>
            <a:endParaRPr lang="en-US" sz="2800" dirty="0" smtClean="0"/>
          </a:p>
          <a:p>
            <a:r>
              <a:rPr lang="en-US" sz="2800" dirty="0" smtClean="0"/>
              <a:t>Mass ~ 5% of Earth</a:t>
            </a:r>
          </a:p>
          <a:p>
            <a:endParaRPr lang="en-US" sz="2800" dirty="0" smtClean="0"/>
          </a:p>
          <a:p>
            <a:r>
              <a:rPr lang="en-US" sz="2800" dirty="0" smtClean="0"/>
              <a:t>Density 5400 kg/m</a:t>
            </a:r>
            <a:r>
              <a:rPr lang="en-US" sz="2800" baseline="30000" dirty="0" smtClean="0"/>
              <a:t>3</a:t>
            </a:r>
            <a:r>
              <a:rPr lang="en-US" sz="2800" dirty="0" smtClean="0"/>
              <a:t> – about the same as Earth</a:t>
            </a:r>
          </a:p>
          <a:p>
            <a:endParaRPr lang="en-US" sz="2800" dirty="0"/>
          </a:p>
          <a:p>
            <a:r>
              <a:rPr lang="en-US" sz="2800" dirty="0" smtClean="0"/>
              <a:t>No atmosphere</a:t>
            </a:r>
          </a:p>
          <a:p>
            <a:endParaRPr lang="en-US" sz="2800" dirty="0"/>
          </a:p>
          <a:p>
            <a:r>
              <a:rPr lang="en-US" sz="2800" dirty="0" smtClean="0"/>
              <a:t>No volcanoes</a:t>
            </a:r>
          </a:p>
          <a:p>
            <a:endParaRPr lang="en-US" sz="2800" dirty="0"/>
          </a:p>
          <a:p>
            <a:r>
              <a:rPr lang="en-US" sz="2800" dirty="0" smtClean="0"/>
              <a:t>Has a magnetic field</a:t>
            </a:r>
            <a:endParaRPr lang="en-US" sz="2800" dirty="0"/>
          </a:p>
        </p:txBody>
      </p:sp>
      <p:pic>
        <p:nvPicPr>
          <p:cNvPr id="2" name="Picture 1"/>
          <p:cNvPicPr>
            <a:picLocks noChangeAspect="1"/>
          </p:cNvPicPr>
          <p:nvPr/>
        </p:nvPicPr>
        <p:blipFill>
          <a:blip r:embed="rId3"/>
          <a:stretch>
            <a:fillRect/>
          </a:stretch>
        </p:blipFill>
        <p:spPr>
          <a:xfrm>
            <a:off x="3462273" y="1210148"/>
            <a:ext cx="5660630" cy="5007480"/>
          </a:xfrm>
          <a:prstGeom prst="rect">
            <a:avLst/>
          </a:prstGeom>
        </p:spPr>
      </p:pic>
    </p:spTree>
    <p:extLst>
      <p:ext uri="{BB962C8B-B14F-4D97-AF65-F5344CB8AC3E}">
        <p14:creationId xmlns:p14="http://schemas.microsoft.com/office/powerpoint/2010/main" val="335800680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Mercury</a:t>
            </a:r>
            <a:endParaRPr lang="en-US" sz="3600" b="1" dirty="0"/>
          </a:p>
        </p:txBody>
      </p:sp>
      <p:sp>
        <p:nvSpPr>
          <p:cNvPr id="5" name="TextBox 4"/>
          <p:cNvSpPr txBox="1"/>
          <p:nvPr/>
        </p:nvSpPr>
        <p:spPr>
          <a:xfrm>
            <a:off x="257457" y="1210148"/>
            <a:ext cx="8633377" cy="4832093"/>
          </a:xfrm>
          <a:prstGeom prst="rect">
            <a:avLst/>
          </a:prstGeom>
          <a:noFill/>
        </p:spPr>
        <p:txBody>
          <a:bodyPr wrap="square" rtlCol="0">
            <a:spAutoFit/>
          </a:bodyPr>
          <a:lstStyle/>
          <a:p>
            <a:pPr marL="457200" indent="-457200">
              <a:buFont typeface="Arial"/>
              <a:buChar char="•"/>
            </a:pPr>
            <a:r>
              <a:rPr lang="en-US" sz="2800" dirty="0" smtClean="0"/>
              <a:t>Temperature on Mercury varies drastically! On the day side it is hot, 700K, but on the night side it is cold, 100 K (-200 F)</a:t>
            </a:r>
          </a:p>
          <a:p>
            <a:pPr marL="457200" indent="-457200">
              <a:buFont typeface="Arial"/>
              <a:buChar char="•"/>
            </a:pPr>
            <a:endParaRPr lang="en-US" sz="2800" dirty="0" smtClean="0"/>
          </a:p>
          <a:p>
            <a:pPr marL="457200" indent="-457200">
              <a:buFont typeface="Arial"/>
              <a:buChar char="•"/>
            </a:pPr>
            <a:r>
              <a:rPr lang="en-US" sz="2800" dirty="0" smtClean="0"/>
              <a:t>Wide variation in temperature because there is no atmosphere to trap heat and moderate temperatures</a:t>
            </a:r>
          </a:p>
          <a:p>
            <a:pPr marL="457200" indent="-457200">
              <a:buFont typeface="Arial"/>
              <a:buChar char="•"/>
            </a:pPr>
            <a:endParaRPr lang="en-US" sz="2800" dirty="0"/>
          </a:p>
          <a:p>
            <a:pPr marL="457200" indent="-457200">
              <a:buFont typeface="Arial"/>
              <a:buChar char="•"/>
            </a:pPr>
            <a:r>
              <a:rPr lang="en-US" sz="2800" dirty="0" smtClean="0"/>
              <a:t>Because Mercury has no atmosphere and no water, there is no erosion, so the surface is heavily cratered</a:t>
            </a:r>
            <a:r>
              <a:rPr lang="en-US" sz="2800" dirty="0"/>
              <a:t> </a:t>
            </a:r>
            <a:r>
              <a:rPr lang="en-US" sz="2800" dirty="0" smtClean="0"/>
              <a:t>like the Moon</a:t>
            </a:r>
          </a:p>
          <a:p>
            <a:endParaRPr lang="en-US" sz="2800" dirty="0"/>
          </a:p>
        </p:txBody>
      </p:sp>
    </p:spTree>
    <p:extLst>
      <p:ext uri="{BB962C8B-B14F-4D97-AF65-F5344CB8AC3E}">
        <p14:creationId xmlns:p14="http://schemas.microsoft.com/office/powerpoint/2010/main" val="205174157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45300"/>
          </a:xfrm>
          <a:prstGeom prst="rect">
            <a:avLst/>
          </a:prstGeom>
        </p:spPr>
      </p:pic>
    </p:spTree>
    <p:extLst>
      <p:ext uri="{BB962C8B-B14F-4D97-AF65-F5344CB8AC3E}">
        <p14:creationId xmlns:p14="http://schemas.microsoft.com/office/powerpoint/2010/main" val="3672870798"/>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421" y="0"/>
            <a:ext cx="9127883" cy="3795928"/>
          </a:xfrm>
          <a:prstGeom prst="rect">
            <a:avLst/>
          </a:prstGeom>
        </p:spPr>
      </p:pic>
      <p:sp>
        <p:nvSpPr>
          <p:cNvPr id="4" name="TextBox 3"/>
          <p:cNvSpPr txBox="1"/>
          <p:nvPr/>
        </p:nvSpPr>
        <p:spPr>
          <a:xfrm>
            <a:off x="257457" y="4106126"/>
            <a:ext cx="8633377" cy="2246769"/>
          </a:xfrm>
          <a:prstGeom prst="rect">
            <a:avLst/>
          </a:prstGeom>
          <a:noFill/>
        </p:spPr>
        <p:txBody>
          <a:bodyPr wrap="square" rtlCol="0">
            <a:spAutoFit/>
          </a:bodyPr>
          <a:lstStyle/>
          <a:p>
            <a:pPr marL="457200" indent="-457200">
              <a:buFont typeface="Arial"/>
              <a:buChar char="•"/>
            </a:pPr>
            <a:r>
              <a:rPr lang="en-US" sz="2800" dirty="0" smtClean="0"/>
              <a:t>Mercury has one feature unique to it and not found on the Moon.  It has scarps or cliffs</a:t>
            </a:r>
            <a:r>
              <a:rPr lang="en-US" sz="2800" dirty="0" smtClean="0"/>
              <a:t>.</a:t>
            </a:r>
            <a:endParaRPr lang="en-US" sz="2800" dirty="0"/>
          </a:p>
          <a:p>
            <a:pPr marL="457200" indent="-457200">
              <a:buFont typeface="Arial"/>
              <a:buChar char="•"/>
            </a:pPr>
            <a:r>
              <a:rPr lang="en-US" sz="2800" dirty="0" smtClean="0"/>
              <a:t>These scarps result from the cooling (and shrinking) of Mercury, which resulted in compression and cracking of the surface.</a:t>
            </a:r>
            <a:endParaRPr lang="en-US" sz="2800" dirty="0"/>
          </a:p>
        </p:txBody>
      </p:sp>
    </p:spTree>
    <p:extLst>
      <p:ext uri="{BB962C8B-B14F-4D97-AF65-F5344CB8AC3E}">
        <p14:creationId xmlns:p14="http://schemas.microsoft.com/office/powerpoint/2010/main" val="3736816150"/>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Astronomy 103</a:t>
            </a:r>
            <a:endParaRPr lang="en-US" dirty="0"/>
          </a:p>
        </p:txBody>
      </p:sp>
      <p:sp>
        <p:nvSpPr>
          <p:cNvPr id="3" name="Subtitle 2"/>
          <p:cNvSpPr>
            <a:spLocks noGrp="1"/>
          </p:cNvSpPr>
          <p:nvPr>
            <p:ph type="subTitle" idx="1"/>
          </p:nvPr>
        </p:nvSpPr>
        <p:spPr>
          <a:xfrm>
            <a:off x="412356" y="3886200"/>
            <a:ext cx="8045844" cy="1752600"/>
          </a:xfrm>
        </p:spPr>
        <p:txBody>
          <a:bodyPr/>
          <a:lstStyle/>
          <a:p>
            <a:r>
              <a:rPr lang="en-US" dirty="0" smtClean="0"/>
              <a:t>The terrestrial planets</a:t>
            </a:r>
          </a:p>
          <a:p>
            <a:r>
              <a:rPr lang="en-US" dirty="0" smtClean="0"/>
              <a:t>Please read chapter </a:t>
            </a:r>
            <a:r>
              <a:rPr lang="en-US" dirty="0"/>
              <a:t>6</a:t>
            </a:r>
          </a:p>
        </p:txBody>
      </p:sp>
    </p:spTree>
    <p:extLst>
      <p:ext uri="{BB962C8B-B14F-4D97-AF65-F5344CB8AC3E}">
        <p14:creationId xmlns:p14="http://schemas.microsoft.com/office/powerpoint/2010/main" val="232463072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Mercury</a:t>
            </a:r>
            <a:endParaRPr lang="en-US" sz="3600" b="1" dirty="0"/>
          </a:p>
        </p:txBody>
      </p:sp>
      <p:pic>
        <p:nvPicPr>
          <p:cNvPr id="2" name="Picture 1"/>
          <p:cNvPicPr>
            <a:picLocks noChangeAspect="1"/>
          </p:cNvPicPr>
          <p:nvPr/>
        </p:nvPicPr>
        <p:blipFill>
          <a:blip r:embed="rId3"/>
          <a:stretch>
            <a:fillRect/>
          </a:stretch>
        </p:blipFill>
        <p:spPr>
          <a:xfrm>
            <a:off x="3292813" y="886586"/>
            <a:ext cx="5342844" cy="4630464"/>
          </a:xfrm>
          <a:prstGeom prst="rect">
            <a:avLst/>
          </a:prstGeom>
        </p:spPr>
      </p:pic>
      <p:sp>
        <p:nvSpPr>
          <p:cNvPr id="4" name="TextBox 3"/>
          <p:cNvSpPr txBox="1"/>
          <p:nvPr/>
        </p:nvSpPr>
        <p:spPr>
          <a:xfrm>
            <a:off x="257457" y="1299189"/>
            <a:ext cx="3201991" cy="4801314"/>
          </a:xfrm>
          <a:prstGeom prst="rect">
            <a:avLst/>
          </a:prstGeom>
          <a:noFill/>
        </p:spPr>
        <p:txBody>
          <a:bodyPr wrap="square" rtlCol="0">
            <a:spAutoFit/>
          </a:bodyPr>
          <a:lstStyle/>
          <a:p>
            <a:r>
              <a:rPr lang="en-US" sz="3200" dirty="0" smtClean="0"/>
              <a:t>Mercury has a magnetic field that is 1/100 of the strength of Earth’s field.</a:t>
            </a:r>
          </a:p>
          <a:p>
            <a:endParaRPr lang="en-US" sz="3200" dirty="0"/>
          </a:p>
          <a:p>
            <a:r>
              <a:rPr lang="en-US" sz="3200" dirty="0" smtClean="0"/>
              <a:t>So it has a liquid iron core like the Earth</a:t>
            </a:r>
          </a:p>
          <a:p>
            <a:endParaRPr lang="en-US" dirty="0"/>
          </a:p>
        </p:txBody>
      </p:sp>
    </p:spTree>
    <p:extLst>
      <p:ext uri="{BB962C8B-B14F-4D97-AF65-F5344CB8AC3E}">
        <p14:creationId xmlns:p14="http://schemas.microsoft.com/office/powerpoint/2010/main" val="152633940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Venus</a:t>
            </a:r>
            <a:endParaRPr lang="en-US" sz="3600" b="1" dirty="0"/>
          </a:p>
        </p:txBody>
      </p:sp>
      <p:sp>
        <p:nvSpPr>
          <p:cNvPr id="5" name="TextBox 4"/>
          <p:cNvSpPr txBox="1"/>
          <p:nvPr/>
        </p:nvSpPr>
        <p:spPr>
          <a:xfrm>
            <a:off x="257457" y="593545"/>
            <a:ext cx="3724538" cy="6124754"/>
          </a:xfrm>
          <a:prstGeom prst="rect">
            <a:avLst/>
          </a:prstGeom>
          <a:noFill/>
        </p:spPr>
        <p:txBody>
          <a:bodyPr wrap="square" rtlCol="0">
            <a:spAutoFit/>
          </a:bodyPr>
          <a:lstStyle/>
          <a:p>
            <a:r>
              <a:rPr lang="en-US" sz="2800" dirty="0" smtClean="0"/>
              <a:t>Radius ~ 6100 km</a:t>
            </a:r>
          </a:p>
          <a:p>
            <a:endParaRPr lang="en-US" sz="2800" dirty="0" smtClean="0"/>
          </a:p>
          <a:p>
            <a:r>
              <a:rPr lang="en-US" sz="2800" dirty="0" smtClean="0"/>
              <a:t>Mass ~ 82% of Earth</a:t>
            </a:r>
          </a:p>
          <a:p>
            <a:endParaRPr lang="en-US" sz="2800" dirty="0" smtClean="0"/>
          </a:p>
          <a:p>
            <a:r>
              <a:rPr lang="en-US" sz="2800" dirty="0" smtClean="0"/>
              <a:t>Density ~ 5300 kg/m</a:t>
            </a:r>
            <a:r>
              <a:rPr lang="en-US" sz="2800" baseline="30000" dirty="0" smtClean="0"/>
              <a:t>3</a:t>
            </a:r>
            <a:r>
              <a:rPr lang="en-US" sz="2800" dirty="0" smtClean="0"/>
              <a:t> – about the same as Earth</a:t>
            </a:r>
          </a:p>
          <a:p>
            <a:endParaRPr lang="en-US" sz="2800" dirty="0"/>
          </a:p>
          <a:p>
            <a:r>
              <a:rPr lang="en-US" sz="2800" dirty="0" smtClean="0"/>
              <a:t>Very thick atmosphere</a:t>
            </a:r>
          </a:p>
          <a:p>
            <a:endParaRPr lang="en-US" sz="2800" dirty="0" smtClean="0"/>
          </a:p>
          <a:p>
            <a:r>
              <a:rPr lang="en-US" sz="2800" dirty="0" smtClean="0"/>
              <a:t>Many v</a:t>
            </a:r>
            <a:r>
              <a:rPr lang="en-US" sz="2800" dirty="0" smtClean="0"/>
              <a:t>olcanic </a:t>
            </a:r>
            <a:r>
              <a:rPr lang="en-US" sz="2800" dirty="0" smtClean="0"/>
              <a:t>features, indirect evidence of current volcanic activity</a:t>
            </a:r>
          </a:p>
          <a:p>
            <a:endParaRPr lang="en-US" sz="2800" dirty="0" smtClean="0"/>
          </a:p>
          <a:p>
            <a:r>
              <a:rPr lang="en-US" sz="2800" dirty="0" smtClean="0"/>
              <a:t>No magnetic field</a:t>
            </a:r>
            <a:endParaRPr lang="en-US" sz="2800" dirty="0"/>
          </a:p>
        </p:txBody>
      </p:sp>
      <p:pic>
        <p:nvPicPr>
          <p:cNvPr id="2" name="Picture 1"/>
          <p:cNvPicPr>
            <a:picLocks noChangeAspect="1"/>
          </p:cNvPicPr>
          <p:nvPr/>
        </p:nvPicPr>
        <p:blipFill>
          <a:blip r:embed="rId3"/>
          <a:stretch>
            <a:fillRect/>
          </a:stretch>
        </p:blipFill>
        <p:spPr>
          <a:xfrm>
            <a:off x="3981994" y="1203824"/>
            <a:ext cx="4908839" cy="5514475"/>
          </a:xfrm>
          <a:prstGeom prst="rect">
            <a:avLst/>
          </a:prstGeom>
        </p:spPr>
      </p:pic>
    </p:spTree>
    <p:extLst>
      <p:ext uri="{BB962C8B-B14F-4D97-AF65-F5344CB8AC3E}">
        <p14:creationId xmlns:p14="http://schemas.microsoft.com/office/powerpoint/2010/main" val="2829963440"/>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Venus</a:t>
            </a:r>
            <a:endParaRPr lang="en-US" sz="3600" b="1" dirty="0"/>
          </a:p>
        </p:txBody>
      </p:sp>
      <p:pic>
        <p:nvPicPr>
          <p:cNvPr id="2" name="Picture 1"/>
          <p:cNvPicPr>
            <a:picLocks noChangeAspect="1"/>
          </p:cNvPicPr>
          <p:nvPr/>
        </p:nvPicPr>
        <p:blipFill>
          <a:blip r:embed="rId3"/>
          <a:stretch>
            <a:fillRect/>
          </a:stretch>
        </p:blipFill>
        <p:spPr>
          <a:xfrm>
            <a:off x="3516386" y="886585"/>
            <a:ext cx="5374448" cy="5768903"/>
          </a:xfrm>
          <a:prstGeom prst="rect">
            <a:avLst/>
          </a:prstGeom>
        </p:spPr>
      </p:pic>
      <p:sp>
        <p:nvSpPr>
          <p:cNvPr id="4" name="TextBox 3"/>
          <p:cNvSpPr txBox="1"/>
          <p:nvPr/>
        </p:nvSpPr>
        <p:spPr>
          <a:xfrm>
            <a:off x="257458" y="886586"/>
            <a:ext cx="3099122" cy="5693867"/>
          </a:xfrm>
          <a:prstGeom prst="rect">
            <a:avLst/>
          </a:prstGeom>
          <a:noFill/>
        </p:spPr>
        <p:txBody>
          <a:bodyPr wrap="square" rtlCol="0">
            <a:spAutoFit/>
          </a:bodyPr>
          <a:lstStyle/>
          <a:p>
            <a:r>
              <a:rPr lang="en-US" sz="2800" dirty="0" smtClean="0"/>
              <a:t>Venus has a large, thick atmosphere which covers the entire surface with clouds of sulfuric acid.</a:t>
            </a:r>
          </a:p>
          <a:p>
            <a:endParaRPr lang="en-US" sz="2800" dirty="0"/>
          </a:p>
          <a:p>
            <a:r>
              <a:rPr lang="en-US" sz="2800" dirty="0" smtClean="0"/>
              <a:t>Its atmosphere is 90x thicker than the Earth’s: pressure on the surface is 90 times higher than on Earth</a:t>
            </a:r>
            <a:endParaRPr lang="en-US" sz="2800" dirty="0"/>
          </a:p>
        </p:txBody>
      </p:sp>
    </p:spTree>
    <p:extLst>
      <p:ext uri="{BB962C8B-B14F-4D97-AF65-F5344CB8AC3E}">
        <p14:creationId xmlns:p14="http://schemas.microsoft.com/office/powerpoint/2010/main" val="415058826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99127"/>
            <a:ext cx="8633377" cy="646331"/>
          </a:xfrm>
          <a:prstGeom prst="rect">
            <a:avLst/>
          </a:prstGeom>
          <a:noFill/>
        </p:spPr>
        <p:txBody>
          <a:bodyPr wrap="square" rtlCol="0">
            <a:spAutoFit/>
          </a:bodyPr>
          <a:lstStyle/>
          <a:p>
            <a:pPr algn="ctr"/>
            <a:r>
              <a:rPr lang="en-US" sz="3600" b="1" dirty="0" smtClean="0"/>
              <a:t>Venus</a:t>
            </a:r>
            <a:endParaRPr lang="en-US" sz="3600" b="1" dirty="0"/>
          </a:p>
        </p:txBody>
      </p:sp>
      <p:sp>
        <p:nvSpPr>
          <p:cNvPr id="5" name="TextBox 4"/>
          <p:cNvSpPr txBox="1"/>
          <p:nvPr/>
        </p:nvSpPr>
        <p:spPr>
          <a:xfrm>
            <a:off x="257457" y="663277"/>
            <a:ext cx="8633377" cy="1384995"/>
          </a:xfrm>
          <a:prstGeom prst="rect">
            <a:avLst/>
          </a:prstGeom>
          <a:noFill/>
        </p:spPr>
        <p:txBody>
          <a:bodyPr wrap="square" rtlCol="0">
            <a:spAutoFit/>
          </a:bodyPr>
          <a:lstStyle/>
          <a:p>
            <a:pPr marL="457200" indent="-457200">
              <a:buFont typeface="Arial"/>
              <a:buChar char="•"/>
            </a:pPr>
            <a:r>
              <a:rPr lang="en-US" sz="2800" dirty="0" smtClean="0"/>
              <a:t>Venus is HOT! Its average temperature is 730 K – hotter than Mercury</a:t>
            </a:r>
            <a:r>
              <a:rPr lang="en-US" sz="2800" dirty="0"/>
              <a:t> </a:t>
            </a:r>
            <a:r>
              <a:rPr lang="en-US" sz="2800" dirty="0" smtClean="0"/>
              <a:t>and hot enough to melt lead</a:t>
            </a:r>
          </a:p>
          <a:p>
            <a:endParaRPr lang="en-US" sz="2800" dirty="0"/>
          </a:p>
        </p:txBody>
      </p:sp>
      <p:sp>
        <p:nvSpPr>
          <p:cNvPr id="9" name="TextBox 8"/>
          <p:cNvSpPr txBox="1"/>
          <p:nvPr/>
        </p:nvSpPr>
        <p:spPr>
          <a:xfrm>
            <a:off x="257457" y="1578556"/>
            <a:ext cx="4413163" cy="5693867"/>
          </a:xfrm>
          <a:prstGeom prst="rect">
            <a:avLst/>
          </a:prstGeom>
          <a:noFill/>
        </p:spPr>
        <p:txBody>
          <a:bodyPr wrap="square" rtlCol="0">
            <a:spAutoFit/>
          </a:bodyPr>
          <a:lstStyle/>
          <a:p>
            <a:pPr marL="457200" indent="-457200">
              <a:buFont typeface="Arial"/>
              <a:buChar char="•"/>
            </a:pPr>
            <a:r>
              <a:rPr lang="en-US" sz="2800" dirty="0" smtClean="0"/>
              <a:t>This is because the atmosphere traps heat via the greenhouse effect</a:t>
            </a:r>
            <a:endParaRPr lang="en-US" sz="2800" dirty="0"/>
          </a:p>
          <a:p>
            <a:pPr marL="457200" indent="-457200">
              <a:buFont typeface="Arial"/>
              <a:buChar char="•"/>
            </a:pPr>
            <a:r>
              <a:rPr lang="en-US" sz="2800" dirty="0" smtClean="0"/>
              <a:t>Sunlight strikes surface and is converted to heat, which is absorbed and re-radiated by carbon dioxide in the atmosphere instead of radiating out into space</a:t>
            </a:r>
          </a:p>
          <a:p>
            <a:pPr marL="457200" indent="-457200">
              <a:buFont typeface="Arial"/>
              <a:buChar char="•"/>
            </a:pPr>
            <a:r>
              <a:rPr lang="en-US" sz="2800" dirty="0" smtClean="0"/>
              <a:t>Also operates on Earth</a:t>
            </a:r>
          </a:p>
          <a:p>
            <a:endParaRPr lang="en-US" sz="2800" dirty="0" smtClean="0"/>
          </a:p>
          <a:p>
            <a:endParaRPr lang="en-US" sz="2800" dirty="0"/>
          </a:p>
        </p:txBody>
      </p:sp>
      <p:pic>
        <p:nvPicPr>
          <p:cNvPr id="6" name="Picture 5" descr="06_34Figure"/>
          <p:cNvPicPr>
            <a:picLocks noChangeAspect="1" noChangeArrowheads="1"/>
          </p:cNvPicPr>
          <p:nvPr/>
        </p:nvPicPr>
        <p:blipFill>
          <a:blip r:embed="rId3">
            <a:extLst>
              <a:ext uri="{28A0092B-C50C-407E-A947-70E740481C1C}">
                <a14:useLocalDpi xmlns:a14="http://schemas.microsoft.com/office/drawing/2010/main" val="0"/>
              </a:ext>
            </a:extLst>
          </a:blip>
          <a:srcRect t="48671" b="2722"/>
          <a:stretch>
            <a:fillRect/>
          </a:stretch>
        </p:blipFill>
        <p:spPr bwMode="auto">
          <a:xfrm>
            <a:off x="4894263" y="1613838"/>
            <a:ext cx="3868737" cy="519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01140"/>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124797"/>
            <a:ext cx="8633377" cy="646331"/>
          </a:xfrm>
          <a:prstGeom prst="rect">
            <a:avLst/>
          </a:prstGeom>
          <a:noFill/>
        </p:spPr>
        <p:txBody>
          <a:bodyPr wrap="square" rtlCol="0">
            <a:spAutoFit/>
          </a:bodyPr>
          <a:lstStyle/>
          <a:p>
            <a:pPr algn="ctr"/>
            <a:r>
              <a:rPr lang="en-US" sz="3600" b="1" dirty="0" smtClean="0"/>
              <a:t>The greenhouse effect on Earth</a:t>
            </a:r>
            <a:endParaRPr lang="en-US" sz="3600" b="1" dirty="0"/>
          </a:p>
        </p:txBody>
      </p:sp>
      <p:pic>
        <p:nvPicPr>
          <p:cNvPr id="7" name="Picture 6"/>
          <p:cNvPicPr>
            <a:picLocks noChangeAspect="1"/>
          </p:cNvPicPr>
          <p:nvPr/>
        </p:nvPicPr>
        <p:blipFill>
          <a:blip r:embed="rId3"/>
          <a:stretch>
            <a:fillRect/>
          </a:stretch>
        </p:blipFill>
        <p:spPr>
          <a:xfrm>
            <a:off x="4760494" y="1259304"/>
            <a:ext cx="3848100" cy="4699000"/>
          </a:xfrm>
          <a:prstGeom prst="rect">
            <a:avLst/>
          </a:prstGeom>
        </p:spPr>
      </p:pic>
      <p:sp>
        <p:nvSpPr>
          <p:cNvPr id="9" name="TextBox 8"/>
          <p:cNvSpPr txBox="1"/>
          <p:nvPr/>
        </p:nvSpPr>
        <p:spPr>
          <a:xfrm>
            <a:off x="186897" y="724158"/>
            <a:ext cx="4573597" cy="6986528"/>
          </a:xfrm>
          <a:prstGeom prst="rect">
            <a:avLst/>
          </a:prstGeom>
          <a:noFill/>
        </p:spPr>
        <p:txBody>
          <a:bodyPr wrap="square" rtlCol="0">
            <a:spAutoFit/>
          </a:bodyPr>
          <a:lstStyle/>
          <a:p>
            <a:pPr marL="457200" indent="-457200">
              <a:buFont typeface="Arial"/>
              <a:buChar char="•"/>
            </a:pPr>
            <a:r>
              <a:rPr lang="en-US" sz="2800" dirty="0" smtClean="0"/>
              <a:t>Greenhouses gases (carbon dioxide, water vapor, methane) in the atmosphere trap heat </a:t>
            </a:r>
          </a:p>
          <a:p>
            <a:pPr marL="457200" indent="-457200">
              <a:buFont typeface="Arial"/>
              <a:buChar char="•"/>
            </a:pPr>
            <a:r>
              <a:rPr lang="en-US" sz="2800" dirty="0" smtClean="0"/>
              <a:t>Sunlight strikes surface and is converted to heat, which is absorbed and re-radiated in the atmosphere instead of radiating out into space</a:t>
            </a:r>
          </a:p>
          <a:p>
            <a:pPr marL="457200" indent="-457200">
              <a:buFont typeface="Arial"/>
              <a:buChar char="•"/>
            </a:pPr>
            <a:r>
              <a:rPr lang="en-US" sz="2800" dirty="0" smtClean="0"/>
              <a:t>An increase in the amount of greenhouse gases in the atmosphere increases the heat trapped</a:t>
            </a:r>
          </a:p>
          <a:p>
            <a:endParaRPr lang="en-US" sz="2800" dirty="0" smtClean="0"/>
          </a:p>
          <a:p>
            <a:endParaRPr lang="en-US" sz="2800" dirty="0"/>
          </a:p>
        </p:txBody>
      </p:sp>
    </p:spTree>
    <p:extLst>
      <p:ext uri="{BB962C8B-B14F-4D97-AF65-F5344CB8AC3E}">
        <p14:creationId xmlns:p14="http://schemas.microsoft.com/office/powerpoint/2010/main" val="223302393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Runaway Greenhouse Effect</a:t>
            </a:r>
            <a:endParaRPr lang="en-US" sz="3600" b="1" dirty="0"/>
          </a:p>
        </p:txBody>
      </p:sp>
      <p:pic>
        <p:nvPicPr>
          <p:cNvPr id="4" name="Picture 3"/>
          <p:cNvPicPr>
            <a:picLocks noChangeAspect="1"/>
          </p:cNvPicPr>
          <p:nvPr/>
        </p:nvPicPr>
        <p:blipFill>
          <a:blip r:embed="rId3"/>
          <a:stretch>
            <a:fillRect/>
          </a:stretch>
        </p:blipFill>
        <p:spPr>
          <a:xfrm>
            <a:off x="257457" y="841153"/>
            <a:ext cx="8433155" cy="5507833"/>
          </a:xfrm>
          <a:prstGeom prst="rect">
            <a:avLst/>
          </a:prstGeom>
        </p:spPr>
      </p:pic>
    </p:spTree>
    <p:extLst>
      <p:ext uri="{BB962C8B-B14F-4D97-AF65-F5344CB8AC3E}">
        <p14:creationId xmlns:p14="http://schemas.microsoft.com/office/powerpoint/2010/main" val="23846644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4" name="Picture 6" descr="05_Pg144_Unfigure1"/>
          <p:cNvPicPr>
            <a:picLocks noChangeAspect="1" noChangeArrowheads="1"/>
          </p:cNvPicPr>
          <p:nvPr/>
        </p:nvPicPr>
        <p:blipFill>
          <a:blip r:embed="rId3">
            <a:extLst>
              <a:ext uri="{28A0092B-C50C-407E-A947-70E740481C1C}">
                <a14:useLocalDpi xmlns:a14="http://schemas.microsoft.com/office/drawing/2010/main" val="0"/>
              </a:ext>
            </a:extLst>
          </a:blip>
          <a:srcRect b="3056"/>
          <a:stretch>
            <a:fillRect/>
          </a:stretch>
        </p:blipFill>
        <p:spPr bwMode="auto">
          <a:xfrm>
            <a:off x="4638427" y="3015087"/>
            <a:ext cx="4373621" cy="2574325"/>
          </a:xfrm>
          <a:prstGeom prst="rect">
            <a:avLst/>
          </a:prstGeom>
          <a:noFill/>
          <a:extLst>
            <a:ext uri="{909E8E84-426E-40dd-AFC4-6F175D3DCCD1}">
              <a14:hiddenFill xmlns:a14="http://schemas.microsoft.com/office/drawing/2010/main">
                <a:solidFill>
                  <a:srgbClr val="FFFFFF"/>
                </a:solidFill>
              </a14:hiddenFill>
            </a:ext>
          </a:extLst>
        </p:spPr>
      </p:pic>
      <p:pic>
        <p:nvPicPr>
          <p:cNvPr id="191495" name="Picture 7" descr="05_Pg144_Unfigure2"/>
          <p:cNvPicPr>
            <a:picLocks noChangeAspect="1" noChangeArrowheads="1"/>
          </p:cNvPicPr>
          <p:nvPr/>
        </p:nvPicPr>
        <p:blipFill>
          <a:blip r:embed="rId4">
            <a:extLst>
              <a:ext uri="{28A0092B-C50C-407E-A947-70E740481C1C}">
                <a14:useLocalDpi xmlns:a14="http://schemas.microsoft.com/office/drawing/2010/main" val="0"/>
              </a:ext>
            </a:extLst>
          </a:blip>
          <a:srcRect b="3220"/>
          <a:stretch>
            <a:fillRect/>
          </a:stretch>
        </p:blipFill>
        <p:spPr bwMode="auto">
          <a:xfrm>
            <a:off x="83129" y="2990346"/>
            <a:ext cx="4477530" cy="2599066"/>
          </a:xfrm>
          <a:prstGeom prst="rect">
            <a:avLst/>
          </a:prstGeom>
          <a:noFill/>
          <a:extLst>
            <a:ext uri="{909E8E84-426E-40dd-AFC4-6F175D3DCCD1}">
              <a14:hiddenFill xmlns:a14="http://schemas.microsoft.com/office/drawing/2010/main">
                <a:solidFill>
                  <a:srgbClr val="FFFFFF"/>
                </a:solidFill>
              </a14:hiddenFill>
            </a:ext>
          </a:extLst>
        </p:spPr>
      </p:pic>
      <p:sp>
        <p:nvSpPr>
          <p:cNvPr id="191490" name="Rectangle 2"/>
          <p:cNvSpPr>
            <a:spLocks noGrp="1" noChangeArrowheads="1"/>
          </p:cNvSpPr>
          <p:nvPr>
            <p:ph type="title"/>
          </p:nvPr>
        </p:nvSpPr>
        <p:spPr>
          <a:xfrm>
            <a:off x="25400" y="76200"/>
            <a:ext cx="9080500" cy="1257300"/>
          </a:xfrm>
        </p:spPr>
        <p:txBody>
          <a:bodyPr/>
          <a:lstStyle/>
          <a:p>
            <a:r>
              <a:rPr lang="en-US" sz="3600" b="1" dirty="0" smtClean="0">
                <a:solidFill>
                  <a:schemeClr val="tx1"/>
                </a:solidFill>
              </a:rPr>
              <a:t>The </a:t>
            </a:r>
            <a:r>
              <a:rPr lang="en-US" sz="3600" b="1" dirty="0">
                <a:solidFill>
                  <a:schemeClr val="tx1"/>
                </a:solidFill>
              </a:rPr>
              <a:t>Greenhouse Effect and Global Warming</a:t>
            </a:r>
          </a:p>
        </p:txBody>
      </p:sp>
      <p:sp>
        <p:nvSpPr>
          <p:cNvPr id="191491" name="Text Box 3"/>
          <p:cNvSpPr txBox="1">
            <a:spLocks noChangeArrowheads="1"/>
          </p:cNvSpPr>
          <p:nvPr/>
        </p:nvSpPr>
        <p:spPr bwMode="auto">
          <a:xfrm>
            <a:off x="578316" y="1192371"/>
            <a:ext cx="819738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spcBef>
                <a:spcPct val="50000"/>
              </a:spcBef>
            </a:pPr>
            <a:r>
              <a:rPr lang="en-US" sz="2800" b="1" dirty="0"/>
              <a:t>There is extremely strong evidence that Earth is getting </a:t>
            </a:r>
            <a:r>
              <a:rPr lang="en-US" sz="2800" b="1" dirty="0" smtClean="0"/>
              <a:t>warmer, and that this warming </a:t>
            </a:r>
            <a:r>
              <a:rPr lang="en-US" sz="2800" b="1" dirty="0"/>
              <a:t>is related to the </a:t>
            </a:r>
            <a:r>
              <a:rPr lang="en-US" sz="2800" b="1" dirty="0" smtClean="0"/>
              <a:t>increase </a:t>
            </a:r>
            <a:r>
              <a:rPr lang="en-US" sz="2800" b="1" dirty="0"/>
              <a:t>in atmospheric carbon dioxide.</a:t>
            </a:r>
          </a:p>
        </p:txBody>
      </p:sp>
    </p:spTree>
    <p:extLst>
      <p:ext uri="{BB962C8B-B14F-4D97-AF65-F5344CB8AC3E}">
        <p14:creationId xmlns:p14="http://schemas.microsoft.com/office/powerpoint/2010/main" val="237995627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42327"/>
            <a:ext cx="8633377" cy="646331"/>
          </a:xfrm>
          <a:prstGeom prst="rect">
            <a:avLst/>
          </a:prstGeom>
          <a:noFill/>
        </p:spPr>
        <p:txBody>
          <a:bodyPr wrap="square" rtlCol="0">
            <a:spAutoFit/>
          </a:bodyPr>
          <a:lstStyle/>
          <a:p>
            <a:pPr algn="ctr"/>
            <a:r>
              <a:rPr lang="en-US" sz="3600" b="1" dirty="0" smtClean="0"/>
              <a:t>Venus</a:t>
            </a:r>
            <a:endParaRPr lang="en-US" sz="3600" b="1" dirty="0"/>
          </a:p>
        </p:txBody>
      </p:sp>
      <p:sp>
        <p:nvSpPr>
          <p:cNvPr id="5" name="TextBox 4"/>
          <p:cNvSpPr txBox="1"/>
          <p:nvPr/>
        </p:nvSpPr>
        <p:spPr>
          <a:xfrm>
            <a:off x="257457" y="3668338"/>
            <a:ext cx="8633377" cy="1815882"/>
          </a:xfrm>
          <a:prstGeom prst="rect">
            <a:avLst/>
          </a:prstGeom>
          <a:noFill/>
        </p:spPr>
        <p:txBody>
          <a:bodyPr wrap="square" rtlCol="0">
            <a:spAutoFit/>
          </a:bodyPr>
          <a:lstStyle/>
          <a:p>
            <a:r>
              <a:rPr lang="en-US" sz="2800" dirty="0" smtClean="0"/>
              <a:t>No plate tectonics on Venus – possible causes:</a:t>
            </a:r>
          </a:p>
          <a:p>
            <a:pPr marL="457200" indent="-457200">
              <a:buFont typeface="Arial"/>
              <a:buChar char="•"/>
            </a:pPr>
            <a:r>
              <a:rPr lang="en-US" sz="2800" dirty="0" smtClean="0"/>
              <a:t>Slow cooling – weak convection</a:t>
            </a:r>
          </a:p>
          <a:p>
            <a:pPr marL="457200" indent="-457200">
              <a:buFont typeface="Arial"/>
              <a:buChar char="•"/>
            </a:pPr>
            <a:r>
              <a:rPr lang="en-US" sz="2800" dirty="0" smtClean="0"/>
              <a:t>Soft crust – very plastic, so it doesn’t crack</a:t>
            </a:r>
          </a:p>
          <a:p>
            <a:pPr marL="457200" indent="-457200">
              <a:buFont typeface="Arial"/>
              <a:buChar char="•"/>
            </a:pPr>
            <a:r>
              <a:rPr lang="en-US" sz="2800" dirty="0" smtClean="0"/>
              <a:t>No water – lack of lubricant</a:t>
            </a:r>
            <a:endParaRPr lang="en-US" sz="2800" dirty="0"/>
          </a:p>
        </p:txBody>
      </p:sp>
      <p:pic>
        <p:nvPicPr>
          <p:cNvPr id="2" name="Picture 1"/>
          <p:cNvPicPr>
            <a:picLocks noChangeAspect="1"/>
          </p:cNvPicPr>
          <p:nvPr/>
        </p:nvPicPr>
        <p:blipFill>
          <a:blip r:embed="rId3"/>
          <a:stretch>
            <a:fillRect/>
          </a:stretch>
        </p:blipFill>
        <p:spPr>
          <a:xfrm>
            <a:off x="-32989" y="688658"/>
            <a:ext cx="9209051" cy="2879020"/>
          </a:xfrm>
          <a:prstGeom prst="rect">
            <a:avLst/>
          </a:prstGeom>
        </p:spPr>
      </p:pic>
      <p:sp>
        <p:nvSpPr>
          <p:cNvPr id="7" name="TextBox 6"/>
          <p:cNvSpPr txBox="1"/>
          <p:nvPr/>
        </p:nvSpPr>
        <p:spPr>
          <a:xfrm>
            <a:off x="257457" y="5380968"/>
            <a:ext cx="8633377" cy="1384995"/>
          </a:xfrm>
          <a:prstGeom prst="rect">
            <a:avLst/>
          </a:prstGeom>
          <a:noFill/>
        </p:spPr>
        <p:txBody>
          <a:bodyPr wrap="square" rtlCol="0">
            <a:spAutoFit/>
          </a:bodyPr>
          <a:lstStyle/>
          <a:p>
            <a:r>
              <a:rPr lang="en-US" sz="2800" dirty="0" smtClean="0"/>
              <a:t>However, Venus </a:t>
            </a:r>
            <a:r>
              <a:rPr lang="en-US" sz="2800" dirty="0" smtClean="0"/>
              <a:t>has many volcanoes, and shows </a:t>
            </a:r>
            <a:r>
              <a:rPr lang="en-US" sz="2800" dirty="0" smtClean="0"/>
              <a:t>indirect evidence of </a:t>
            </a:r>
            <a:r>
              <a:rPr lang="en-US" sz="2800" dirty="0" smtClean="0"/>
              <a:t>current volcanic </a:t>
            </a:r>
            <a:r>
              <a:rPr lang="en-US" sz="2800" dirty="0" smtClean="0"/>
              <a:t>activity – young surface, changes in the sulfur content of the atmosphere, etc.</a:t>
            </a:r>
            <a:endParaRPr lang="en-US" sz="2800" dirty="0"/>
          </a:p>
        </p:txBody>
      </p:sp>
    </p:spTree>
    <p:extLst>
      <p:ext uri="{BB962C8B-B14F-4D97-AF65-F5344CB8AC3E}">
        <p14:creationId xmlns:p14="http://schemas.microsoft.com/office/powerpoint/2010/main" val="357981335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Venus</a:t>
            </a:r>
            <a:endParaRPr lang="en-US" sz="3600" b="1" dirty="0"/>
          </a:p>
        </p:txBody>
      </p:sp>
      <p:sp>
        <p:nvSpPr>
          <p:cNvPr id="5" name="TextBox 4"/>
          <p:cNvSpPr txBox="1"/>
          <p:nvPr/>
        </p:nvSpPr>
        <p:spPr>
          <a:xfrm>
            <a:off x="451497" y="5659624"/>
            <a:ext cx="8386015" cy="1384995"/>
          </a:xfrm>
          <a:prstGeom prst="rect">
            <a:avLst/>
          </a:prstGeom>
          <a:noFill/>
        </p:spPr>
        <p:txBody>
          <a:bodyPr wrap="square" rtlCol="0">
            <a:spAutoFit/>
          </a:bodyPr>
          <a:lstStyle/>
          <a:p>
            <a:pPr marL="457200" indent="-457200">
              <a:buFont typeface="Arial"/>
              <a:buChar char="•"/>
            </a:pPr>
            <a:r>
              <a:rPr lang="en-US" sz="2800" dirty="0" err="1" smtClean="0"/>
              <a:t>Gula</a:t>
            </a:r>
            <a:r>
              <a:rPr lang="en-US" sz="2800" dirty="0" smtClean="0"/>
              <a:t> Mons – a large shield volcano on Venus.  It is 4 km in height and over 100 km across at the summit</a:t>
            </a:r>
          </a:p>
          <a:p>
            <a:endParaRPr lang="en-US" sz="2800" dirty="0"/>
          </a:p>
        </p:txBody>
      </p:sp>
      <p:pic>
        <p:nvPicPr>
          <p:cNvPr id="7" name="Picture 6"/>
          <p:cNvPicPr>
            <a:picLocks noChangeAspect="1"/>
          </p:cNvPicPr>
          <p:nvPr/>
        </p:nvPicPr>
        <p:blipFill>
          <a:blip r:embed="rId3"/>
          <a:stretch>
            <a:fillRect/>
          </a:stretch>
        </p:blipFill>
        <p:spPr>
          <a:xfrm>
            <a:off x="1609019" y="886586"/>
            <a:ext cx="5932480" cy="4773038"/>
          </a:xfrm>
          <a:prstGeom prst="rect">
            <a:avLst/>
          </a:prstGeom>
        </p:spPr>
      </p:pic>
    </p:spTree>
    <p:extLst>
      <p:ext uri="{BB962C8B-B14F-4D97-AF65-F5344CB8AC3E}">
        <p14:creationId xmlns:p14="http://schemas.microsoft.com/office/powerpoint/2010/main" val="171417247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Venus</a:t>
            </a:r>
            <a:endParaRPr lang="en-US" sz="3600" b="1" dirty="0"/>
          </a:p>
        </p:txBody>
      </p:sp>
      <p:sp>
        <p:nvSpPr>
          <p:cNvPr id="5" name="TextBox 4"/>
          <p:cNvSpPr txBox="1"/>
          <p:nvPr/>
        </p:nvSpPr>
        <p:spPr>
          <a:xfrm>
            <a:off x="257457" y="5287442"/>
            <a:ext cx="8633377" cy="1384995"/>
          </a:xfrm>
          <a:prstGeom prst="rect">
            <a:avLst/>
          </a:prstGeom>
          <a:noFill/>
        </p:spPr>
        <p:txBody>
          <a:bodyPr wrap="square" rtlCol="0">
            <a:spAutoFit/>
          </a:bodyPr>
          <a:lstStyle/>
          <a:p>
            <a:r>
              <a:rPr lang="en-US" sz="2800" dirty="0" smtClean="0"/>
              <a:t>The volcanoes on Venus form from hot spots in the crust – these are called </a:t>
            </a:r>
            <a:r>
              <a:rPr lang="en-US" sz="2800" dirty="0" smtClean="0">
                <a:solidFill>
                  <a:srgbClr val="FF0000"/>
                </a:solidFill>
              </a:rPr>
              <a:t>shield volcanoes</a:t>
            </a:r>
            <a:r>
              <a:rPr lang="en-US" sz="2800" dirty="0" smtClean="0"/>
              <a:t>.  On earth the Hawaiian islands are shield volcanoes</a:t>
            </a:r>
            <a:endParaRPr lang="en-US" sz="2800" dirty="0"/>
          </a:p>
        </p:txBody>
      </p:sp>
      <p:pic>
        <p:nvPicPr>
          <p:cNvPr id="2" name="Picture 1"/>
          <p:cNvPicPr>
            <a:picLocks noChangeAspect="1"/>
          </p:cNvPicPr>
          <p:nvPr/>
        </p:nvPicPr>
        <p:blipFill>
          <a:blip r:embed="rId3"/>
          <a:stretch>
            <a:fillRect/>
          </a:stretch>
        </p:blipFill>
        <p:spPr>
          <a:xfrm>
            <a:off x="2051709" y="987516"/>
            <a:ext cx="7092291" cy="4400857"/>
          </a:xfrm>
          <a:prstGeom prst="rect">
            <a:avLst/>
          </a:prstGeom>
        </p:spPr>
      </p:pic>
      <p:pic>
        <p:nvPicPr>
          <p:cNvPr id="7" name="Picture 6"/>
          <p:cNvPicPr>
            <a:picLocks noChangeAspect="1"/>
          </p:cNvPicPr>
          <p:nvPr/>
        </p:nvPicPr>
        <p:blipFill>
          <a:blip r:embed="rId4"/>
          <a:srcRect l="33572" t="9585" r="34108" b="46640"/>
          <a:stretch>
            <a:fillRect/>
          </a:stretch>
        </p:blipFill>
        <p:spPr>
          <a:xfrm>
            <a:off x="-1" y="0"/>
            <a:ext cx="3080353" cy="2287752"/>
          </a:xfrm>
          <a:prstGeom prst="rect">
            <a:avLst/>
          </a:prstGeom>
        </p:spPr>
      </p:pic>
    </p:spTree>
    <p:extLst>
      <p:ext uri="{BB962C8B-B14F-4D97-AF65-F5344CB8AC3E}">
        <p14:creationId xmlns:p14="http://schemas.microsoft.com/office/powerpoint/2010/main" val="414419158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8650" y="375059"/>
            <a:ext cx="8634740" cy="2585323"/>
          </a:xfrm>
          <a:prstGeom prst="rect">
            <a:avLst/>
          </a:prstGeom>
          <a:noFill/>
        </p:spPr>
        <p:txBody>
          <a:bodyPr wrap="square" rtlCol="0">
            <a:spAutoFit/>
          </a:bodyPr>
          <a:lstStyle/>
          <a:p>
            <a:pPr marL="457200" indent="-457200">
              <a:buFont typeface="Arial"/>
              <a:buChar char="•"/>
            </a:pPr>
            <a:r>
              <a:rPr lang="en-US" sz="2700" b="1" dirty="0" smtClean="0"/>
              <a:t>Terrestrial planets</a:t>
            </a:r>
            <a:r>
              <a:rPr lang="en-US" sz="2700" dirty="0" smtClean="0"/>
              <a:t>: Mercury, Venus, Earth, and Mars</a:t>
            </a:r>
          </a:p>
          <a:p>
            <a:pPr marL="457200" indent="-457200">
              <a:buFont typeface="Arial"/>
              <a:buChar char="•"/>
            </a:pPr>
            <a:r>
              <a:rPr lang="en-US" sz="2700" dirty="0" smtClean="0"/>
              <a:t>We’ll start by looking at the most well-known terrestrial planet, Earth, and see how each of the others differ</a:t>
            </a:r>
          </a:p>
          <a:p>
            <a:pPr marL="457200" indent="-457200">
              <a:buFont typeface="Arial"/>
              <a:buChar char="•"/>
            </a:pPr>
            <a:r>
              <a:rPr lang="en-US" sz="2700" dirty="0" smtClean="0"/>
              <a:t>The Earth is discussed in more detail in Chapter 5 of the text, which we mostly won’t cover.  Just the basics here.</a:t>
            </a:r>
          </a:p>
          <a:p>
            <a:pPr marL="457200" indent="-457200">
              <a:buFont typeface="Arial"/>
              <a:buChar char="•"/>
            </a:pPr>
            <a:endParaRPr lang="en-US" sz="2700" dirty="0" smtClean="0"/>
          </a:p>
        </p:txBody>
      </p:sp>
      <p:pic>
        <p:nvPicPr>
          <p:cNvPr id="3" name="Picture 2"/>
          <p:cNvPicPr>
            <a:picLocks noChangeAspect="1"/>
          </p:cNvPicPr>
          <p:nvPr/>
        </p:nvPicPr>
        <p:blipFill>
          <a:blip r:embed="rId3"/>
          <a:stretch>
            <a:fillRect/>
          </a:stretch>
        </p:blipFill>
        <p:spPr>
          <a:xfrm>
            <a:off x="0" y="2882900"/>
            <a:ext cx="9144000" cy="3975100"/>
          </a:xfrm>
          <a:prstGeom prst="rect">
            <a:avLst/>
          </a:prstGeom>
        </p:spPr>
      </p:pic>
      <p:sp>
        <p:nvSpPr>
          <p:cNvPr id="4" name="TextBox 3"/>
          <p:cNvSpPr txBox="1"/>
          <p:nvPr/>
        </p:nvSpPr>
        <p:spPr>
          <a:xfrm>
            <a:off x="405762" y="2960382"/>
            <a:ext cx="979755" cy="369332"/>
          </a:xfrm>
          <a:prstGeom prst="rect">
            <a:avLst/>
          </a:prstGeom>
          <a:noFill/>
        </p:spPr>
        <p:txBody>
          <a:bodyPr wrap="none" rtlCol="0">
            <a:spAutoFit/>
          </a:bodyPr>
          <a:lstStyle/>
          <a:p>
            <a:r>
              <a:rPr lang="en-US" dirty="0" smtClean="0">
                <a:solidFill>
                  <a:schemeClr val="bg1"/>
                </a:solidFill>
              </a:rPr>
              <a:t>Mercury</a:t>
            </a:r>
            <a:endParaRPr lang="en-US" dirty="0">
              <a:solidFill>
                <a:schemeClr val="bg1"/>
              </a:solidFill>
            </a:endParaRPr>
          </a:p>
        </p:txBody>
      </p:sp>
      <p:sp>
        <p:nvSpPr>
          <p:cNvPr id="5" name="TextBox 4"/>
          <p:cNvSpPr txBox="1"/>
          <p:nvPr/>
        </p:nvSpPr>
        <p:spPr>
          <a:xfrm>
            <a:off x="2281811" y="2960382"/>
            <a:ext cx="751828" cy="369332"/>
          </a:xfrm>
          <a:prstGeom prst="rect">
            <a:avLst/>
          </a:prstGeom>
          <a:noFill/>
        </p:spPr>
        <p:txBody>
          <a:bodyPr wrap="none" rtlCol="0">
            <a:spAutoFit/>
          </a:bodyPr>
          <a:lstStyle/>
          <a:p>
            <a:r>
              <a:rPr lang="en-US" dirty="0" smtClean="0">
                <a:solidFill>
                  <a:schemeClr val="bg1"/>
                </a:solidFill>
              </a:rPr>
              <a:t>Venus</a:t>
            </a:r>
            <a:endParaRPr lang="en-US" dirty="0">
              <a:solidFill>
                <a:schemeClr val="bg1"/>
              </a:solidFill>
            </a:endParaRPr>
          </a:p>
        </p:txBody>
      </p:sp>
      <p:sp>
        <p:nvSpPr>
          <p:cNvPr id="7" name="TextBox 6"/>
          <p:cNvSpPr txBox="1"/>
          <p:nvPr/>
        </p:nvSpPr>
        <p:spPr>
          <a:xfrm>
            <a:off x="5478703" y="2960382"/>
            <a:ext cx="683187" cy="369332"/>
          </a:xfrm>
          <a:prstGeom prst="rect">
            <a:avLst/>
          </a:prstGeom>
          <a:noFill/>
        </p:spPr>
        <p:txBody>
          <a:bodyPr wrap="none" rtlCol="0">
            <a:spAutoFit/>
          </a:bodyPr>
          <a:lstStyle/>
          <a:p>
            <a:r>
              <a:rPr lang="en-US" dirty="0" smtClean="0">
                <a:solidFill>
                  <a:schemeClr val="bg1"/>
                </a:solidFill>
              </a:rPr>
              <a:t>Earth</a:t>
            </a:r>
            <a:endParaRPr lang="en-US" dirty="0">
              <a:solidFill>
                <a:schemeClr val="bg1"/>
              </a:solidFill>
            </a:endParaRPr>
          </a:p>
        </p:txBody>
      </p:sp>
      <p:sp>
        <p:nvSpPr>
          <p:cNvPr id="8" name="TextBox 7"/>
          <p:cNvSpPr txBox="1"/>
          <p:nvPr/>
        </p:nvSpPr>
        <p:spPr>
          <a:xfrm>
            <a:off x="7796145" y="2960382"/>
            <a:ext cx="659405" cy="369332"/>
          </a:xfrm>
          <a:prstGeom prst="rect">
            <a:avLst/>
          </a:prstGeom>
          <a:noFill/>
        </p:spPr>
        <p:txBody>
          <a:bodyPr wrap="none" rtlCol="0">
            <a:spAutoFit/>
          </a:bodyPr>
          <a:lstStyle/>
          <a:p>
            <a:r>
              <a:rPr lang="en-US" dirty="0" smtClean="0">
                <a:solidFill>
                  <a:schemeClr val="bg1"/>
                </a:solidFill>
              </a:rPr>
              <a:t>Mars</a:t>
            </a:r>
            <a:endParaRPr lang="en-US" dirty="0">
              <a:solidFill>
                <a:schemeClr val="bg1"/>
              </a:solidFill>
            </a:endParaRPr>
          </a:p>
        </p:txBody>
      </p:sp>
    </p:spTree>
    <p:extLst>
      <p:ext uri="{BB962C8B-B14F-4D97-AF65-F5344CB8AC3E}">
        <p14:creationId xmlns:p14="http://schemas.microsoft.com/office/powerpoint/2010/main" val="638039853"/>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204"/>
            <a:ext cx="8229600" cy="1143000"/>
          </a:xfrm>
        </p:spPr>
        <p:txBody>
          <a:bodyPr>
            <a:normAutofit fontScale="90000"/>
          </a:bodyPr>
          <a:lstStyle/>
          <a:p>
            <a:r>
              <a:rPr lang="en-US" dirty="0" smtClean="0"/>
              <a:t>Which gas is responsible for the greenhouse effect on Venus?</a:t>
            </a:r>
            <a:endParaRPr lang="en-US" dirty="0"/>
          </a:p>
        </p:txBody>
      </p:sp>
      <p:pic>
        <p:nvPicPr>
          <p:cNvPr id="4" name="Picture 3"/>
          <p:cNvPicPr>
            <a:picLocks noChangeAspect="1"/>
          </p:cNvPicPr>
          <p:nvPr/>
        </p:nvPicPr>
        <p:blipFill>
          <a:blip r:embed="rId2"/>
          <a:stretch>
            <a:fillRect/>
          </a:stretch>
        </p:blipFill>
        <p:spPr>
          <a:xfrm>
            <a:off x="2905886" y="1466577"/>
            <a:ext cx="1220575" cy="913688"/>
          </a:xfrm>
          <a:prstGeom prst="rect">
            <a:avLst/>
          </a:prstGeom>
        </p:spPr>
      </p:pic>
      <p:pic>
        <p:nvPicPr>
          <p:cNvPr id="5" name="Picture 4"/>
          <p:cNvPicPr>
            <a:picLocks noChangeAspect="1"/>
          </p:cNvPicPr>
          <p:nvPr/>
        </p:nvPicPr>
        <p:blipFill>
          <a:blip r:embed="rId3"/>
          <a:stretch>
            <a:fillRect/>
          </a:stretch>
        </p:blipFill>
        <p:spPr>
          <a:xfrm>
            <a:off x="2901030" y="2793505"/>
            <a:ext cx="1221983" cy="910360"/>
          </a:xfrm>
          <a:prstGeom prst="rect">
            <a:avLst/>
          </a:prstGeom>
        </p:spPr>
      </p:pic>
      <p:pic>
        <p:nvPicPr>
          <p:cNvPr id="6" name="Picture 5"/>
          <p:cNvPicPr>
            <a:picLocks noChangeAspect="1"/>
          </p:cNvPicPr>
          <p:nvPr/>
        </p:nvPicPr>
        <p:blipFill>
          <a:blip r:embed="rId4"/>
          <a:stretch>
            <a:fillRect/>
          </a:stretch>
        </p:blipFill>
        <p:spPr>
          <a:xfrm>
            <a:off x="2901030" y="4158231"/>
            <a:ext cx="1225431" cy="905906"/>
          </a:xfrm>
          <a:prstGeom prst="rect">
            <a:avLst/>
          </a:prstGeom>
        </p:spPr>
      </p:pic>
      <p:pic>
        <p:nvPicPr>
          <p:cNvPr id="7" name="Picture 6"/>
          <p:cNvPicPr>
            <a:picLocks noChangeAspect="1"/>
          </p:cNvPicPr>
          <p:nvPr/>
        </p:nvPicPr>
        <p:blipFill>
          <a:blip r:embed="rId5"/>
          <a:stretch>
            <a:fillRect/>
          </a:stretch>
        </p:blipFill>
        <p:spPr>
          <a:xfrm>
            <a:off x="2910742" y="5529377"/>
            <a:ext cx="1220575" cy="907517"/>
          </a:xfrm>
          <a:prstGeom prst="rect">
            <a:avLst/>
          </a:prstGeom>
        </p:spPr>
      </p:pic>
      <p:sp>
        <p:nvSpPr>
          <p:cNvPr id="8" name="TextBox 7"/>
          <p:cNvSpPr txBox="1"/>
          <p:nvPr/>
        </p:nvSpPr>
        <p:spPr>
          <a:xfrm>
            <a:off x="4316690" y="1633807"/>
            <a:ext cx="4169238" cy="523220"/>
          </a:xfrm>
          <a:prstGeom prst="rect">
            <a:avLst/>
          </a:prstGeom>
          <a:noFill/>
        </p:spPr>
        <p:txBody>
          <a:bodyPr wrap="square" rtlCol="0">
            <a:spAutoFit/>
          </a:bodyPr>
          <a:lstStyle/>
          <a:p>
            <a:r>
              <a:rPr lang="en-US" sz="2800" dirty="0" smtClean="0"/>
              <a:t>nitrogen</a:t>
            </a:r>
            <a:endParaRPr lang="en-US" sz="2800" dirty="0"/>
          </a:p>
        </p:txBody>
      </p:sp>
      <p:sp>
        <p:nvSpPr>
          <p:cNvPr id="9" name="TextBox 8"/>
          <p:cNvSpPr txBox="1"/>
          <p:nvPr/>
        </p:nvSpPr>
        <p:spPr>
          <a:xfrm>
            <a:off x="4316690" y="2918105"/>
            <a:ext cx="4370110" cy="523220"/>
          </a:xfrm>
          <a:prstGeom prst="rect">
            <a:avLst/>
          </a:prstGeom>
          <a:noFill/>
        </p:spPr>
        <p:txBody>
          <a:bodyPr wrap="square" rtlCol="0">
            <a:spAutoFit/>
          </a:bodyPr>
          <a:lstStyle/>
          <a:p>
            <a:r>
              <a:rPr lang="en-US" sz="2800" dirty="0" smtClean="0"/>
              <a:t>hydrogen</a:t>
            </a:r>
            <a:endParaRPr lang="en-US" sz="2800" dirty="0"/>
          </a:p>
        </p:txBody>
      </p:sp>
      <p:sp>
        <p:nvSpPr>
          <p:cNvPr id="10" name="TextBox 9"/>
          <p:cNvSpPr txBox="1"/>
          <p:nvPr/>
        </p:nvSpPr>
        <p:spPr>
          <a:xfrm>
            <a:off x="4316689" y="4321158"/>
            <a:ext cx="4370111" cy="523220"/>
          </a:xfrm>
          <a:prstGeom prst="rect">
            <a:avLst/>
          </a:prstGeom>
          <a:noFill/>
        </p:spPr>
        <p:txBody>
          <a:bodyPr wrap="square" rtlCol="0">
            <a:spAutoFit/>
          </a:bodyPr>
          <a:lstStyle/>
          <a:p>
            <a:r>
              <a:rPr lang="en-US" sz="2800" dirty="0"/>
              <a:t>c</a:t>
            </a:r>
            <a:r>
              <a:rPr lang="en-US" sz="2800" dirty="0" smtClean="0"/>
              <a:t>arbon dioxide</a:t>
            </a:r>
            <a:endParaRPr lang="en-US" sz="2800" dirty="0"/>
          </a:p>
        </p:txBody>
      </p:sp>
      <p:sp>
        <p:nvSpPr>
          <p:cNvPr id="11" name="TextBox 10"/>
          <p:cNvSpPr txBox="1"/>
          <p:nvPr/>
        </p:nvSpPr>
        <p:spPr>
          <a:xfrm>
            <a:off x="4316689" y="5695843"/>
            <a:ext cx="4370111" cy="523220"/>
          </a:xfrm>
          <a:prstGeom prst="rect">
            <a:avLst/>
          </a:prstGeom>
          <a:noFill/>
        </p:spPr>
        <p:txBody>
          <a:bodyPr wrap="square" rtlCol="0">
            <a:spAutoFit/>
          </a:bodyPr>
          <a:lstStyle/>
          <a:p>
            <a:r>
              <a:rPr lang="en-US" sz="2800" dirty="0" smtClean="0"/>
              <a:t>sulfuric acid</a:t>
            </a:r>
            <a:endParaRPr lang="en-US" sz="2800" dirty="0"/>
          </a:p>
        </p:txBody>
      </p:sp>
    </p:spTree>
    <p:extLst>
      <p:ext uri="{BB962C8B-B14F-4D97-AF65-F5344CB8AC3E}">
        <p14:creationId xmlns:p14="http://schemas.microsoft.com/office/powerpoint/2010/main" val="1161065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204"/>
            <a:ext cx="8229600" cy="1143000"/>
          </a:xfrm>
        </p:spPr>
        <p:txBody>
          <a:bodyPr>
            <a:normAutofit fontScale="90000"/>
          </a:bodyPr>
          <a:lstStyle/>
          <a:p>
            <a:r>
              <a:rPr lang="en-US" dirty="0" smtClean="0"/>
              <a:t>Which gas is responsible for the greenhouse effect on Venus?</a:t>
            </a:r>
            <a:endParaRPr lang="en-US" dirty="0"/>
          </a:p>
        </p:txBody>
      </p:sp>
      <p:pic>
        <p:nvPicPr>
          <p:cNvPr id="4" name="Picture 3"/>
          <p:cNvPicPr>
            <a:picLocks noChangeAspect="1"/>
          </p:cNvPicPr>
          <p:nvPr/>
        </p:nvPicPr>
        <p:blipFill>
          <a:blip r:embed="rId2"/>
          <a:stretch>
            <a:fillRect/>
          </a:stretch>
        </p:blipFill>
        <p:spPr>
          <a:xfrm>
            <a:off x="2905886" y="1466577"/>
            <a:ext cx="1220575" cy="913688"/>
          </a:xfrm>
          <a:prstGeom prst="rect">
            <a:avLst/>
          </a:prstGeom>
        </p:spPr>
      </p:pic>
      <p:pic>
        <p:nvPicPr>
          <p:cNvPr id="5" name="Picture 4"/>
          <p:cNvPicPr>
            <a:picLocks noChangeAspect="1"/>
          </p:cNvPicPr>
          <p:nvPr/>
        </p:nvPicPr>
        <p:blipFill>
          <a:blip r:embed="rId3"/>
          <a:stretch>
            <a:fillRect/>
          </a:stretch>
        </p:blipFill>
        <p:spPr>
          <a:xfrm>
            <a:off x="2901030" y="2793505"/>
            <a:ext cx="1221983" cy="910360"/>
          </a:xfrm>
          <a:prstGeom prst="rect">
            <a:avLst/>
          </a:prstGeom>
        </p:spPr>
      </p:pic>
      <p:pic>
        <p:nvPicPr>
          <p:cNvPr id="6" name="Picture 5"/>
          <p:cNvPicPr>
            <a:picLocks noChangeAspect="1"/>
          </p:cNvPicPr>
          <p:nvPr/>
        </p:nvPicPr>
        <p:blipFill>
          <a:blip r:embed="rId4"/>
          <a:stretch>
            <a:fillRect/>
          </a:stretch>
        </p:blipFill>
        <p:spPr>
          <a:xfrm>
            <a:off x="2901030" y="4158231"/>
            <a:ext cx="1225431" cy="905906"/>
          </a:xfrm>
          <a:prstGeom prst="rect">
            <a:avLst/>
          </a:prstGeom>
        </p:spPr>
      </p:pic>
      <p:pic>
        <p:nvPicPr>
          <p:cNvPr id="7" name="Picture 6"/>
          <p:cNvPicPr>
            <a:picLocks noChangeAspect="1"/>
          </p:cNvPicPr>
          <p:nvPr/>
        </p:nvPicPr>
        <p:blipFill>
          <a:blip r:embed="rId5"/>
          <a:stretch>
            <a:fillRect/>
          </a:stretch>
        </p:blipFill>
        <p:spPr>
          <a:xfrm>
            <a:off x="2910742" y="5529377"/>
            <a:ext cx="1220575" cy="907517"/>
          </a:xfrm>
          <a:prstGeom prst="rect">
            <a:avLst/>
          </a:prstGeom>
        </p:spPr>
      </p:pic>
      <p:sp>
        <p:nvSpPr>
          <p:cNvPr id="8" name="TextBox 7"/>
          <p:cNvSpPr txBox="1"/>
          <p:nvPr/>
        </p:nvSpPr>
        <p:spPr>
          <a:xfrm>
            <a:off x="4316690" y="1633807"/>
            <a:ext cx="4169238" cy="523220"/>
          </a:xfrm>
          <a:prstGeom prst="rect">
            <a:avLst/>
          </a:prstGeom>
          <a:noFill/>
        </p:spPr>
        <p:txBody>
          <a:bodyPr wrap="square" rtlCol="0">
            <a:spAutoFit/>
          </a:bodyPr>
          <a:lstStyle/>
          <a:p>
            <a:r>
              <a:rPr lang="en-US" sz="2800" dirty="0" smtClean="0"/>
              <a:t>nitrogen</a:t>
            </a:r>
            <a:endParaRPr lang="en-US" sz="2800" dirty="0"/>
          </a:p>
        </p:txBody>
      </p:sp>
      <p:sp>
        <p:nvSpPr>
          <p:cNvPr id="9" name="TextBox 8"/>
          <p:cNvSpPr txBox="1"/>
          <p:nvPr/>
        </p:nvSpPr>
        <p:spPr>
          <a:xfrm>
            <a:off x="4316690" y="2918105"/>
            <a:ext cx="4370110" cy="523220"/>
          </a:xfrm>
          <a:prstGeom prst="rect">
            <a:avLst/>
          </a:prstGeom>
          <a:noFill/>
        </p:spPr>
        <p:txBody>
          <a:bodyPr wrap="square" rtlCol="0">
            <a:spAutoFit/>
          </a:bodyPr>
          <a:lstStyle/>
          <a:p>
            <a:r>
              <a:rPr lang="en-US" sz="2800" dirty="0" smtClean="0"/>
              <a:t>hydrogen</a:t>
            </a:r>
            <a:endParaRPr lang="en-US" sz="2800" dirty="0"/>
          </a:p>
        </p:txBody>
      </p:sp>
      <p:sp>
        <p:nvSpPr>
          <p:cNvPr id="10" name="TextBox 9"/>
          <p:cNvSpPr txBox="1"/>
          <p:nvPr/>
        </p:nvSpPr>
        <p:spPr>
          <a:xfrm>
            <a:off x="4316689" y="4321158"/>
            <a:ext cx="4370111" cy="523220"/>
          </a:xfrm>
          <a:prstGeom prst="rect">
            <a:avLst/>
          </a:prstGeom>
          <a:noFill/>
        </p:spPr>
        <p:txBody>
          <a:bodyPr wrap="square" rtlCol="0">
            <a:spAutoFit/>
          </a:bodyPr>
          <a:lstStyle/>
          <a:p>
            <a:r>
              <a:rPr lang="en-US" sz="2800" dirty="0"/>
              <a:t>c</a:t>
            </a:r>
            <a:r>
              <a:rPr lang="en-US" sz="2800" dirty="0" smtClean="0"/>
              <a:t>arbon dioxide</a:t>
            </a:r>
            <a:endParaRPr lang="en-US" sz="2800" dirty="0"/>
          </a:p>
        </p:txBody>
      </p:sp>
      <p:sp>
        <p:nvSpPr>
          <p:cNvPr id="11" name="TextBox 10"/>
          <p:cNvSpPr txBox="1"/>
          <p:nvPr/>
        </p:nvSpPr>
        <p:spPr>
          <a:xfrm>
            <a:off x="4316689" y="5695843"/>
            <a:ext cx="4370111" cy="523220"/>
          </a:xfrm>
          <a:prstGeom prst="rect">
            <a:avLst/>
          </a:prstGeom>
          <a:noFill/>
        </p:spPr>
        <p:txBody>
          <a:bodyPr wrap="square" rtlCol="0">
            <a:spAutoFit/>
          </a:bodyPr>
          <a:lstStyle/>
          <a:p>
            <a:r>
              <a:rPr lang="en-US" sz="2800" dirty="0" smtClean="0"/>
              <a:t>sulfuric acid</a:t>
            </a:r>
            <a:endParaRPr lang="en-US" sz="2800" dirty="0"/>
          </a:p>
        </p:txBody>
      </p:sp>
      <p:sp>
        <p:nvSpPr>
          <p:cNvPr id="12" name="Oval 11"/>
          <p:cNvSpPr/>
          <p:nvPr/>
        </p:nvSpPr>
        <p:spPr>
          <a:xfrm>
            <a:off x="3761697" y="4061733"/>
            <a:ext cx="3319605" cy="1115946"/>
          </a:xfrm>
          <a:prstGeom prst="ellipse">
            <a:avLst/>
          </a:prstGeom>
          <a:noFill/>
          <a:ln w="101600">
            <a:solidFill>
              <a:srgbClr val="FBDF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82053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Mars</a:t>
            </a:r>
            <a:endParaRPr lang="en-US" sz="3600" b="1" dirty="0"/>
          </a:p>
        </p:txBody>
      </p:sp>
      <p:pic>
        <p:nvPicPr>
          <p:cNvPr id="2" name="Picture 1"/>
          <p:cNvPicPr>
            <a:picLocks noChangeAspect="1"/>
          </p:cNvPicPr>
          <p:nvPr/>
        </p:nvPicPr>
        <p:blipFill>
          <a:blip r:embed="rId3"/>
          <a:stretch>
            <a:fillRect/>
          </a:stretch>
        </p:blipFill>
        <p:spPr>
          <a:xfrm>
            <a:off x="4342315" y="1351462"/>
            <a:ext cx="4801685" cy="4838621"/>
          </a:xfrm>
          <a:prstGeom prst="rect">
            <a:avLst/>
          </a:prstGeom>
        </p:spPr>
      </p:pic>
      <p:sp>
        <p:nvSpPr>
          <p:cNvPr id="8" name="TextBox 7"/>
          <p:cNvSpPr txBox="1"/>
          <p:nvPr/>
        </p:nvSpPr>
        <p:spPr>
          <a:xfrm>
            <a:off x="257457" y="733246"/>
            <a:ext cx="3724538" cy="6124754"/>
          </a:xfrm>
          <a:prstGeom prst="rect">
            <a:avLst/>
          </a:prstGeom>
          <a:noFill/>
        </p:spPr>
        <p:txBody>
          <a:bodyPr wrap="square" rtlCol="0">
            <a:spAutoFit/>
          </a:bodyPr>
          <a:lstStyle/>
          <a:p>
            <a:r>
              <a:rPr lang="en-US" sz="2800" dirty="0" smtClean="0"/>
              <a:t>Radius ~ 3400 km – ½ radius of earth</a:t>
            </a:r>
          </a:p>
          <a:p>
            <a:endParaRPr lang="en-US" sz="2800" dirty="0" smtClean="0"/>
          </a:p>
          <a:p>
            <a:r>
              <a:rPr lang="en-US" sz="2800" dirty="0" smtClean="0"/>
              <a:t>Mass ~ 10% of Earth</a:t>
            </a:r>
          </a:p>
          <a:p>
            <a:endParaRPr lang="en-US" sz="2800" dirty="0" smtClean="0"/>
          </a:p>
          <a:p>
            <a:r>
              <a:rPr lang="en-US" sz="2800" dirty="0" smtClean="0"/>
              <a:t>Density ~ 3900 kg/m</a:t>
            </a:r>
            <a:r>
              <a:rPr lang="en-US" sz="2800" baseline="30000" dirty="0" smtClean="0"/>
              <a:t>3</a:t>
            </a:r>
            <a:r>
              <a:rPr lang="en-US" sz="2800" dirty="0" smtClean="0"/>
              <a:t> – smaller than Earth – density of rock.</a:t>
            </a:r>
          </a:p>
          <a:p>
            <a:endParaRPr lang="en-US" sz="2800" dirty="0"/>
          </a:p>
          <a:p>
            <a:r>
              <a:rPr lang="en-US" sz="2800" dirty="0" smtClean="0"/>
              <a:t>Thin atmosphere</a:t>
            </a:r>
          </a:p>
          <a:p>
            <a:endParaRPr lang="en-US" sz="2800" dirty="0"/>
          </a:p>
          <a:p>
            <a:r>
              <a:rPr lang="en-US" sz="2800" dirty="0" smtClean="0"/>
              <a:t>Extinct volcanoes</a:t>
            </a:r>
          </a:p>
          <a:p>
            <a:endParaRPr lang="en-US" sz="2800" dirty="0" smtClean="0"/>
          </a:p>
          <a:p>
            <a:r>
              <a:rPr lang="en-US" sz="2800" dirty="0" smtClean="0"/>
              <a:t>No magnetic field</a:t>
            </a:r>
            <a:endParaRPr lang="en-US" sz="2800" dirty="0"/>
          </a:p>
        </p:txBody>
      </p:sp>
    </p:spTree>
    <p:extLst>
      <p:ext uri="{BB962C8B-B14F-4D97-AF65-F5344CB8AC3E}">
        <p14:creationId xmlns:p14="http://schemas.microsoft.com/office/powerpoint/2010/main" val="393752770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Mars</a:t>
            </a:r>
            <a:endParaRPr lang="en-US" sz="3600" b="1" dirty="0"/>
          </a:p>
        </p:txBody>
      </p:sp>
      <p:sp>
        <p:nvSpPr>
          <p:cNvPr id="8" name="TextBox 7"/>
          <p:cNvSpPr txBox="1"/>
          <p:nvPr/>
        </p:nvSpPr>
        <p:spPr>
          <a:xfrm>
            <a:off x="257456" y="886586"/>
            <a:ext cx="8633377" cy="4401205"/>
          </a:xfrm>
          <a:prstGeom prst="rect">
            <a:avLst/>
          </a:prstGeom>
          <a:noFill/>
        </p:spPr>
        <p:txBody>
          <a:bodyPr wrap="square" rtlCol="0">
            <a:spAutoFit/>
          </a:bodyPr>
          <a:lstStyle/>
          <a:p>
            <a:pPr marL="457200" indent="-457200">
              <a:buFont typeface="Arial"/>
              <a:buChar char="•"/>
            </a:pPr>
            <a:r>
              <a:rPr lang="en-US" sz="2800" dirty="0" smtClean="0"/>
              <a:t>Called the red planet because of its red color – due to rust, iron oxide</a:t>
            </a:r>
          </a:p>
          <a:p>
            <a:pPr marL="457200" indent="-457200">
              <a:buFont typeface="Arial"/>
              <a:buChar char="•"/>
            </a:pPr>
            <a:endParaRPr lang="en-US" sz="2800" dirty="0"/>
          </a:p>
          <a:p>
            <a:pPr marL="457200" indent="-457200">
              <a:buFont typeface="Arial"/>
              <a:buChar char="•"/>
            </a:pPr>
            <a:r>
              <a:rPr lang="en-US" sz="2800" dirty="0" smtClean="0"/>
              <a:t>Has nearly a 24 hour day – very similar to earth</a:t>
            </a:r>
          </a:p>
          <a:p>
            <a:pPr marL="457200" indent="-457200">
              <a:buFont typeface="Arial"/>
              <a:buChar char="•"/>
            </a:pPr>
            <a:endParaRPr lang="en-US" sz="2800" dirty="0"/>
          </a:p>
          <a:p>
            <a:pPr marL="457200" indent="-457200">
              <a:buFont typeface="Arial"/>
              <a:buChar char="•"/>
            </a:pPr>
            <a:r>
              <a:rPr lang="en-US" sz="2800" dirty="0" smtClean="0"/>
              <a:t>Atmosphere is made mainly of carbon dioxide, but it is very thin – 1/150 that of earth.  Remember Venus is 90x that of earth</a:t>
            </a:r>
          </a:p>
          <a:p>
            <a:pPr marL="457200" indent="-457200">
              <a:buFont typeface="Arial"/>
              <a:buChar char="•"/>
            </a:pPr>
            <a:endParaRPr lang="en-US" sz="2800" dirty="0"/>
          </a:p>
          <a:p>
            <a:pPr marL="457200" indent="-457200">
              <a:buFont typeface="Arial"/>
              <a:buChar char="•"/>
            </a:pPr>
            <a:r>
              <a:rPr lang="en-US" sz="2800" dirty="0" smtClean="0"/>
              <a:t>Has seasons</a:t>
            </a:r>
            <a:r>
              <a:rPr lang="en-US" sz="2800" dirty="0"/>
              <a:t> </a:t>
            </a:r>
            <a:r>
              <a:rPr lang="en-US" sz="2800" dirty="0" smtClean="0"/>
              <a:t>– tilt of Mars is close to that of earth.</a:t>
            </a:r>
            <a:endParaRPr lang="en-US" sz="2800" dirty="0"/>
          </a:p>
        </p:txBody>
      </p:sp>
    </p:spTree>
    <p:extLst>
      <p:ext uri="{BB962C8B-B14F-4D97-AF65-F5344CB8AC3E}">
        <p14:creationId xmlns:p14="http://schemas.microsoft.com/office/powerpoint/2010/main" val="1295314140"/>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121721"/>
            <a:ext cx="8633377" cy="646331"/>
          </a:xfrm>
          <a:prstGeom prst="rect">
            <a:avLst/>
          </a:prstGeom>
          <a:noFill/>
        </p:spPr>
        <p:txBody>
          <a:bodyPr wrap="square" rtlCol="0">
            <a:spAutoFit/>
          </a:bodyPr>
          <a:lstStyle/>
          <a:p>
            <a:pPr algn="ctr"/>
            <a:r>
              <a:rPr lang="en-US" sz="3600" b="1" dirty="0" smtClean="0"/>
              <a:t>Mars</a:t>
            </a:r>
            <a:endParaRPr lang="en-US" sz="3600" b="1" dirty="0"/>
          </a:p>
        </p:txBody>
      </p:sp>
      <p:sp>
        <p:nvSpPr>
          <p:cNvPr id="4" name="TextBox 3"/>
          <p:cNvSpPr txBox="1"/>
          <p:nvPr/>
        </p:nvSpPr>
        <p:spPr>
          <a:xfrm>
            <a:off x="257456" y="765638"/>
            <a:ext cx="8633377" cy="2246769"/>
          </a:xfrm>
          <a:prstGeom prst="rect">
            <a:avLst/>
          </a:prstGeom>
          <a:noFill/>
        </p:spPr>
        <p:txBody>
          <a:bodyPr wrap="square" rtlCol="0">
            <a:spAutoFit/>
          </a:bodyPr>
          <a:lstStyle/>
          <a:p>
            <a:pPr marL="457200" indent="-457200">
              <a:buFont typeface="Arial"/>
              <a:buChar char="•"/>
            </a:pPr>
            <a:r>
              <a:rPr lang="en-US" sz="2800" dirty="0" smtClean="0"/>
              <a:t>Atmosphere is mainly </a:t>
            </a:r>
            <a:r>
              <a:rPr lang="en-US" sz="2800" dirty="0" smtClean="0"/>
              <a:t>CO</a:t>
            </a:r>
            <a:r>
              <a:rPr lang="en-US" sz="2800" baseline="-25000" dirty="0" smtClean="0"/>
              <a:t>2 </a:t>
            </a:r>
            <a:r>
              <a:rPr lang="en-US" sz="2800" dirty="0" smtClean="0"/>
              <a:t>(carbon dioxide) with </a:t>
            </a:r>
            <a:r>
              <a:rPr lang="en-US" sz="2800" dirty="0" smtClean="0"/>
              <a:t>some nitrogen and argon.  </a:t>
            </a:r>
          </a:p>
          <a:p>
            <a:pPr marL="457200" indent="-457200">
              <a:buFont typeface="Arial"/>
              <a:buChar char="•"/>
            </a:pPr>
            <a:endParaRPr lang="en-US" sz="2800" dirty="0"/>
          </a:p>
          <a:p>
            <a:pPr marL="457200" indent="-457200">
              <a:buFont typeface="Arial"/>
              <a:buChar char="•"/>
            </a:pPr>
            <a:r>
              <a:rPr lang="en-US" sz="2800" dirty="0" smtClean="0"/>
              <a:t>It is so cold that the atmosphere freezes onto the poles as frozen CO</a:t>
            </a:r>
            <a:r>
              <a:rPr lang="en-US" sz="2800" baseline="-25000" dirty="0" smtClean="0"/>
              <a:t>2</a:t>
            </a:r>
            <a:r>
              <a:rPr lang="en-US" sz="2800" dirty="0" smtClean="0"/>
              <a:t> depending on the season</a:t>
            </a:r>
            <a:endParaRPr lang="en-US" sz="2800" dirty="0"/>
          </a:p>
        </p:txBody>
      </p:sp>
      <p:pic>
        <p:nvPicPr>
          <p:cNvPr id="2" name="Picture 1"/>
          <p:cNvPicPr>
            <a:picLocks noChangeAspect="1"/>
          </p:cNvPicPr>
          <p:nvPr/>
        </p:nvPicPr>
        <p:blipFill>
          <a:blip r:embed="rId3"/>
          <a:stretch>
            <a:fillRect/>
          </a:stretch>
        </p:blipFill>
        <p:spPr>
          <a:xfrm>
            <a:off x="1254738" y="3228692"/>
            <a:ext cx="6695792" cy="3462681"/>
          </a:xfrm>
          <a:prstGeom prst="rect">
            <a:avLst/>
          </a:prstGeom>
        </p:spPr>
      </p:pic>
    </p:spTree>
    <p:extLst>
      <p:ext uri="{BB962C8B-B14F-4D97-AF65-F5344CB8AC3E}">
        <p14:creationId xmlns:p14="http://schemas.microsoft.com/office/powerpoint/2010/main" val="3421382910"/>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Mars</a:t>
            </a:r>
            <a:endParaRPr lang="en-US" sz="3600" b="1" dirty="0"/>
          </a:p>
        </p:txBody>
      </p:sp>
      <p:pic>
        <p:nvPicPr>
          <p:cNvPr id="2" name="Picture 1"/>
          <p:cNvPicPr>
            <a:picLocks noChangeAspect="1"/>
          </p:cNvPicPr>
          <p:nvPr/>
        </p:nvPicPr>
        <p:blipFill>
          <a:blip r:embed="rId3"/>
          <a:stretch>
            <a:fillRect/>
          </a:stretch>
        </p:blipFill>
        <p:spPr>
          <a:xfrm>
            <a:off x="0" y="12700"/>
            <a:ext cx="9144000" cy="6832600"/>
          </a:xfrm>
          <a:prstGeom prst="rect">
            <a:avLst/>
          </a:prstGeom>
        </p:spPr>
      </p:pic>
    </p:spTree>
    <p:extLst>
      <p:ext uri="{BB962C8B-B14F-4D97-AF65-F5344CB8AC3E}">
        <p14:creationId xmlns:p14="http://schemas.microsoft.com/office/powerpoint/2010/main" val="335527345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Seasons on Mars</a:t>
            </a:r>
            <a:endParaRPr lang="en-US" sz="3600" b="1" dirty="0"/>
          </a:p>
        </p:txBody>
      </p:sp>
      <p:pic>
        <p:nvPicPr>
          <p:cNvPr id="2" name="Picture 1"/>
          <p:cNvPicPr>
            <a:picLocks noChangeAspect="1"/>
          </p:cNvPicPr>
          <p:nvPr/>
        </p:nvPicPr>
        <p:blipFill>
          <a:blip r:embed="rId3"/>
          <a:stretch>
            <a:fillRect/>
          </a:stretch>
        </p:blipFill>
        <p:spPr>
          <a:xfrm>
            <a:off x="804547" y="886585"/>
            <a:ext cx="7549747" cy="5593759"/>
          </a:xfrm>
          <a:prstGeom prst="rect">
            <a:avLst/>
          </a:prstGeom>
        </p:spPr>
      </p:pic>
    </p:spTree>
    <p:extLst>
      <p:ext uri="{BB962C8B-B14F-4D97-AF65-F5344CB8AC3E}">
        <p14:creationId xmlns:p14="http://schemas.microsoft.com/office/powerpoint/2010/main" val="387763422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Mars</a:t>
            </a:r>
            <a:endParaRPr lang="en-US" sz="3600" b="1" dirty="0"/>
          </a:p>
        </p:txBody>
      </p:sp>
      <p:pic>
        <p:nvPicPr>
          <p:cNvPr id="2" name="Picture 1"/>
          <p:cNvPicPr>
            <a:picLocks noChangeAspect="1"/>
          </p:cNvPicPr>
          <p:nvPr/>
        </p:nvPicPr>
        <p:blipFill>
          <a:blip r:embed="rId3"/>
          <a:stretch>
            <a:fillRect/>
          </a:stretch>
        </p:blipFill>
        <p:spPr>
          <a:xfrm>
            <a:off x="673100" y="304800"/>
            <a:ext cx="7785100" cy="6235700"/>
          </a:xfrm>
          <a:prstGeom prst="rect">
            <a:avLst/>
          </a:prstGeom>
        </p:spPr>
      </p:pic>
    </p:spTree>
    <p:extLst>
      <p:ext uri="{BB962C8B-B14F-4D97-AF65-F5344CB8AC3E}">
        <p14:creationId xmlns:p14="http://schemas.microsoft.com/office/powerpoint/2010/main" val="52511674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Mars</a:t>
            </a:r>
            <a:endParaRPr lang="en-US" sz="3600" b="1" dirty="0"/>
          </a:p>
        </p:txBody>
      </p:sp>
      <p:sp>
        <p:nvSpPr>
          <p:cNvPr id="4" name="TextBox 3"/>
          <p:cNvSpPr txBox="1"/>
          <p:nvPr/>
        </p:nvSpPr>
        <p:spPr>
          <a:xfrm>
            <a:off x="257456" y="886586"/>
            <a:ext cx="8633377" cy="1815882"/>
          </a:xfrm>
          <a:prstGeom prst="rect">
            <a:avLst/>
          </a:prstGeom>
          <a:noFill/>
        </p:spPr>
        <p:txBody>
          <a:bodyPr wrap="square" rtlCol="0">
            <a:spAutoFit/>
          </a:bodyPr>
          <a:lstStyle/>
          <a:p>
            <a:r>
              <a:rPr lang="en-US" sz="2800" dirty="0" smtClean="0"/>
              <a:t>The atmosphere of Mars might have been thicker in the past, so thick as to support liquid water on the surface.  There is evidence of liquid water on the past Martian surface.</a:t>
            </a:r>
            <a:endParaRPr lang="en-US" sz="2800" dirty="0"/>
          </a:p>
        </p:txBody>
      </p:sp>
      <p:pic>
        <p:nvPicPr>
          <p:cNvPr id="2" name="Picture 1"/>
          <p:cNvPicPr>
            <a:picLocks noChangeAspect="1"/>
          </p:cNvPicPr>
          <p:nvPr/>
        </p:nvPicPr>
        <p:blipFill>
          <a:blip r:embed="rId3"/>
          <a:stretch>
            <a:fillRect/>
          </a:stretch>
        </p:blipFill>
        <p:spPr>
          <a:xfrm>
            <a:off x="0" y="2834600"/>
            <a:ext cx="5117570" cy="3985299"/>
          </a:xfrm>
          <a:prstGeom prst="rect">
            <a:avLst/>
          </a:prstGeom>
        </p:spPr>
      </p:pic>
      <p:pic>
        <p:nvPicPr>
          <p:cNvPr id="6" name="Picture 5"/>
          <p:cNvPicPr>
            <a:picLocks noChangeAspect="1"/>
          </p:cNvPicPr>
          <p:nvPr/>
        </p:nvPicPr>
        <p:blipFill>
          <a:blip r:embed="rId4"/>
          <a:stretch>
            <a:fillRect/>
          </a:stretch>
        </p:blipFill>
        <p:spPr>
          <a:xfrm>
            <a:off x="4376762" y="3294501"/>
            <a:ext cx="4665637" cy="3322198"/>
          </a:xfrm>
          <a:prstGeom prst="rect">
            <a:avLst/>
          </a:prstGeom>
        </p:spPr>
      </p:pic>
    </p:spTree>
    <p:extLst>
      <p:ext uri="{BB962C8B-B14F-4D97-AF65-F5344CB8AC3E}">
        <p14:creationId xmlns:p14="http://schemas.microsoft.com/office/powerpoint/2010/main" val="24658701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228"/>
            <a:ext cx="8229600" cy="848572"/>
          </a:xfrm>
        </p:spPr>
        <p:txBody>
          <a:bodyPr/>
          <a:lstStyle/>
          <a:p>
            <a:r>
              <a:rPr lang="en-US" b="1" dirty="0" smtClean="0"/>
              <a:t>Evidence for water on Mars</a:t>
            </a:r>
            <a:endParaRPr lang="en-US" b="1" dirty="0"/>
          </a:p>
        </p:txBody>
      </p:sp>
      <p:sp>
        <p:nvSpPr>
          <p:cNvPr id="3" name="Content Placeholder 2"/>
          <p:cNvSpPr>
            <a:spLocks noGrp="1"/>
          </p:cNvSpPr>
          <p:nvPr>
            <p:ph idx="1"/>
          </p:nvPr>
        </p:nvSpPr>
        <p:spPr>
          <a:xfrm>
            <a:off x="457199" y="5345271"/>
            <a:ext cx="8415589" cy="1292486"/>
          </a:xfrm>
        </p:spPr>
        <p:txBody>
          <a:bodyPr>
            <a:normAutofit fontScale="92500" lnSpcReduction="20000"/>
          </a:bodyPr>
          <a:lstStyle/>
          <a:p>
            <a:pPr marL="0" indent="0">
              <a:buNone/>
            </a:pPr>
            <a:r>
              <a:rPr lang="en-US" dirty="0" smtClean="0"/>
              <a:t>September 2012: Curiosity rover finds ancient streambed, pebbles moved and smoothed by water, present for thousands to millions of years</a:t>
            </a:r>
            <a:endParaRPr lang="en-US" dirty="0"/>
          </a:p>
        </p:txBody>
      </p:sp>
      <p:pic>
        <p:nvPicPr>
          <p:cNvPr id="4" name="Picture 3" descr="stream-bed-found-on-mars-water-curiosity_59678_600x4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946800"/>
            <a:ext cx="5610871" cy="4198801"/>
          </a:xfrm>
          <a:prstGeom prst="rect">
            <a:avLst/>
          </a:prstGeom>
        </p:spPr>
      </p:pic>
      <p:sp>
        <p:nvSpPr>
          <p:cNvPr id="5" name="TextBox 4"/>
          <p:cNvSpPr txBox="1"/>
          <p:nvPr/>
        </p:nvSpPr>
        <p:spPr>
          <a:xfrm>
            <a:off x="2399007" y="938750"/>
            <a:ext cx="1005466" cy="461665"/>
          </a:xfrm>
          <a:prstGeom prst="rect">
            <a:avLst/>
          </a:prstGeom>
          <a:noFill/>
        </p:spPr>
        <p:txBody>
          <a:bodyPr wrap="square" rtlCol="0">
            <a:spAutoFit/>
          </a:bodyPr>
          <a:lstStyle/>
          <a:p>
            <a:r>
              <a:rPr lang="en-US" sz="2400" b="1" dirty="0" smtClean="0"/>
              <a:t>Mars</a:t>
            </a:r>
            <a:endParaRPr lang="en-US" sz="2400" b="1" dirty="0"/>
          </a:p>
        </p:txBody>
      </p:sp>
      <p:sp>
        <p:nvSpPr>
          <p:cNvPr id="6" name="TextBox 5"/>
          <p:cNvSpPr txBox="1"/>
          <p:nvPr/>
        </p:nvSpPr>
        <p:spPr>
          <a:xfrm>
            <a:off x="5144448" y="928612"/>
            <a:ext cx="867996" cy="461665"/>
          </a:xfrm>
          <a:prstGeom prst="rect">
            <a:avLst/>
          </a:prstGeom>
          <a:noFill/>
        </p:spPr>
        <p:txBody>
          <a:bodyPr wrap="none" rtlCol="0">
            <a:spAutoFit/>
          </a:bodyPr>
          <a:lstStyle/>
          <a:p>
            <a:r>
              <a:rPr lang="en-US" sz="2400" b="1" dirty="0" smtClean="0"/>
              <a:t>Earth</a:t>
            </a:r>
            <a:endParaRPr lang="en-US" sz="2400" b="1" dirty="0"/>
          </a:p>
        </p:txBody>
      </p:sp>
      <p:pic>
        <p:nvPicPr>
          <p:cNvPr id="7" name="Picture 6"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300" y="1746658"/>
            <a:ext cx="2857500"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25013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Earth</a:t>
            </a:r>
            <a:endParaRPr lang="en-US" sz="3600" b="1" dirty="0"/>
          </a:p>
        </p:txBody>
      </p:sp>
      <p:pic>
        <p:nvPicPr>
          <p:cNvPr id="4" name="Picture 3"/>
          <p:cNvPicPr>
            <a:picLocks noChangeAspect="1"/>
          </p:cNvPicPr>
          <p:nvPr/>
        </p:nvPicPr>
        <p:blipFill>
          <a:blip r:embed="rId3"/>
          <a:stretch>
            <a:fillRect/>
          </a:stretch>
        </p:blipFill>
        <p:spPr>
          <a:xfrm>
            <a:off x="4149996" y="1210148"/>
            <a:ext cx="4938439" cy="4641783"/>
          </a:xfrm>
          <a:prstGeom prst="rect">
            <a:avLst/>
          </a:prstGeom>
        </p:spPr>
      </p:pic>
      <p:sp>
        <p:nvSpPr>
          <p:cNvPr id="5" name="TextBox 4"/>
          <p:cNvSpPr txBox="1"/>
          <p:nvPr/>
        </p:nvSpPr>
        <p:spPr>
          <a:xfrm>
            <a:off x="257457" y="1028714"/>
            <a:ext cx="3724538" cy="5693867"/>
          </a:xfrm>
          <a:prstGeom prst="rect">
            <a:avLst/>
          </a:prstGeom>
          <a:noFill/>
        </p:spPr>
        <p:txBody>
          <a:bodyPr wrap="square" rtlCol="0">
            <a:spAutoFit/>
          </a:bodyPr>
          <a:lstStyle/>
          <a:p>
            <a:r>
              <a:rPr lang="en-US" sz="2800" dirty="0" smtClean="0"/>
              <a:t>Radius ~ 6400 km</a:t>
            </a:r>
          </a:p>
          <a:p>
            <a:endParaRPr lang="en-US" sz="2800" dirty="0" smtClean="0"/>
          </a:p>
          <a:p>
            <a:r>
              <a:rPr lang="en-US" sz="2800" b="1" dirty="0" smtClean="0"/>
              <a:t>Density </a:t>
            </a:r>
            <a:r>
              <a:rPr lang="en-US" sz="2800" dirty="0" smtClean="0"/>
              <a:t>~ 5000 kg/m</a:t>
            </a:r>
            <a:r>
              <a:rPr lang="en-US" sz="2800" baseline="30000" dirty="0" smtClean="0"/>
              <a:t>3</a:t>
            </a:r>
            <a:r>
              <a:rPr lang="en-US" sz="2800" dirty="0" smtClean="0"/>
              <a:t> – five times density of water</a:t>
            </a:r>
          </a:p>
          <a:p>
            <a:endParaRPr lang="en-US" sz="2800" dirty="0"/>
          </a:p>
          <a:p>
            <a:r>
              <a:rPr lang="en-US" sz="2800" dirty="0" smtClean="0"/>
              <a:t>Has a thick </a:t>
            </a:r>
            <a:r>
              <a:rPr lang="en-US" sz="2800" b="1" dirty="0" smtClean="0"/>
              <a:t>atmosphere </a:t>
            </a:r>
            <a:r>
              <a:rPr lang="en-US" sz="2800" dirty="0" smtClean="0"/>
              <a:t>of mostly nitrogen and oxygen</a:t>
            </a:r>
          </a:p>
          <a:p>
            <a:endParaRPr lang="en-US" sz="2800" dirty="0"/>
          </a:p>
          <a:p>
            <a:r>
              <a:rPr lang="en-US" sz="2800" dirty="0" smtClean="0"/>
              <a:t>Has active </a:t>
            </a:r>
            <a:r>
              <a:rPr lang="en-US" sz="2800" b="1" dirty="0" smtClean="0"/>
              <a:t>volcanoes</a:t>
            </a:r>
          </a:p>
          <a:p>
            <a:endParaRPr lang="en-US" sz="2800" dirty="0"/>
          </a:p>
          <a:p>
            <a:r>
              <a:rPr lang="en-US" sz="2800" dirty="0" smtClean="0"/>
              <a:t>Has a </a:t>
            </a:r>
            <a:r>
              <a:rPr lang="en-US" sz="2800" b="1" dirty="0" smtClean="0"/>
              <a:t>magnetic field</a:t>
            </a:r>
            <a:endParaRPr lang="en-US" sz="2800" b="1" dirty="0"/>
          </a:p>
        </p:txBody>
      </p:sp>
    </p:spTree>
    <p:extLst>
      <p:ext uri="{BB962C8B-B14F-4D97-AF65-F5344CB8AC3E}">
        <p14:creationId xmlns:p14="http://schemas.microsoft.com/office/powerpoint/2010/main" val="509468833"/>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Mars</a:t>
            </a:r>
            <a:endParaRPr lang="en-US" sz="3600" b="1" dirty="0"/>
          </a:p>
        </p:txBody>
      </p:sp>
      <p:pic>
        <p:nvPicPr>
          <p:cNvPr id="5" name="Picture 4"/>
          <p:cNvPicPr>
            <a:picLocks noChangeAspect="1"/>
          </p:cNvPicPr>
          <p:nvPr/>
        </p:nvPicPr>
        <p:blipFill>
          <a:blip r:embed="rId3"/>
          <a:stretch>
            <a:fillRect/>
          </a:stretch>
        </p:blipFill>
        <p:spPr>
          <a:xfrm>
            <a:off x="25400" y="127000"/>
            <a:ext cx="9093200" cy="6591300"/>
          </a:xfrm>
          <a:prstGeom prst="rect">
            <a:avLst/>
          </a:prstGeom>
        </p:spPr>
      </p:pic>
      <p:sp>
        <p:nvSpPr>
          <p:cNvPr id="2" name="TextBox 1"/>
          <p:cNvSpPr txBox="1"/>
          <p:nvPr/>
        </p:nvSpPr>
        <p:spPr>
          <a:xfrm>
            <a:off x="257457" y="2416838"/>
            <a:ext cx="2423783" cy="3046988"/>
          </a:xfrm>
          <a:prstGeom prst="rect">
            <a:avLst/>
          </a:prstGeom>
          <a:noFill/>
        </p:spPr>
        <p:txBody>
          <a:bodyPr wrap="square" rtlCol="0">
            <a:spAutoFit/>
          </a:bodyPr>
          <a:lstStyle/>
          <a:p>
            <a:r>
              <a:rPr lang="en-US" sz="2400" dirty="0" smtClean="0">
                <a:solidFill>
                  <a:schemeClr val="bg1"/>
                </a:solidFill>
                <a:latin typeface="Times"/>
                <a:cs typeface="Times"/>
              </a:rPr>
              <a:t>Sedimentary rock builds up in layers, probably deposited by water</a:t>
            </a:r>
          </a:p>
          <a:p>
            <a:endParaRPr lang="en-US" sz="2400" dirty="0">
              <a:solidFill>
                <a:schemeClr val="bg1"/>
              </a:solidFill>
              <a:latin typeface="Times"/>
              <a:cs typeface="Times"/>
            </a:endParaRPr>
          </a:p>
          <a:p>
            <a:r>
              <a:rPr lang="en-US" sz="2400" dirty="0" smtClean="0">
                <a:solidFill>
                  <a:schemeClr val="bg1"/>
                </a:solidFill>
                <a:latin typeface="Times"/>
                <a:cs typeface="Times"/>
              </a:rPr>
              <a:t>Very common on Earth</a:t>
            </a:r>
            <a:endParaRPr lang="en-US" sz="2400" dirty="0">
              <a:solidFill>
                <a:schemeClr val="bg1"/>
              </a:solidFill>
              <a:latin typeface="Times"/>
              <a:cs typeface="Times"/>
            </a:endParaRPr>
          </a:p>
        </p:txBody>
      </p:sp>
    </p:spTree>
    <p:extLst>
      <p:ext uri="{BB962C8B-B14F-4D97-AF65-F5344CB8AC3E}">
        <p14:creationId xmlns:p14="http://schemas.microsoft.com/office/powerpoint/2010/main" val="174321822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41300"/>
            <a:ext cx="9144000" cy="6375400"/>
          </a:xfrm>
          <a:prstGeom prst="rect">
            <a:avLst/>
          </a:prstGeom>
        </p:spPr>
      </p:pic>
      <p:sp>
        <p:nvSpPr>
          <p:cNvPr id="3" name="TextBox 2"/>
          <p:cNvSpPr txBox="1"/>
          <p:nvPr/>
        </p:nvSpPr>
        <p:spPr>
          <a:xfrm>
            <a:off x="204538" y="4639219"/>
            <a:ext cx="2423783" cy="1569660"/>
          </a:xfrm>
          <a:prstGeom prst="rect">
            <a:avLst/>
          </a:prstGeom>
          <a:noFill/>
        </p:spPr>
        <p:txBody>
          <a:bodyPr wrap="square" rtlCol="0">
            <a:spAutoFit/>
          </a:bodyPr>
          <a:lstStyle/>
          <a:p>
            <a:r>
              <a:rPr lang="en-US" sz="2400" dirty="0" smtClean="0">
                <a:solidFill>
                  <a:schemeClr val="bg1"/>
                </a:solidFill>
                <a:latin typeface="Times"/>
                <a:cs typeface="Times"/>
              </a:rPr>
              <a:t>Sedimentary rock on Mars found in craters and other depressions</a:t>
            </a:r>
            <a:endParaRPr lang="en-US" sz="2400" dirty="0">
              <a:solidFill>
                <a:schemeClr val="bg1"/>
              </a:solidFill>
              <a:latin typeface="Times"/>
              <a:cs typeface="Times"/>
            </a:endParaRPr>
          </a:p>
        </p:txBody>
      </p:sp>
    </p:spTree>
    <p:extLst>
      <p:ext uri="{BB962C8B-B14F-4D97-AF65-F5344CB8AC3E}">
        <p14:creationId xmlns:p14="http://schemas.microsoft.com/office/powerpoint/2010/main" val="386460611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8100"/>
            <a:ext cx="9144000" cy="6769100"/>
          </a:xfrm>
          <a:prstGeom prst="rect">
            <a:avLst/>
          </a:prstGeom>
        </p:spPr>
      </p:pic>
    </p:spTree>
    <p:extLst>
      <p:ext uri="{BB962C8B-B14F-4D97-AF65-F5344CB8AC3E}">
        <p14:creationId xmlns:p14="http://schemas.microsoft.com/office/powerpoint/2010/main" val="763536588"/>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14300"/>
            <a:ext cx="9144000" cy="6629400"/>
          </a:xfrm>
          <a:prstGeom prst="rect">
            <a:avLst/>
          </a:prstGeom>
        </p:spPr>
      </p:pic>
    </p:spTree>
    <p:extLst>
      <p:ext uri="{BB962C8B-B14F-4D97-AF65-F5344CB8AC3E}">
        <p14:creationId xmlns:p14="http://schemas.microsoft.com/office/powerpoint/2010/main" val="122856572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Mars</a:t>
            </a:r>
            <a:endParaRPr lang="en-US" sz="3600" b="1" dirty="0"/>
          </a:p>
        </p:txBody>
      </p:sp>
      <p:sp>
        <p:nvSpPr>
          <p:cNvPr id="4" name="TextBox 3"/>
          <p:cNvSpPr txBox="1"/>
          <p:nvPr/>
        </p:nvSpPr>
        <p:spPr>
          <a:xfrm>
            <a:off x="461547" y="886586"/>
            <a:ext cx="8633377" cy="1815882"/>
          </a:xfrm>
          <a:prstGeom prst="rect">
            <a:avLst/>
          </a:prstGeom>
          <a:noFill/>
        </p:spPr>
        <p:txBody>
          <a:bodyPr wrap="square" rtlCol="0">
            <a:spAutoFit/>
          </a:bodyPr>
          <a:lstStyle/>
          <a:p>
            <a:r>
              <a:rPr lang="en-US" sz="2800" dirty="0" smtClean="0"/>
              <a:t>The water is likely to have been lost to space or permanently frozen into permafrost.</a:t>
            </a:r>
          </a:p>
          <a:p>
            <a:r>
              <a:rPr lang="en-US" sz="2800" dirty="0" smtClean="0"/>
              <a:t>Some evidence in impact craters and possibly flowing mud.</a:t>
            </a:r>
            <a:endParaRPr lang="en-US" sz="2800" dirty="0"/>
          </a:p>
        </p:txBody>
      </p:sp>
      <p:pic>
        <p:nvPicPr>
          <p:cNvPr id="5" name="Picture 4"/>
          <p:cNvPicPr>
            <a:picLocks noChangeAspect="1"/>
          </p:cNvPicPr>
          <p:nvPr/>
        </p:nvPicPr>
        <p:blipFill>
          <a:blip r:embed="rId3"/>
          <a:stretch>
            <a:fillRect/>
          </a:stretch>
        </p:blipFill>
        <p:spPr>
          <a:xfrm>
            <a:off x="2490772" y="2702468"/>
            <a:ext cx="3621348" cy="4155532"/>
          </a:xfrm>
          <a:prstGeom prst="rect">
            <a:avLst/>
          </a:prstGeom>
        </p:spPr>
      </p:pic>
    </p:spTree>
    <p:extLst>
      <p:ext uri="{BB962C8B-B14F-4D97-AF65-F5344CB8AC3E}">
        <p14:creationId xmlns:p14="http://schemas.microsoft.com/office/powerpoint/2010/main" val="364469729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Mars</a:t>
            </a:r>
            <a:endParaRPr lang="en-US" sz="3600" b="1" dirty="0"/>
          </a:p>
        </p:txBody>
      </p:sp>
      <p:pic>
        <p:nvPicPr>
          <p:cNvPr id="2" name="Picture 1"/>
          <p:cNvPicPr>
            <a:picLocks noChangeAspect="1"/>
          </p:cNvPicPr>
          <p:nvPr/>
        </p:nvPicPr>
        <p:blipFill>
          <a:blip r:embed="rId3"/>
          <a:stretch>
            <a:fillRect/>
          </a:stretch>
        </p:blipFill>
        <p:spPr>
          <a:xfrm>
            <a:off x="4366990" y="886585"/>
            <a:ext cx="4523843" cy="5932909"/>
          </a:xfrm>
          <a:prstGeom prst="rect">
            <a:avLst/>
          </a:prstGeom>
        </p:spPr>
      </p:pic>
      <p:sp>
        <p:nvSpPr>
          <p:cNvPr id="5" name="TextBox 4"/>
          <p:cNvSpPr txBox="1"/>
          <p:nvPr/>
        </p:nvSpPr>
        <p:spPr>
          <a:xfrm>
            <a:off x="432619" y="694740"/>
            <a:ext cx="3724538" cy="5262980"/>
          </a:xfrm>
          <a:prstGeom prst="rect">
            <a:avLst/>
          </a:prstGeom>
          <a:noFill/>
        </p:spPr>
        <p:txBody>
          <a:bodyPr wrap="square" rtlCol="0">
            <a:spAutoFit/>
          </a:bodyPr>
          <a:lstStyle/>
          <a:p>
            <a:r>
              <a:rPr lang="en-US" sz="2800" dirty="0" smtClean="0"/>
              <a:t>Like the other terrestrial planets, Mars has a core.  </a:t>
            </a:r>
          </a:p>
          <a:p>
            <a:endParaRPr lang="en-US" sz="2800" dirty="0"/>
          </a:p>
          <a:p>
            <a:r>
              <a:rPr lang="en-US" sz="2800" dirty="0" smtClean="0"/>
              <a:t>It has a weak magnetic field – 1/800 that of the Earth.  </a:t>
            </a:r>
          </a:p>
          <a:p>
            <a:endParaRPr lang="en-US" sz="2800" dirty="0"/>
          </a:p>
          <a:p>
            <a:r>
              <a:rPr lang="en-US" sz="2800" dirty="0" smtClean="0"/>
              <a:t>The core is probably still molten, but large scale activity is largely dormant.</a:t>
            </a:r>
            <a:endParaRPr lang="en-US" sz="2800" dirty="0"/>
          </a:p>
        </p:txBody>
      </p:sp>
    </p:spTree>
    <p:extLst>
      <p:ext uri="{BB962C8B-B14F-4D97-AF65-F5344CB8AC3E}">
        <p14:creationId xmlns:p14="http://schemas.microsoft.com/office/powerpoint/2010/main" val="342022023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Mars</a:t>
            </a:r>
            <a:endParaRPr lang="en-US" sz="3600" b="1" dirty="0"/>
          </a:p>
        </p:txBody>
      </p:sp>
      <p:sp>
        <p:nvSpPr>
          <p:cNvPr id="4" name="TextBox 3"/>
          <p:cNvSpPr txBox="1"/>
          <p:nvPr/>
        </p:nvSpPr>
        <p:spPr>
          <a:xfrm>
            <a:off x="257456" y="886586"/>
            <a:ext cx="8633377" cy="954107"/>
          </a:xfrm>
          <a:prstGeom prst="rect">
            <a:avLst/>
          </a:prstGeom>
          <a:noFill/>
        </p:spPr>
        <p:txBody>
          <a:bodyPr wrap="square" rtlCol="0">
            <a:spAutoFit/>
          </a:bodyPr>
          <a:lstStyle/>
          <a:p>
            <a:pPr marL="457200" indent="-457200">
              <a:buFont typeface="Arial"/>
              <a:buChar char="•"/>
            </a:pPr>
            <a:r>
              <a:rPr lang="en-US" sz="2800" dirty="0" smtClean="0"/>
              <a:t>Has huge volcanoes – now extinct.  Olympus Mons is the largest volcano in the solar system.</a:t>
            </a:r>
            <a:endParaRPr lang="en-US" sz="2800" dirty="0"/>
          </a:p>
        </p:txBody>
      </p:sp>
      <p:pic>
        <p:nvPicPr>
          <p:cNvPr id="5" name="Picture 4"/>
          <p:cNvPicPr>
            <a:picLocks noChangeAspect="1"/>
          </p:cNvPicPr>
          <p:nvPr/>
        </p:nvPicPr>
        <p:blipFill>
          <a:blip r:embed="rId3"/>
          <a:stretch>
            <a:fillRect/>
          </a:stretch>
        </p:blipFill>
        <p:spPr>
          <a:xfrm>
            <a:off x="2697275" y="1840693"/>
            <a:ext cx="6446725" cy="4943411"/>
          </a:xfrm>
          <a:prstGeom prst="rect">
            <a:avLst/>
          </a:prstGeom>
        </p:spPr>
      </p:pic>
      <p:sp>
        <p:nvSpPr>
          <p:cNvPr id="6" name="TextBox 5"/>
          <p:cNvSpPr txBox="1"/>
          <p:nvPr/>
        </p:nvSpPr>
        <p:spPr>
          <a:xfrm>
            <a:off x="-1" y="1882186"/>
            <a:ext cx="2697275" cy="4401205"/>
          </a:xfrm>
          <a:prstGeom prst="rect">
            <a:avLst/>
          </a:prstGeom>
          <a:noFill/>
        </p:spPr>
        <p:txBody>
          <a:bodyPr wrap="square" rtlCol="0">
            <a:spAutoFit/>
          </a:bodyPr>
          <a:lstStyle/>
          <a:p>
            <a:r>
              <a:rPr lang="en-US" sz="2800" dirty="0" smtClean="0"/>
              <a:t>3 x the size of Mount Everest!</a:t>
            </a:r>
          </a:p>
          <a:p>
            <a:endParaRPr lang="en-US" sz="2800" dirty="0"/>
          </a:p>
          <a:p>
            <a:r>
              <a:rPr lang="en-US" sz="2800" dirty="0" smtClean="0"/>
              <a:t>These are also shield volcanoes.  They are much larger than ones on </a:t>
            </a:r>
            <a:r>
              <a:rPr lang="en-US" sz="2800" dirty="0" smtClean="0"/>
              <a:t>Earth </a:t>
            </a:r>
            <a:r>
              <a:rPr lang="en-US" sz="2800" dirty="0" smtClean="0"/>
              <a:t>and Venus because of lower gravity.</a:t>
            </a:r>
            <a:endParaRPr lang="en-US" sz="2800" dirty="0"/>
          </a:p>
        </p:txBody>
      </p:sp>
    </p:spTree>
    <p:extLst>
      <p:ext uri="{BB962C8B-B14F-4D97-AF65-F5344CB8AC3E}">
        <p14:creationId xmlns:p14="http://schemas.microsoft.com/office/powerpoint/2010/main" val="696921714"/>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Life on Mars</a:t>
            </a:r>
            <a:endParaRPr lang="en-US" sz="3600" b="1" dirty="0"/>
          </a:p>
        </p:txBody>
      </p:sp>
      <p:pic>
        <p:nvPicPr>
          <p:cNvPr id="2" name="Picture 1"/>
          <p:cNvPicPr>
            <a:picLocks noChangeAspect="1"/>
          </p:cNvPicPr>
          <p:nvPr/>
        </p:nvPicPr>
        <p:blipFill>
          <a:blip r:embed="rId3"/>
          <a:stretch>
            <a:fillRect/>
          </a:stretch>
        </p:blipFill>
        <p:spPr>
          <a:xfrm>
            <a:off x="6068222" y="886586"/>
            <a:ext cx="2848080" cy="4238329"/>
          </a:xfrm>
          <a:prstGeom prst="rect">
            <a:avLst/>
          </a:prstGeom>
        </p:spPr>
      </p:pic>
      <p:pic>
        <p:nvPicPr>
          <p:cNvPr id="7" name="Picture 6"/>
          <p:cNvPicPr>
            <a:picLocks noChangeAspect="1"/>
          </p:cNvPicPr>
          <p:nvPr/>
        </p:nvPicPr>
        <p:blipFill>
          <a:blip r:embed="rId4"/>
          <a:stretch>
            <a:fillRect/>
          </a:stretch>
        </p:blipFill>
        <p:spPr>
          <a:xfrm>
            <a:off x="3482271" y="2156384"/>
            <a:ext cx="2794000" cy="4140200"/>
          </a:xfrm>
          <a:prstGeom prst="rect">
            <a:avLst/>
          </a:prstGeom>
        </p:spPr>
      </p:pic>
      <p:sp>
        <p:nvSpPr>
          <p:cNvPr id="4" name="TextBox 3"/>
          <p:cNvSpPr txBox="1"/>
          <p:nvPr/>
        </p:nvSpPr>
        <p:spPr>
          <a:xfrm>
            <a:off x="257457" y="1138439"/>
            <a:ext cx="3158201" cy="4524315"/>
          </a:xfrm>
          <a:prstGeom prst="rect">
            <a:avLst/>
          </a:prstGeom>
          <a:noFill/>
        </p:spPr>
        <p:txBody>
          <a:bodyPr wrap="square" rtlCol="0">
            <a:spAutoFit/>
          </a:bodyPr>
          <a:lstStyle/>
          <a:p>
            <a:r>
              <a:rPr lang="en-US" sz="3200" dirty="0" smtClean="0"/>
              <a:t>The idea of life on Mars is a very old one.</a:t>
            </a:r>
          </a:p>
          <a:p>
            <a:endParaRPr lang="en-US" sz="3200" dirty="0"/>
          </a:p>
          <a:p>
            <a:r>
              <a:rPr lang="en-US" sz="3200" dirty="0" smtClean="0"/>
              <a:t>The fact that Mars was so similar to Earth drove a lot of the early speculation.</a:t>
            </a:r>
            <a:endParaRPr lang="en-US" sz="3200" dirty="0"/>
          </a:p>
        </p:txBody>
      </p:sp>
    </p:spTree>
    <p:extLst>
      <p:ext uri="{BB962C8B-B14F-4D97-AF65-F5344CB8AC3E}">
        <p14:creationId xmlns:p14="http://schemas.microsoft.com/office/powerpoint/2010/main" val="2785661251"/>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Life on Mars</a:t>
            </a:r>
            <a:endParaRPr lang="en-US" sz="3600" b="1" dirty="0"/>
          </a:p>
        </p:txBody>
      </p:sp>
      <p:pic>
        <p:nvPicPr>
          <p:cNvPr id="2" name="Picture 1"/>
          <p:cNvPicPr>
            <a:picLocks noChangeAspect="1"/>
          </p:cNvPicPr>
          <p:nvPr/>
        </p:nvPicPr>
        <p:blipFill>
          <a:blip r:embed="rId3"/>
          <a:stretch>
            <a:fillRect/>
          </a:stretch>
        </p:blipFill>
        <p:spPr>
          <a:xfrm>
            <a:off x="0" y="886586"/>
            <a:ext cx="9144000" cy="4674870"/>
          </a:xfrm>
          <a:prstGeom prst="rect">
            <a:avLst/>
          </a:prstGeom>
        </p:spPr>
      </p:pic>
      <p:sp>
        <p:nvSpPr>
          <p:cNvPr id="4" name="TextBox 3"/>
          <p:cNvSpPr txBox="1"/>
          <p:nvPr/>
        </p:nvSpPr>
        <p:spPr>
          <a:xfrm>
            <a:off x="257457" y="5757874"/>
            <a:ext cx="8633377" cy="954107"/>
          </a:xfrm>
          <a:prstGeom prst="rect">
            <a:avLst/>
          </a:prstGeom>
          <a:noFill/>
        </p:spPr>
        <p:txBody>
          <a:bodyPr wrap="square" rtlCol="0">
            <a:spAutoFit/>
          </a:bodyPr>
          <a:lstStyle/>
          <a:p>
            <a:r>
              <a:rPr lang="en-US" sz="2800" dirty="0" smtClean="0"/>
              <a:t>In the 19</a:t>
            </a:r>
            <a:r>
              <a:rPr lang="en-US" sz="2800" baseline="30000" dirty="0" smtClean="0"/>
              <a:t>th</a:t>
            </a:r>
            <a:r>
              <a:rPr lang="en-US" sz="2800" dirty="0" smtClean="0"/>
              <a:t> century astronomers believed that they saw canals on Mars – evidence of intelligent life</a:t>
            </a:r>
            <a:endParaRPr lang="en-US" sz="2800" dirty="0"/>
          </a:p>
        </p:txBody>
      </p:sp>
    </p:spTree>
    <p:extLst>
      <p:ext uri="{BB962C8B-B14F-4D97-AF65-F5344CB8AC3E}">
        <p14:creationId xmlns:p14="http://schemas.microsoft.com/office/powerpoint/2010/main" val="238116270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Life on Mars</a:t>
            </a:r>
            <a:endParaRPr lang="en-US" sz="3600" b="1" dirty="0"/>
          </a:p>
        </p:txBody>
      </p:sp>
      <p:pic>
        <p:nvPicPr>
          <p:cNvPr id="2" name="Picture 1"/>
          <p:cNvPicPr>
            <a:picLocks noChangeAspect="1"/>
          </p:cNvPicPr>
          <p:nvPr/>
        </p:nvPicPr>
        <p:blipFill>
          <a:blip r:embed="rId3"/>
          <a:stretch>
            <a:fillRect/>
          </a:stretch>
        </p:blipFill>
        <p:spPr>
          <a:xfrm>
            <a:off x="4298958" y="886586"/>
            <a:ext cx="4845042" cy="3273095"/>
          </a:xfrm>
          <a:prstGeom prst="rect">
            <a:avLst/>
          </a:prstGeom>
        </p:spPr>
      </p:pic>
      <p:pic>
        <p:nvPicPr>
          <p:cNvPr id="4" name="Picture 3"/>
          <p:cNvPicPr>
            <a:picLocks noChangeAspect="1"/>
          </p:cNvPicPr>
          <p:nvPr/>
        </p:nvPicPr>
        <p:blipFill>
          <a:blip r:embed="rId4"/>
          <a:stretch>
            <a:fillRect/>
          </a:stretch>
        </p:blipFill>
        <p:spPr>
          <a:xfrm>
            <a:off x="0" y="886586"/>
            <a:ext cx="4844133" cy="3090601"/>
          </a:xfrm>
          <a:prstGeom prst="rect">
            <a:avLst/>
          </a:prstGeom>
        </p:spPr>
      </p:pic>
      <p:sp>
        <p:nvSpPr>
          <p:cNvPr id="5" name="TextBox 4"/>
          <p:cNvSpPr txBox="1"/>
          <p:nvPr/>
        </p:nvSpPr>
        <p:spPr>
          <a:xfrm>
            <a:off x="257457" y="4312932"/>
            <a:ext cx="8633377" cy="2062103"/>
          </a:xfrm>
          <a:prstGeom prst="rect">
            <a:avLst/>
          </a:prstGeom>
          <a:noFill/>
        </p:spPr>
        <p:txBody>
          <a:bodyPr wrap="square" rtlCol="0">
            <a:spAutoFit/>
          </a:bodyPr>
          <a:lstStyle/>
          <a:p>
            <a:r>
              <a:rPr lang="en-US" sz="3200" dirty="0" smtClean="0"/>
              <a:t>Meteor ALH840001 is a Martian meteorite with possible indications of early Martian life.</a:t>
            </a:r>
          </a:p>
          <a:p>
            <a:r>
              <a:rPr lang="en-US" sz="3200" dirty="0" smtClean="0"/>
              <a:t>Very controversial – shows both mineral deposits of magnetite and possible fossils of </a:t>
            </a:r>
            <a:r>
              <a:rPr lang="en-US" sz="3200" dirty="0" err="1" smtClean="0"/>
              <a:t>nanobacteria</a:t>
            </a:r>
            <a:endParaRPr lang="en-US" sz="3200" dirty="0"/>
          </a:p>
        </p:txBody>
      </p:sp>
    </p:spTree>
    <p:extLst>
      <p:ext uri="{BB962C8B-B14F-4D97-AF65-F5344CB8AC3E}">
        <p14:creationId xmlns:p14="http://schemas.microsoft.com/office/powerpoint/2010/main" val="410665117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Structure of the Earth</a:t>
            </a:r>
            <a:endParaRPr lang="en-US" sz="3600" b="1" dirty="0"/>
          </a:p>
        </p:txBody>
      </p:sp>
      <p:sp>
        <p:nvSpPr>
          <p:cNvPr id="5" name="TextBox 4"/>
          <p:cNvSpPr txBox="1"/>
          <p:nvPr/>
        </p:nvSpPr>
        <p:spPr>
          <a:xfrm>
            <a:off x="257457" y="1210148"/>
            <a:ext cx="3724538" cy="4832093"/>
          </a:xfrm>
          <a:prstGeom prst="rect">
            <a:avLst/>
          </a:prstGeom>
          <a:noFill/>
        </p:spPr>
        <p:txBody>
          <a:bodyPr wrap="square" rtlCol="0">
            <a:spAutoFit/>
          </a:bodyPr>
          <a:lstStyle/>
          <a:p>
            <a:r>
              <a:rPr lang="en-US" sz="2800" dirty="0" smtClean="0"/>
              <a:t>Inner core is solid iron</a:t>
            </a:r>
          </a:p>
          <a:p>
            <a:endParaRPr lang="en-US" sz="2800" dirty="0"/>
          </a:p>
          <a:p>
            <a:r>
              <a:rPr lang="en-US" sz="2800" dirty="0" smtClean="0"/>
              <a:t>Outer core is liquid iron and nickel.</a:t>
            </a:r>
          </a:p>
          <a:p>
            <a:endParaRPr lang="en-US" sz="2800" dirty="0"/>
          </a:p>
          <a:p>
            <a:r>
              <a:rPr lang="en-US" sz="2800" dirty="0" smtClean="0"/>
              <a:t>Mantle is mostly molten rock (silicon and oxygen)</a:t>
            </a:r>
          </a:p>
          <a:p>
            <a:endParaRPr lang="en-US" sz="2800" dirty="0"/>
          </a:p>
          <a:p>
            <a:r>
              <a:rPr lang="en-US" sz="2800" dirty="0" smtClean="0"/>
              <a:t>Crust (30 km thick) is solid rock.</a:t>
            </a:r>
          </a:p>
        </p:txBody>
      </p:sp>
      <p:pic>
        <p:nvPicPr>
          <p:cNvPr id="2" name="Picture 1"/>
          <p:cNvPicPr>
            <a:picLocks noChangeAspect="1"/>
          </p:cNvPicPr>
          <p:nvPr/>
        </p:nvPicPr>
        <p:blipFill>
          <a:blip r:embed="rId3"/>
          <a:stretch>
            <a:fillRect/>
          </a:stretch>
        </p:blipFill>
        <p:spPr>
          <a:xfrm>
            <a:off x="4190088" y="1210148"/>
            <a:ext cx="4953912" cy="4890284"/>
          </a:xfrm>
          <a:prstGeom prst="rect">
            <a:avLst/>
          </a:prstGeom>
        </p:spPr>
      </p:pic>
      <p:sp>
        <p:nvSpPr>
          <p:cNvPr id="6" name="TextBox 5"/>
          <p:cNvSpPr txBox="1"/>
          <p:nvPr/>
        </p:nvSpPr>
        <p:spPr>
          <a:xfrm>
            <a:off x="257457" y="6246636"/>
            <a:ext cx="8886543" cy="523220"/>
          </a:xfrm>
          <a:prstGeom prst="rect">
            <a:avLst/>
          </a:prstGeom>
          <a:noFill/>
        </p:spPr>
        <p:txBody>
          <a:bodyPr wrap="square" rtlCol="0">
            <a:spAutoFit/>
          </a:bodyPr>
          <a:lstStyle/>
          <a:p>
            <a:r>
              <a:rPr lang="en-US" sz="2800" dirty="0" smtClean="0"/>
              <a:t>Know this structure from looking at </a:t>
            </a:r>
            <a:r>
              <a:rPr lang="en-US" sz="2800" b="1" dirty="0" smtClean="0"/>
              <a:t>earthquake waves</a:t>
            </a:r>
            <a:r>
              <a:rPr lang="en-US" sz="2800" dirty="0" smtClean="0"/>
              <a:t>.</a:t>
            </a:r>
            <a:endParaRPr lang="en-US" sz="2800" dirty="0"/>
          </a:p>
        </p:txBody>
      </p:sp>
    </p:spTree>
    <p:extLst>
      <p:ext uri="{BB962C8B-B14F-4D97-AF65-F5344CB8AC3E}">
        <p14:creationId xmlns:p14="http://schemas.microsoft.com/office/powerpoint/2010/main" val="2888148451"/>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Life on Mars</a:t>
            </a:r>
            <a:endParaRPr lang="en-US" sz="3600" b="1" dirty="0"/>
          </a:p>
        </p:txBody>
      </p:sp>
      <p:pic>
        <p:nvPicPr>
          <p:cNvPr id="2" name="Methane on Mars [SaveYouTube.com].mp4">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912874" y="1077917"/>
            <a:ext cx="7691956" cy="5780083"/>
          </a:xfrm>
          <a:prstGeom prst="rect">
            <a:avLst/>
          </a:prstGeom>
        </p:spPr>
      </p:pic>
    </p:spTree>
    <p:extLst>
      <p:ext uri="{BB962C8B-B14F-4D97-AF65-F5344CB8AC3E}">
        <p14:creationId xmlns:p14="http://schemas.microsoft.com/office/powerpoint/2010/main" val="306055163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Text Box 3"/>
          <p:cNvSpPr txBox="1">
            <a:spLocks noChangeArrowheads="1"/>
          </p:cNvSpPr>
          <p:nvPr/>
        </p:nvSpPr>
        <p:spPr bwMode="auto">
          <a:xfrm>
            <a:off x="444500" y="981075"/>
            <a:ext cx="8229600" cy="4365625"/>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a:solidFill>
                  <a:schemeClr val="accent2"/>
                </a:solidFill>
              </a:rPr>
              <a:t>Seismic waves</a:t>
            </a:r>
            <a:r>
              <a:rPr lang="en-US" sz="2800" b="1"/>
              <a:t>:</a:t>
            </a:r>
          </a:p>
          <a:p>
            <a:pPr eaLnBrk="1" hangingPunct="1">
              <a:spcBef>
                <a:spcPct val="50000"/>
              </a:spcBef>
              <a:buFontTx/>
              <a:buChar char="•"/>
            </a:pPr>
            <a:r>
              <a:rPr lang="en-US" sz="2800" b="1"/>
              <a:t> Earthquakes produce both pressure and shear waves. </a:t>
            </a:r>
          </a:p>
          <a:p>
            <a:pPr eaLnBrk="1" hangingPunct="1">
              <a:spcBef>
                <a:spcPct val="50000"/>
              </a:spcBef>
              <a:buFontTx/>
              <a:buChar char="•"/>
            </a:pPr>
            <a:r>
              <a:rPr lang="en-US" sz="2800" b="1"/>
              <a:t> Pressure waves will travel through both liquids and solids.</a:t>
            </a:r>
          </a:p>
          <a:p>
            <a:pPr eaLnBrk="1" hangingPunct="1">
              <a:spcBef>
                <a:spcPct val="50000"/>
              </a:spcBef>
              <a:buFontTx/>
              <a:buChar char="•"/>
            </a:pPr>
            <a:r>
              <a:rPr lang="en-US" sz="2800" b="1"/>
              <a:t> Shear waves will not travel through liquids, as liquids do not resist shear forces.</a:t>
            </a:r>
          </a:p>
          <a:p>
            <a:pPr eaLnBrk="1" hangingPunct="1">
              <a:spcBef>
                <a:spcPct val="50000"/>
              </a:spcBef>
              <a:buFontTx/>
              <a:buChar char="•"/>
            </a:pPr>
            <a:r>
              <a:rPr lang="en-US" sz="2800" b="1"/>
              <a:t> Wave speed depends on density of material.</a:t>
            </a:r>
          </a:p>
        </p:txBody>
      </p:sp>
      <p:sp>
        <p:nvSpPr>
          <p:cNvPr id="5" name="TextBox 4"/>
          <p:cNvSpPr txBox="1"/>
          <p:nvPr/>
        </p:nvSpPr>
        <p:spPr>
          <a:xfrm>
            <a:off x="257457" y="240255"/>
            <a:ext cx="8633377" cy="646331"/>
          </a:xfrm>
          <a:prstGeom prst="rect">
            <a:avLst/>
          </a:prstGeom>
          <a:noFill/>
        </p:spPr>
        <p:txBody>
          <a:bodyPr wrap="square" rtlCol="0">
            <a:spAutoFit/>
          </a:bodyPr>
          <a:lstStyle/>
          <a:p>
            <a:pPr algn="ctr"/>
            <a:r>
              <a:rPr lang="en-US" sz="3600" b="1" dirty="0" smtClean="0"/>
              <a:t>Structure of the Earth</a:t>
            </a:r>
            <a:endParaRPr lang="en-US" sz="36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Text Box 3"/>
          <p:cNvSpPr txBox="1">
            <a:spLocks noChangeArrowheads="1"/>
          </p:cNvSpPr>
          <p:nvPr/>
        </p:nvSpPr>
        <p:spPr bwMode="auto">
          <a:xfrm>
            <a:off x="216222" y="1010888"/>
            <a:ext cx="3704943" cy="5478423"/>
          </a:xfrm>
          <a:prstGeom prst="rect">
            <a:avLst/>
          </a:prstGeom>
          <a:noFill/>
          <a:ln w="9525">
            <a:noFill/>
            <a:miter lim="800000"/>
            <a:headEnd/>
            <a:tailEnd/>
          </a:ln>
          <a:effectLst/>
        </p:spPr>
        <p:txBody>
          <a:bodyPr wrap="square">
            <a:prstTxWarp prst="textNoShape">
              <a:avLst/>
            </a:prstTxWarp>
            <a:spAutoFit/>
          </a:bodyPr>
          <a:lstStyle/>
          <a:p>
            <a:pPr eaLnBrk="1" hangingPunct="1">
              <a:spcBef>
                <a:spcPct val="50000"/>
              </a:spcBef>
            </a:pPr>
            <a:r>
              <a:rPr lang="en-US" sz="2800" b="1" dirty="0"/>
              <a:t>The pressure wave is a longitudinal </a:t>
            </a:r>
            <a:r>
              <a:rPr lang="en-US" sz="2800" b="1" dirty="0" smtClean="0"/>
              <a:t>wave: material is compressed in the direction of the wave motion.</a:t>
            </a:r>
          </a:p>
          <a:p>
            <a:pPr eaLnBrk="1" hangingPunct="1">
              <a:spcBef>
                <a:spcPct val="50000"/>
              </a:spcBef>
            </a:pPr>
            <a:r>
              <a:rPr lang="en-US" sz="2800" b="1" dirty="0" smtClean="0"/>
              <a:t>The </a:t>
            </a:r>
            <a:r>
              <a:rPr lang="en-US" sz="2800" b="1" dirty="0"/>
              <a:t>shear wave is a transverse </a:t>
            </a:r>
            <a:r>
              <a:rPr lang="en-US" sz="2800" b="1" dirty="0" smtClean="0"/>
              <a:t>wave: material is compressed perpendicular to wave motion.  </a:t>
            </a:r>
            <a:r>
              <a:rPr lang="en-US" sz="2800" b="1" dirty="0"/>
              <a:t>A shear wave cannot propagate within a liquid.</a:t>
            </a:r>
          </a:p>
        </p:txBody>
      </p:sp>
      <p:pic>
        <p:nvPicPr>
          <p:cNvPr id="195589" name="Picture 5" descr="05_08Figure"/>
          <p:cNvPicPr>
            <a:picLocks noChangeAspect="1" noChangeArrowheads="1"/>
          </p:cNvPicPr>
          <p:nvPr/>
        </p:nvPicPr>
        <p:blipFill>
          <a:blip r:embed="rId3"/>
          <a:srcRect b="2701"/>
          <a:stretch>
            <a:fillRect/>
          </a:stretch>
        </p:blipFill>
        <p:spPr bwMode="auto">
          <a:xfrm>
            <a:off x="3962400" y="1143000"/>
            <a:ext cx="4676775" cy="5156200"/>
          </a:xfrm>
          <a:prstGeom prst="rect">
            <a:avLst/>
          </a:prstGeom>
          <a:noFill/>
        </p:spPr>
      </p:pic>
      <p:sp>
        <p:nvSpPr>
          <p:cNvPr id="6" name="TextBox 5"/>
          <p:cNvSpPr txBox="1"/>
          <p:nvPr/>
        </p:nvSpPr>
        <p:spPr>
          <a:xfrm>
            <a:off x="257457" y="240255"/>
            <a:ext cx="8633377" cy="646331"/>
          </a:xfrm>
          <a:prstGeom prst="rect">
            <a:avLst/>
          </a:prstGeom>
          <a:noFill/>
        </p:spPr>
        <p:txBody>
          <a:bodyPr wrap="square" rtlCol="0">
            <a:spAutoFit/>
          </a:bodyPr>
          <a:lstStyle/>
          <a:p>
            <a:pPr algn="ctr"/>
            <a:r>
              <a:rPr lang="en-US" sz="3600" b="1" dirty="0" smtClean="0"/>
              <a:t>Structure of the Earth</a:t>
            </a:r>
            <a:endParaRPr lang="en-US" sz="3600"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Text Box 3"/>
          <p:cNvSpPr txBox="1">
            <a:spLocks noChangeArrowheads="1"/>
          </p:cNvSpPr>
          <p:nvPr/>
        </p:nvSpPr>
        <p:spPr bwMode="auto">
          <a:xfrm>
            <a:off x="431800" y="990600"/>
            <a:ext cx="3606800" cy="2227263"/>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dirty="0"/>
              <a:t>Can use pattern</a:t>
            </a:r>
            <a:r>
              <a:rPr lang="en-US" sz="2800" b="1" dirty="0" smtClean="0"/>
              <a:t> of </a:t>
            </a:r>
            <a:r>
              <a:rPr lang="en-US" sz="2800" b="1" dirty="0"/>
              <a:t>reflections during earthquakes to deduce interior structure of Earth.</a:t>
            </a:r>
          </a:p>
        </p:txBody>
      </p:sp>
      <p:pic>
        <p:nvPicPr>
          <p:cNvPr id="197638" name="Picture 6" descr="05_09Figure"/>
          <p:cNvPicPr>
            <a:picLocks noChangeAspect="1" noChangeArrowheads="1"/>
          </p:cNvPicPr>
          <p:nvPr/>
        </p:nvPicPr>
        <p:blipFill>
          <a:blip r:embed="rId3"/>
          <a:srcRect b="3009"/>
          <a:stretch>
            <a:fillRect/>
          </a:stretch>
        </p:blipFill>
        <p:spPr bwMode="auto">
          <a:xfrm>
            <a:off x="4295775" y="1257300"/>
            <a:ext cx="4632325" cy="4664075"/>
          </a:xfrm>
          <a:prstGeom prst="rect">
            <a:avLst/>
          </a:prstGeom>
          <a:noFill/>
        </p:spPr>
      </p:pic>
      <p:sp>
        <p:nvSpPr>
          <p:cNvPr id="5" name="TextBox 4"/>
          <p:cNvSpPr txBox="1"/>
          <p:nvPr/>
        </p:nvSpPr>
        <p:spPr>
          <a:xfrm>
            <a:off x="257457" y="240255"/>
            <a:ext cx="8633377" cy="646331"/>
          </a:xfrm>
          <a:prstGeom prst="rect">
            <a:avLst/>
          </a:prstGeom>
          <a:noFill/>
        </p:spPr>
        <p:txBody>
          <a:bodyPr wrap="square" rtlCol="0">
            <a:spAutoFit/>
          </a:bodyPr>
          <a:lstStyle/>
          <a:p>
            <a:pPr algn="ctr"/>
            <a:r>
              <a:rPr lang="en-US" sz="3600" b="1" dirty="0" smtClean="0"/>
              <a:t>Structure of the Earth</a:t>
            </a:r>
            <a:endParaRPr lang="en-US" sz="36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Structure of the Earth</a:t>
            </a:r>
            <a:endParaRPr lang="en-US" sz="3600" b="1" dirty="0"/>
          </a:p>
        </p:txBody>
      </p:sp>
      <p:sp>
        <p:nvSpPr>
          <p:cNvPr id="5" name="TextBox 4"/>
          <p:cNvSpPr txBox="1"/>
          <p:nvPr/>
        </p:nvSpPr>
        <p:spPr>
          <a:xfrm>
            <a:off x="257456" y="1210148"/>
            <a:ext cx="8633377" cy="5262980"/>
          </a:xfrm>
          <a:prstGeom prst="rect">
            <a:avLst/>
          </a:prstGeom>
          <a:noFill/>
        </p:spPr>
        <p:txBody>
          <a:bodyPr wrap="square" rtlCol="0">
            <a:spAutoFit/>
          </a:bodyPr>
          <a:lstStyle/>
          <a:p>
            <a:r>
              <a:rPr lang="en-US" sz="2800" dirty="0" smtClean="0"/>
              <a:t>Combination of solid inner iron core and liquid outer iron core makes Earth’s magnetic field.  Without a liquid core (that is in motion), we would have no magnetic field.</a:t>
            </a:r>
          </a:p>
          <a:p>
            <a:endParaRPr lang="en-US" sz="2800" dirty="0"/>
          </a:p>
          <a:p>
            <a:r>
              <a:rPr lang="en-US" sz="2800" dirty="0" smtClean="0"/>
              <a:t>The mantle has large magma flows. Sometime these magma flows get close to the surface, giving volcanoes.  </a:t>
            </a:r>
          </a:p>
          <a:p>
            <a:endParaRPr lang="en-US" sz="2800" dirty="0"/>
          </a:p>
          <a:p>
            <a:r>
              <a:rPr lang="en-US" sz="2800" dirty="0" smtClean="0"/>
              <a:t>These flows in the mantle drag the stuff on the crust along with them.  This makes continents move over time.</a:t>
            </a:r>
          </a:p>
          <a:p>
            <a:endParaRPr lang="en-US" sz="2800" dirty="0"/>
          </a:p>
          <a:p>
            <a:r>
              <a:rPr lang="en-US" sz="2800" dirty="0" smtClean="0"/>
              <a:t>This is known as the </a:t>
            </a:r>
            <a:r>
              <a:rPr lang="en-US" sz="2800" dirty="0" smtClean="0">
                <a:solidFill>
                  <a:srgbClr val="FF0000"/>
                </a:solidFill>
              </a:rPr>
              <a:t>theory of continental drift, </a:t>
            </a:r>
            <a:r>
              <a:rPr lang="en-US" sz="2800" dirty="0" smtClean="0"/>
              <a:t>one of the great discoveries in Earth science.</a:t>
            </a:r>
            <a:endParaRPr lang="en-US" sz="2800" dirty="0">
              <a:solidFill>
                <a:srgbClr val="FF0000"/>
              </a:solidFill>
            </a:endParaRPr>
          </a:p>
        </p:txBody>
      </p:sp>
    </p:spTree>
    <p:extLst>
      <p:ext uri="{BB962C8B-B14F-4D97-AF65-F5344CB8AC3E}">
        <p14:creationId xmlns:p14="http://schemas.microsoft.com/office/powerpoint/2010/main" val="411384025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2986</TotalTime>
  <Words>1512</Words>
  <Application>Microsoft Macintosh PowerPoint</Application>
  <PresentationFormat>On-screen Show (4:3)</PresentationFormat>
  <Paragraphs>241</Paragraphs>
  <Slides>50</Slides>
  <Notes>46</Notes>
  <HiddenSlides>0</HiddenSlides>
  <MMClips>1</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Announcements</vt:lpstr>
      <vt:lpstr>Astronomy 103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Greenhouse Effect and Global Warming</vt:lpstr>
      <vt:lpstr>PowerPoint Presentation</vt:lpstr>
      <vt:lpstr>PowerPoint Presentation</vt:lpstr>
      <vt:lpstr>PowerPoint Presentation</vt:lpstr>
      <vt:lpstr>Which gas is responsible for the greenhouse effect on Venus?</vt:lpstr>
      <vt:lpstr>Which gas is responsible for the greenhouse effect on Venus?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 for water on Mars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Chang</dc:creator>
  <cp:lastModifiedBy>Dawn Erb</cp:lastModifiedBy>
  <cp:revision>95</cp:revision>
  <dcterms:created xsi:type="dcterms:W3CDTF">2013-04-03T18:24:36Z</dcterms:created>
  <dcterms:modified xsi:type="dcterms:W3CDTF">2014-04-02T15:53:20Z</dcterms:modified>
</cp:coreProperties>
</file>