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338" r:id="rId2"/>
    <p:sldId id="360" r:id="rId3"/>
    <p:sldId id="364" r:id="rId4"/>
    <p:sldId id="365" r:id="rId5"/>
    <p:sldId id="366" r:id="rId6"/>
    <p:sldId id="367" r:id="rId7"/>
    <p:sldId id="368" r:id="rId8"/>
    <p:sldId id="339" r:id="rId9"/>
    <p:sldId id="346" r:id="rId10"/>
    <p:sldId id="348" r:id="rId11"/>
    <p:sldId id="359" r:id="rId12"/>
    <p:sldId id="351" r:id="rId13"/>
    <p:sldId id="352" r:id="rId14"/>
    <p:sldId id="354" r:id="rId15"/>
    <p:sldId id="355" r:id="rId16"/>
    <p:sldId id="369" r:id="rId17"/>
    <p:sldId id="361" r:id="rId18"/>
    <p:sldId id="362" r:id="rId19"/>
    <p:sldId id="36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56" r:id="rId39"/>
    <p:sldId id="323" r:id="rId40"/>
    <p:sldId id="325" r:id="rId41"/>
    <p:sldId id="326" r:id="rId42"/>
    <p:sldId id="353" r:id="rId43"/>
    <p:sldId id="327" r:id="rId44"/>
    <p:sldId id="328" r:id="rId45"/>
    <p:sldId id="330" r:id="rId46"/>
    <p:sldId id="331" r:id="rId47"/>
    <p:sldId id="332" r:id="rId48"/>
    <p:sldId id="333" r:id="rId49"/>
    <p:sldId id="357" r:id="rId50"/>
    <p:sldId id="358" r:id="rId51"/>
    <p:sldId id="334" r:id="rId52"/>
    <p:sldId id="335" r:id="rId53"/>
    <p:sldId id="337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B5"/>
    <a:srgbClr val="58A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8" d="100"/>
          <a:sy n="168" d="100"/>
        </p:scale>
        <p:origin x="-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1BD8D-E7B0-0C48-971D-1E4942F81A4F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2FF82-1547-D345-87B5-BD30877596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6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69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EAF49-C94D-DC42-BF39-EAA99AA87858}" type="slidenum">
              <a:rPr lang="en-US"/>
              <a:pPr/>
              <a:t>10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2BD04-D41C-E345-8C7E-B1DEECD06C37}" type="slidenum">
              <a:rPr lang="en-US"/>
              <a:pPr/>
              <a:t>38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3D644-8433-4840-A54D-7066ED6EEEF8}" type="slidenum">
              <a:rPr lang="en-US"/>
              <a:pPr/>
              <a:t>11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E2D47D-48E6-5D41-8C66-2E6AD04F748B}" type="slidenum">
              <a:rPr lang="en-US"/>
              <a:pPr/>
              <a:t>49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31F1B-8E5B-3948-8261-941629B1E0C1}" type="slidenum">
              <a:rPr lang="en-US"/>
              <a:pPr/>
              <a:t>50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13459F-D671-B242-A37E-F707C08F2651}" type="slidenum">
              <a:rPr lang="en-US"/>
              <a:pPr/>
              <a:t>12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5170B-42CB-C245-A2A0-3AC9BC31A8CB}" type="slidenum">
              <a:rPr lang="en-US"/>
              <a:pPr/>
              <a:t>18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B700D-98F2-2049-83CC-37E3D167E3B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82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9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6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5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75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4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6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6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2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4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6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AAC0A-074A-CE47-8D0A-E724571C4131}" type="datetimeFigureOut">
              <a:rPr lang="en-US" smtClean="0"/>
              <a:pPr/>
              <a:t>3/28/14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320F-48CC-0745-95B1-0504126F05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702"/>
            <a:ext cx="8229600" cy="829632"/>
          </a:xfrm>
        </p:spPr>
        <p:txBody>
          <a:bodyPr/>
          <a:lstStyle/>
          <a:p>
            <a:r>
              <a:rPr lang="en-US" b="1" dirty="0" smtClean="0"/>
              <a:t>Announcements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641"/>
            <a:ext cx="8229600" cy="5144830"/>
          </a:xfrm>
        </p:spPr>
        <p:txBody>
          <a:bodyPr>
            <a:noAutofit/>
          </a:bodyPr>
          <a:lstStyle/>
          <a:p>
            <a:r>
              <a:rPr lang="en-US" dirty="0" smtClean="0"/>
              <a:t>Midterm grades </a:t>
            </a:r>
            <a:r>
              <a:rPr lang="en-US" dirty="0" smtClean="0"/>
              <a:t>soon…</a:t>
            </a:r>
          </a:p>
          <a:p>
            <a:r>
              <a:rPr lang="en-US" dirty="0" smtClean="0"/>
              <a:t>Quiz </a:t>
            </a:r>
            <a:r>
              <a:rPr lang="en-US" dirty="0" smtClean="0"/>
              <a:t>8B on Chapter 13 due tonight</a:t>
            </a:r>
          </a:p>
          <a:p>
            <a:r>
              <a:rPr lang="en-US" dirty="0" smtClean="0"/>
              <a:t>Now: the </a:t>
            </a:r>
            <a:r>
              <a:rPr lang="en-US" b="1" dirty="0" smtClean="0"/>
              <a:t>Solar System </a:t>
            </a:r>
            <a:endParaRPr lang="en-US" b="1" dirty="0" smtClean="0"/>
          </a:p>
          <a:p>
            <a:pPr lvl="1"/>
            <a:r>
              <a:rPr lang="en-US" sz="3200" dirty="0" smtClean="0"/>
              <a:t>Upcoming </a:t>
            </a:r>
            <a:r>
              <a:rPr lang="en-US" sz="3200" dirty="0" smtClean="0"/>
              <a:t>schedule:</a:t>
            </a:r>
          </a:p>
          <a:p>
            <a:pPr lvl="1"/>
            <a:r>
              <a:rPr lang="en-US" sz="3200" dirty="0" smtClean="0"/>
              <a:t>Today: Chapter 4 Sections 4.2 and 4.3 (we’ll do Section 4.4 on </a:t>
            </a:r>
            <a:r>
              <a:rPr lang="en-US" sz="3200" dirty="0" err="1" smtClean="0"/>
              <a:t>extrasolar</a:t>
            </a:r>
            <a:r>
              <a:rPr lang="en-US" sz="3200" dirty="0" smtClean="0"/>
              <a:t> planets later)</a:t>
            </a:r>
          </a:p>
          <a:p>
            <a:pPr lvl="1"/>
            <a:r>
              <a:rPr lang="en-US" sz="3200" dirty="0" smtClean="0"/>
              <a:t>Wednesday April 3: </a:t>
            </a:r>
            <a:r>
              <a:rPr lang="en-US" sz="3200" dirty="0" smtClean="0"/>
              <a:t>Terrestrial planets (Chapter 6, a bit of Chapter 5)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3" name="Picture 11" descr="04_06Figure"/>
          <p:cNvPicPr>
            <a:picLocks noChangeAspect="1" noChangeArrowheads="1"/>
          </p:cNvPicPr>
          <p:nvPr/>
        </p:nvPicPr>
        <p:blipFill>
          <a:blip r:embed="rId3"/>
          <a:srcRect r="67670" b="11060"/>
          <a:stretch>
            <a:fillRect/>
          </a:stretch>
        </p:blipFill>
        <p:spPr bwMode="auto">
          <a:xfrm>
            <a:off x="3260725" y="4213225"/>
            <a:ext cx="2682875" cy="2378075"/>
          </a:xfrm>
          <a:prstGeom prst="rect">
            <a:avLst/>
          </a:prstGeom>
          <a:noFill/>
        </p:spPr>
      </p:pic>
      <p:pic>
        <p:nvPicPr>
          <p:cNvPr id="187404" name="Picture 12" descr="04_06Figure"/>
          <p:cNvPicPr>
            <a:picLocks noChangeAspect="1" noChangeArrowheads="1"/>
          </p:cNvPicPr>
          <p:nvPr/>
        </p:nvPicPr>
        <p:blipFill>
          <a:blip r:embed="rId3"/>
          <a:srcRect l="33871" r="33723" b="11060"/>
          <a:stretch>
            <a:fillRect/>
          </a:stretch>
        </p:blipFill>
        <p:spPr bwMode="auto">
          <a:xfrm>
            <a:off x="457200" y="2054225"/>
            <a:ext cx="2689225" cy="2378075"/>
          </a:xfrm>
          <a:prstGeom prst="rect">
            <a:avLst/>
          </a:prstGeom>
          <a:noFill/>
        </p:spPr>
      </p:pic>
      <p:pic>
        <p:nvPicPr>
          <p:cNvPr id="187405" name="Picture 13" descr="04_06Figure"/>
          <p:cNvPicPr>
            <a:picLocks noChangeAspect="1" noChangeArrowheads="1"/>
          </p:cNvPicPr>
          <p:nvPr/>
        </p:nvPicPr>
        <p:blipFill>
          <a:blip r:embed="rId3"/>
          <a:srcRect l="67836" b="5991"/>
          <a:stretch>
            <a:fillRect/>
          </a:stretch>
        </p:blipFill>
        <p:spPr bwMode="auto">
          <a:xfrm>
            <a:off x="6111875" y="2060575"/>
            <a:ext cx="2667000" cy="2511425"/>
          </a:xfrm>
          <a:prstGeom prst="rect">
            <a:avLst/>
          </a:prstGeom>
          <a:noFill/>
        </p:spPr>
      </p:pic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457200" y="971550"/>
            <a:ext cx="863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Asteroids and meteoroids have rocky composition; asteroids are bigger.</a:t>
            </a:r>
          </a:p>
        </p:txBody>
      </p:sp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428625" y="4600575"/>
            <a:ext cx="2771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(above) Asteroid Ida with its moon, Dactyl</a:t>
            </a:r>
          </a:p>
        </p:txBody>
      </p:sp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3811588" y="2705100"/>
            <a:ext cx="16875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(below) Asteroid Gaspra</a:t>
            </a:r>
          </a:p>
        </p:txBody>
      </p:sp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6705600" y="4799013"/>
            <a:ext cx="17319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(above) Asteroid Mathilde</a:t>
            </a:r>
          </a:p>
        </p:txBody>
      </p:sp>
      <p:sp>
        <p:nvSpPr>
          <p:cNvPr id="18740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Asteroids and Meteoroids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88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3" name="Picture 7" descr="04_08Figure"/>
          <p:cNvPicPr>
            <a:picLocks noChangeAspect="1" noChangeArrowheads="1"/>
          </p:cNvPicPr>
          <p:nvPr/>
        </p:nvPicPr>
        <p:blipFill>
          <a:blip r:embed="rId3"/>
          <a:srcRect b="2893"/>
          <a:stretch>
            <a:fillRect/>
          </a:stretch>
        </p:blipFill>
        <p:spPr bwMode="auto">
          <a:xfrm>
            <a:off x="754063" y="1531938"/>
            <a:ext cx="7627937" cy="4945062"/>
          </a:xfrm>
          <a:prstGeom prst="rect">
            <a:avLst/>
          </a:prstGeom>
          <a:noFill/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431800" y="735171"/>
            <a:ext cx="6248371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40000"/>
              </a:spcBef>
            </a:pPr>
            <a:r>
              <a:rPr lang="en-US" sz="2800" b="1" dirty="0"/>
              <a:t>Comets are icy, with some rocky </a:t>
            </a:r>
            <a:r>
              <a:rPr lang="en-US" sz="2800" b="1" dirty="0" smtClean="0"/>
              <a:t>parts, and very low density</a:t>
            </a:r>
          </a:p>
          <a:p>
            <a:pPr eaLnBrk="1" hangingPunct="1">
              <a:spcBef>
                <a:spcPct val="40000"/>
              </a:spcBef>
            </a:pPr>
            <a:r>
              <a:rPr lang="en-US" sz="2800" b="1" dirty="0"/>
              <a:t>The basic components of a </a:t>
            </a:r>
            <a:r>
              <a:rPr lang="en-US" sz="2800" b="1" dirty="0" smtClean="0"/>
              <a:t>comet: nucleus, coma, tail</a:t>
            </a:r>
            <a:endParaRPr lang="en-US" sz="2800" b="1" dirty="0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Comets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0"/>
            <a:ext cx="8229600" cy="584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Comets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140170" y="897434"/>
            <a:ext cx="4709643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Comets sublimate (parts of them turn from solid to gas) when they come near the Sun, producing the tail.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The </a:t>
            </a:r>
            <a:r>
              <a:rPr lang="en-US" sz="2800" b="1" dirty="0"/>
              <a:t>solar wind means the ion tail always points away from the Sun.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/>
              <a:t>The dust tail also tends to point away from the Sun, but the dust particles are more massive and lag somewhat, forming a curved tail.</a:t>
            </a:r>
          </a:p>
        </p:txBody>
      </p:sp>
      <p:pic>
        <p:nvPicPr>
          <p:cNvPr id="195589" name="Picture 5" descr="04_10Figure"/>
          <p:cNvPicPr>
            <a:picLocks noChangeAspect="1" noChangeArrowheads="1"/>
          </p:cNvPicPr>
          <p:nvPr/>
        </p:nvPicPr>
        <p:blipFill>
          <a:blip r:embed="rId3"/>
          <a:srcRect b="2507"/>
          <a:stretch>
            <a:fillRect/>
          </a:stretch>
        </p:blipFill>
        <p:spPr bwMode="auto">
          <a:xfrm>
            <a:off x="4849813" y="1143000"/>
            <a:ext cx="3917950" cy="5448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6149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Meteoroids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928934"/>
            <a:ext cx="8265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Small rocks in the solar system 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Asteroid: &gt;100 </a:t>
            </a:r>
            <a:r>
              <a:rPr lang="en-US" sz="3200" b="1" dirty="0" err="1" smtClean="0"/>
              <a:t>m</a:t>
            </a:r>
            <a:r>
              <a:rPr lang="en-US" sz="3200" b="1" dirty="0" smtClean="0"/>
              <a:t> in size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err="1" smtClean="0"/>
              <a:t>Meteroid</a:t>
            </a:r>
            <a:r>
              <a:rPr lang="en-US" sz="3200" b="1" dirty="0" smtClean="0"/>
              <a:t>: &lt;100 </a:t>
            </a:r>
            <a:r>
              <a:rPr lang="en-US" sz="3200" b="1" dirty="0" err="1" smtClean="0"/>
              <a:t>m</a:t>
            </a:r>
            <a:r>
              <a:rPr lang="en-US" sz="3200" b="1" dirty="0" smtClean="0"/>
              <a:t> in size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If they enter the Earth’s atmosphere and burn up they are called </a:t>
            </a:r>
            <a:r>
              <a:rPr lang="en-US" sz="3200" b="1" dirty="0" smtClean="0"/>
              <a:t>meteors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/>
              <a:t>Meteorites </a:t>
            </a:r>
            <a:r>
              <a:rPr lang="en-US" sz="3200" dirty="0" smtClean="0"/>
              <a:t>are meteors that penetrate though the atmosphere to hit the ground</a:t>
            </a:r>
          </a:p>
        </p:txBody>
      </p:sp>
    </p:spTree>
    <p:extLst>
      <p:ext uri="{BB962C8B-B14F-4D97-AF65-F5344CB8AC3E}">
        <p14:creationId xmlns:p14="http://schemas.microsoft.com/office/powerpoint/2010/main" val="55643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04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asteroid belt </a:t>
            </a:r>
            <a:r>
              <a:rPr lang="en-US" dirty="0" smtClean="0"/>
              <a:t>is evidence of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75" y="1466577"/>
            <a:ext cx="1220575" cy="913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19" y="2793505"/>
            <a:ext cx="1221983" cy="91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19" y="4158231"/>
            <a:ext cx="1225431" cy="90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31" y="5345327"/>
            <a:ext cx="1220575" cy="907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8678" y="1492679"/>
            <a:ext cx="6168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planet that once orbited the Sun but was later destroyed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58679" y="2812259"/>
            <a:ext cx="632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ancient material from the formation of the solar system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58678" y="4197671"/>
            <a:ext cx="6453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collision between Jupiter and one of its larger moons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58678" y="5370665"/>
            <a:ext cx="5964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comets that were trapped by Jupiter’s gravitational field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04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asteroid belt </a:t>
            </a:r>
            <a:r>
              <a:rPr lang="en-US" dirty="0" smtClean="0"/>
              <a:t>is evidence of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75" y="1466577"/>
            <a:ext cx="1220575" cy="913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19" y="2793505"/>
            <a:ext cx="1221983" cy="91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019" y="4158231"/>
            <a:ext cx="1225431" cy="90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31" y="5345327"/>
            <a:ext cx="1220575" cy="907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8678" y="1492679"/>
            <a:ext cx="6168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planet that once orbited the Sun but was later destroyed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58679" y="2812259"/>
            <a:ext cx="632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ancient material from the formation of the solar system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58678" y="4197671"/>
            <a:ext cx="6453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collision between Jupiter and one of its larger moons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58678" y="5370665"/>
            <a:ext cx="5964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comets that were trapped by Jupiter’s gravitational field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806123" y="2597646"/>
            <a:ext cx="7043045" cy="1286455"/>
          </a:xfrm>
          <a:prstGeom prst="ellipse">
            <a:avLst/>
          </a:prstGeom>
          <a:noFill/>
          <a:ln w="101600">
            <a:solidFill>
              <a:srgbClr val="58AB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ngaMeteor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1" y="1216005"/>
            <a:ext cx="7522659" cy="5641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2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Meteorites: Meteors that do not burn up in the atmosphere and hit the 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3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eor_Crater_Near_Winslow_Arizo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147" y="0"/>
            <a:ext cx="914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Barringer</a:t>
            </a:r>
            <a:r>
              <a:rPr lang="en-US" dirty="0" smtClean="0">
                <a:solidFill>
                  <a:schemeClr val="bg1"/>
                </a:solidFill>
              </a:rPr>
              <a:t> Crater, Arizona: 1 km across, from a 50 m iron meteor landing about 50,000 years ago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6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1414486" y="526703"/>
            <a:ext cx="5885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The Manicouagan reservoir in Quebec</a:t>
            </a:r>
          </a:p>
        </p:txBody>
      </p:sp>
      <p:pic>
        <p:nvPicPr>
          <p:cNvPr id="207877" name="Picture 5" descr="04_18Figure"/>
          <p:cNvPicPr>
            <a:picLocks noChangeAspect="1" noChangeArrowheads="1"/>
          </p:cNvPicPr>
          <p:nvPr/>
        </p:nvPicPr>
        <p:blipFill>
          <a:blip r:embed="rId3"/>
          <a:srcRect b="2695"/>
          <a:stretch>
            <a:fillRect/>
          </a:stretch>
        </p:blipFill>
        <p:spPr bwMode="auto">
          <a:xfrm>
            <a:off x="1966432" y="1318158"/>
            <a:ext cx="4781550" cy="4965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7138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465" y="2342735"/>
            <a:ext cx="5839135" cy="4379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345" y="54313"/>
            <a:ext cx="86152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Sudbury Basin, Ontario, Canada</a:t>
            </a:r>
          </a:p>
          <a:p>
            <a:endParaRPr lang="en-US" sz="3200" dirty="0"/>
          </a:p>
          <a:p>
            <a:r>
              <a:rPr lang="en-US" sz="3200" dirty="0" smtClean="0"/>
              <a:t>Formed from the impact of a 10-15 km diameter asteroid 1.8 billion years ago.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9345" y="2762579"/>
            <a:ext cx="2776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Area is extremely rich in minerals, especially iron.  Canada is mining asteroids!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857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36"/>
            <a:ext cx="8229600" cy="819516"/>
          </a:xfrm>
        </p:spPr>
        <p:txBody>
          <a:bodyPr/>
          <a:lstStyle/>
          <a:p>
            <a:r>
              <a:rPr lang="en-US" b="1" dirty="0" smtClean="0"/>
              <a:t>New things in the solar system</a:t>
            </a:r>
            <a:endParaRPr lang="en-US" b="1" dirty="0"/>
          </a:p>
        </p:txBody>
      </p:sp>
      <p:pic>
        <p:nvPicPr>
          <p:cNvPr id="4" name="Picture 3" descr="cnn_asteroid_ring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63" y="801080"/>
            <a:ext cx="523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26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Giant Impacts</a:t>
            </a:r>
          </a:p>
          <a:p>
            <a:endParaRPr lang="en-US" sz="1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67" y="1732026"/>
            <a:ext cx="6683449" cy="5125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45500"/>
            <a:ext cx="871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Tunguska explosion 1908: result of a 30 m meteor which exploded above the ground.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85716" y="1780867"/>
            <a:ext cx="20550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Exploded with the power of a 10 megaton nuclear bomb.</a:t>
            </a:r>
          </a:p>
          <a:p>
            <a:endParaRPr lang="en-US" sz="2800" dirty="0"/>
          </a:p>
          <a:p>
            <a:r>
              <a:rPr lang="en-US" sz="2800" dirty="0" smtClean="0"/>
              <a:t>Fortunately hit in Siberia.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594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Russian meteor of February 15, 2013</a:t>
            </a:r>
            <a:endParaRPr lang="en-US" dirty="0"/>
          </a:p>
        </p:txBody>
      </p:sp>
      <p:pic>
        <p:nvPicPr>
          <p:cNvPr id="4" name="Picture 3" descr="nyt_meteo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4" y="1470025"/>
            <a:ext cx="3247519" cy="428244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uardian_meteo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418" y="2657828"/>
            <a:ext cx="3199812" cy="400672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wp_meteor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707" y="1470025"/>
            <a:ext cx="3626151" cy="381471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015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Russian meteor of February 15, 2013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0155"/>
            <a:ext cx="8229600" cy="571809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Largest known object to have entered Earth’s atmosphere since Tunguska event – exploded over Chelyabinsk, Russia</a:t>
            </a:r>
          </a:p>
          <a:p>
            <a:r>
              <a:rPr lang="en-US" dirty="0" smtClean="0"/>
              <a:t>Not detected before explosion</a:t>
            </a:r>
          </a:p>
          <a:p>
            <a:r>
              <a:rPr lang="en-US" dirty="0" smtClean="0"/>
              <a:t>Estimated mass 11,000 tons, size 17-20 </a:t>
            </a:r>
            <a:r>
              <a:rPr lang="en-US" dirty="0" err="1" smtClean="0"/>
              <a:t>m</a:t>
            </a:r>
            <a:r>
              <a:rPr lang="en-US" dirty="0" smtClean="0"/>
              <a:t> in diameter, speed when entering atmosphere 18 km/</a:t>
            </a:r>
            <a:r>
              <a:rPr lang="en-US" dirty="0" err="1" smtClean="0"/>
              <a:t>s</a:t>
            </a:r>
            <a:r>
              <a:rPr lang="en-US" dirty="0" smtClean="0"/>
              <a:t> (40,000 mph)</a:t>
            </a:r>
          </a:p>
          <a:p>
            <a:r>
              <a:rPr lang="en-US" dirty="0" smtClean="0"/>
              <a:t>Total energy before impact equivalent to ~440 kilotons of TNT, 20-30 times more energy than atomic bombs of Hiroshima and Nagasaki</a:t>
            </a:r>
          </a:p>
          <a:p>
            <a:r>
              <a:rPr lang="en-US" dirty="0" smtClean="0"/>
              <a:t>Explosion generated flash of light, small fragmentary meteorites, powerful shock wave</a:t>
            </a:r>
          </a:p>
          <a:p>
            <a:r>
              <a:rPr lang="en-US" dirty="0" smtClean="0"/>
              <a:t>Not all energy released in form of explosion – about 20% of energy emitted as visible light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Giant Impacts and Mass </a:t>
            </a:r>
            <a:r>
              <a:rPr lang="en-US" sz="3200" b="1" dirty="0"/>
              <a:t>E</a:t>
            </a:r>
            <a:r>
              <a:rPr lang="en-US" sz="3200" b="1" dirty="0" smtClean="0"/>
              <a:t>xtinctions</a:t>
            </a:r>
          </a:p>
          <a:p>
            <a:endParaRPr lang="en-US" sz="16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44" y="769205"/>
            <a:ext cx="7405302" cy="60427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18398" y="2321389"/>
            <a:ext cx="268032" cy="18967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69936" y="220593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Chelyabinsk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2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Giant Impacts and mass extinctions</a:t>
            </a:r>
          </a:p>
          <a:p>
            <a:endParaRPr lang="en-US" sz="1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2489200"/>
            <a:ext cx="6578600" cy="436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769205"/>
            <a:ext cx="871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widely accepted hypothesis is that an impact of a 10 km asteroid hit the Earth 65 million years ago and killed off the dinosaurs.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3859" y="2489200"/>
            <a:ext cx="233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layer of iridium is found in 65 million year old rock sediments worldwide – iridium is rare on Earth because it sank to the center, but found in meteorites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610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34" y="1556836"/>
            <a:ext cx="7035800" cy="486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998" y="394762"/>
            <a:ext cx="871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crater of the right age and size has been found in the Yucatan peninsula in Mexico: the </a:t>
            </a:r>
            <a:r>
              <a:rPr lang="en-US" sz="2800" b="1" dirty="0" err="1" smtClean="0"/>
              <a:t>Chicxulub</a:t>
            </a:r>
            <a:r>
              <a:rPr lang="en-US" sz="2800" b="1" dirty="0" smtClean="0"/>
              <a:t> crater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591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6810"/>
            <a:ext cx="87122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Such an impact would have generated mega-tsunamis kilometers high – seen in fractured rocks that are piled in regions around the impact site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Material thrown up from the impact would re-enter the Earth’s atmosphere around the world and heat the surface up to a temperature of 400+ degrees – triggers world-wide forest fires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Production of dust and sulfate would block out the sun for years and bathe the Earth in acid rain – death of many plant species, and bad news for the food chain</a:t>
            </a:r>
          </a:p>
        </p:txBody>
      </p:sp>
    </p:spTree>
    <p:extLst>
      <p:ext uri="{BB962C8B-B14F-4D97-AF65-F5344CB8AC3E}">
        <p14:creationId xmlns:p14="http://schemas.microsoft.com/office/powerpoint/2010/main" val="32327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Giant Impacts</a:t>
            </a:r>
          </a:p>
          <a:p>
            <a:endParaRPr lang="en-US" sz="16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185" y="883165"/>
            <a:ext cx="3882615" cy="5171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732607"/>
            <a:ext cx="46395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To help understand the threat of Earth-crossing objects, we need to find all of them.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One such effort is the Catalina sky survey being run in Arizona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Uses a bunch of (relatively) small telescopes to look for near-Earth asteroids.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666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Giant Impacts</a:t>
            </a:r>
          </a:p>
          <a:p>
            <a:endParaRPr lang="en-US" sz="16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17" y="927967"/>
            <a:ext cx="4097159" cy="40971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927967"/>
            <a:ext cx="46395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First detection of an rock that actually hit the earth (2008 TC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Detected it on Oct 6 2008 – 20 hours before impact.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647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Giant Impacts</a:t>
            </a:r>
          </a:p>
          <a:p>
            <a:endParaRPr lang="en-US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432" y="3579523"/>
            <a:ext cx="4365839" cy="3278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896" y="185250"/>
            <a:ext cx="4601896" cy="3336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11687"/>
            <a:ext cx="4639517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Hit the earth on Oct 7, 2008 in Northern Sudan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Exploded with a force of 2.1 kilotons (1/5 of the Hiroshima bomb)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fragments were collected by geologists who flew into the area.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904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36"/>
            <a:ext cx="8229600" cy="819516"/>
          </a:xfrm>
        </p:spPr>
        <p:txBody>
          <a:bodyPr/>
          <a:lstStyle/>
          <a:p>
            <a:r>
              <a:rPr lang="en-US" b="1" dirty="0" smtClean="0"/>
              <a:t>New things in the solar system</a:t>
            </a:r>
            <a:endParaRPr lang="en-US" b="1" dirty="0"/>
          </a:p>
        </p:txBody>
      </p:sp>
      <p:pic>
        <p:nvPicPr>
          <p:cNvPr id="5" name="Picture 4" descr="nyt_planetoi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0" y="1819577"/>
            <a:ext cx="7311301" cy="3676500"/>
          </a:xfrm>
          <a:prstGeom prst="rect">
            <a:avLst/>
          </a:prstGeom>
        </p:spPr>
      </p:pic>
      <p:pic>
        <p:nvPicPr>
          <p:cNvPr id="6" name="Picture 5" descr="nyt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7" y="885152"/>
            <a:ext cx="4292066" cy="9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7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Astronomy 103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356" y="3886200"/>
            <a:ext cx="8045844" cy="1752600"/>
          </a:xfrm>
        </p:spPr>
        <p:txBody>
          <a:bodyPr/>
          <a:lstStyle/>
          <a:p>
            <a:r>
              <a:rPr lang="en-US" dirty="0" smtClean="0"/>
              <a:t>Formation of the Solar System</a:t>
            </a:r>
          </a:p>
          <a:p>
            <a:r>
              <a:rPr lang="en-US" dirty="0" smtClean="0"/>
              <a:t>Please read Chapter </a:t>
            </a:r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16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-2148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Features of the solar system</a:t>
            </a:r>
          </a:p>
          <a:p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489397"/>
            <a:ext cx="8712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Planets are all (nearly) in a plane to about 1%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All orbit in a counterclockwise direction (as viewed from Earth’s N pole) and nearly all rotate in the same direction as well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Orbits are nearly circular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Planets are relatively isolated – far away from their neighbors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Space between the planets is relatively empty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000500"/>
            <a:ext cx="9093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Can we develop a model for the formation of the solar system that explains these properties?</a:t>
            </a:r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1458693"/>
            <a:ext cx="871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 smtClean="0"/>
              <a:t>nebular hypothesis </a:t>
            </a:r>
            <a:r>
              <a:rPr lang="en-US" sz="2800" dirty="0" smtClean="0"/>
              <a:t>suggests that the planets formed from a gas cloud which collapsed into a disk.</a:t>
            </a:r>
          </a:p>
          <a:p>
            <a:endParaRPr lang="en-US" sz="2800" dirty="0"/>
          </a:p>
          <a:p>
            <a:r>
              <a:rPr lang="en-US" sz="2800" dirty="0" smtClean="0"/>
              <a:t>This gas cloud has roughly the same composition as the Sun (mostly hydrogen, helium, + a trace of carbon, oxygen, nitrogen, iron </a:t>
            </a:r>
            <a:r>
              <a:rPr lang="en-US" sz="2800" dirty="0" err="1" smtClean="0"/>
              <a:t>etc</a:t>
            </a:r>
            <a:r>
              <a:rPr lang="en-US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476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The Nebular Hypothesis or Theory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981639"/>
            <a:ext cx="871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idea that the planets form from a disk is called the </a:t>
            </a:r>
            <a:r>
              <a:rPr lang="en-US" sz="2800" dirty="0" smtClean="0">
                <a:solidFill>
                  <a:srgbClr val="FF0000"/>
                </a:solidFill>
              </a:rPr>
              <a:t>nebular hypothesis.</a:t>
            </a:r>
            <a:r>
              <a:rPr lang="en-US" sz="2800" dirty="0" smtClean="0"/>
              <a:t> 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61" y="1525437"/>
            <a:ext cx="3692769" cy="4918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286" y="1990958"/>
            <a:ext cx="451617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This idea was proposed by many people, one of which was Pierre Simon Laplace, a mathematician in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 France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However, this was not the only idea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502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Other Alternatives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738937"/>
            <a:ext cx="8712200" cy="466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700" dirty="0" smtClean="0">
                <a:solidFill>
                  <a:srgbClr val="000000"/>
                </a:solidFill>
              </a:rPr>
              <a:t>Alternatives to the nebular hypothesis</a:t>
            </a:r>
          </a:p>
          <a:p>
            <a:pPr marL="914400" lvl="1" indent="-457200">
              <a:buFont typeface="Arial"/>
              <a:buChar char="•"/>
            </a:pPr>
            <a:r>
              <a:rPr lang="en-US" sz="2700" dirty="0" smtClean="0">
                <a:solidFill>
                  <a:srgbClr val="000000"/>
                </a:solidFill>
              </a:rPr>
              <a:t>Tidal model: a passing star ripped material from the Sun and that material collapsed to form the planets</a:t>
            </a:r>
          </a:p>
          <a:p>
            <a:pPr marL="914400" lvl="1" indent="-457200">
              <a:buFont typeface="Arial"/>
              <a:buChar char="•"/>
            </a:pPr>
            <a:r>
              <a:rPr lang="en-US" sz="2700" dirty="0" smtClean="0">
                <a:solidFill>
                  <a:srgbClr val="000000"/>
                </a:solidFill>
              </a:rPr>
              <a:t>Capture model: The sun and planets formed separately, but the planets were captured later by the Sun</a:t>
            </a:r>
          </a:p>
          <a:p>
            <a:pPr marL="914400" lvl="1" indent="-457200">
              <a:buFont typeface="Arial"/>
              <a:buChar char="•"/>
            </a:pPr>
            <a:r>
              <a:rPr lang="en-US" sz="2700" dirty="0" smtClean="0">
                <a:solidFill>
                  <a:srgbClr val="000000"/>
                </a:solidFill>
              </a:rPr>
              <a:t>Accretion model: The sun moved through a gas cloud, got some gas and that gas formed the planets</a:t>
            </a:r>
          </a:p>
          <a:p>
            <a:pPr marL="457200" indent="-457200">
              <a:buFont typeface="Arial"/>
              <a:buChar char="•"/>
            </a:pPr>
            <a:r>
              <a:rPr lang="en-US" sz="2700" dirty="0" smtClean="0">
                <a:solidFill>
                  <a:srgbClr val="000000"/>
                </a:solidFill>
              </a:rPr>
              <a:t>However, the nebular hypothesis eventually won out over all competitors because of the many observations of disks around young stars</a:t>
            </a:r>
          </a:p>
        </p:txBody>
      </p:sp>
    </p:spTree>
    <p:extLst>
      <p:ext uri="{BB962C8B-B14F-4D97-AF65-F5344CB8AC3E}">
        <p14:creationId xmlns:p14="http://schemas.microsoft.com/office/powerpoint/2010/main" val="279964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86" y="1064889"/>
            <a:ext cx="5211056" cy="5377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08" y="1480634"/>
            <a:ext cx="3615278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Remember that most of the mass of the solar system is in the Sun.  So the formation of the solar system is a footnote to the formation of the Sun.</a:t>
            </a:r>
          </a:p>
          <a:p>
            <a:endParaRPr lang="en-US" sz="2800" dirty="0" smtClean="0"/>
          </a:p>
          <a:p>
            <a:r>
              <a:rPr lang="en-US" sz="2800" dirty="0" smtClean="0"/>
              <a:t>Recall that stars form from molecular clouds.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7077" y="214923"/>
            <a:ext cx="803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Formation of the Sun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19" y="-97999"/>
            <a:ext cx="859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protostar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16" y="666845"/>
            <a:ext cx="6535969" cy="4901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286" y="5666502"/>
            <a:ext cx="8599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collapse of one of these clouds forms a </a:t>
            </a:r>
            <a:r>
              <a:rPr lang="en-US" sz="2800" b="1" dirty="0" err="1" smtClean="0"/>
              <a:t>protostar</a:t>
            </a:r>
            <a:r>
              <a:rPr lang="en-US" sz="2800" dirty="0" smtClean="0"/>
              <a:t> and the disk of gas that surrounds 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046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105" y="708857"/>
            <a:ext cx="387643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As the cloud collapses, the angular momentum in the gas makes it spin faster and faster until the the gas moves fast enough to orbit the </a:t>
            </a:r>
            <a:r>
              <a:rPr lang="en-US" sz="2800" dirty="0" err="1" smtClean="0"/>
              <a:t>protostar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This is a general principle in astronomy.  Collapse of stuff leads to the formation of a disk due to angular momentum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-1658163" y="28660"/>
            <a:ext cx="803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Formation of the disk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431" y="111670"/>
            <a:ext cx="4473646" cy="660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3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0" name="Picture 6" descr="04_Pg122_Unfigure01"/>
          <p:cNvPicPr>
            <a:picLocks noChangeAspect="1" noChangeArrowheads="1"/>
          </p:cNvPicPr>
          <p:nvPr/>
        </p:nvPicPr>
        <p:blipFill>
          <a:blip r:embed="rId3"/>
          <a:srcRect b="3645"/>
          <a:stretch>
            <a:fillRect/>
          </a:stretch>
        </p:blipFill>
        <p:spPr bwMode="auto">
          <a:xfrm>
            <a:off x="3886200" y="1663700"/>
            <a:ext cx="5029200" cy="2763838"/>
          </a:xfrm>
          <a:prstGeom prst="rect">
            <a:avLst/>
          </a:prstGeom>
          <a:noFill/>
        </p:spPr>
      </p:pic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442913" y="931855"/>
            <a:ext cx="33686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Angular momentum: </a:t>
            </a:r>
            <a:r>
              <a:rPr lang="en-US" sz="2800" b="1" dirty="0" smtClean="0">
                <a:solidFill>
                  <a:srgbClr val="FF0000"/>
                </a:solidFill>
              </a:rPr>
              <a:t>spinning things keep spinning</a:t>
            </a:r>
            <a:r>
              <a:rPr lang="en-US" sz="2800" b="1" dirty="0" smtClean="0"/>
              <a:t>, and in the same direction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/>
              <a:t>Conservation of </a:t>
            </a:r>
            <a:r>
              <a:rPr lang="en-US" sz="2800" b="1" dirty="0"/>
              <a:t>angular momentum     says that product of radius and rotation rate</a:t>
            </a:r>
            <a:r>
              <a:rPr lang="en-US" sz="2800" b="1" dirty="0" smtClean="0"/>
              <a:t> must </a:t>
            </a:r>
            <a:r>
              <a:rPr lang="en-US" sz="2800" b="1" dirty="0"/>
              <a:t>be constant.</a:t>
            </a:r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42913" y="5548503"/>
            <a:ext cx="85105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Therefore, as a dust cloud collapses, its rate of rotation will increase.</a:t>
            </a:r>
          </a:p>
        </p:txBody>
      </p:sp>
      <p:sp>
        <p:nvSpPr>
          <p:cNvPr id="21607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7000"/>
            <a:ext cx="7772400" cy="80485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The </a:t>
            </a:r>
            <a:r>
              <a:rPr lang="en-US" sz="3600" b="1" dirty="0">
                <a:solidFill>
                  <a:schemeClr val="tx1"/>
                </a:solidFill>
              </a:rPr>
              <a:t>Concept of Angular Momentum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369" y="1614581"/>
            <a:ext cx="380467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One way to look at this in action is to look at an ice skater as she moves her arms in.  The ice skater spins faster as a result of </a:t>
            </a:r>
            <a:r>
              <a:rPr lang="en-US" sz="2800" dirty="0" smtClean="0"/>
              <a:t>angular </a:t>
            </a:r>
            <a:r>
              <a:rPr lang="en-US" sz="2800" dirty="0" smtClean="0"/>
              <a:t>momentum </a:t>
            </a:r>
            <a:r>
              <a:rPr lang="en-US" sz="2800" dirty="0" smtClean="0"/>
              <a:t>causing </a:t>
            </a:r>
            <a:r>
              <a:rPr lang="en-US" sz="2800" dirty="0" smtClean="0"/>
              <a:t>her to spin up.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66615" y="195384"/>
            <a:ext cx="803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Formation of the disk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048" y="1367914"/>
            <a:ext cx="5030654" cy="40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13155_BragaRibas_CharikloRing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0" y="0"/>
            <a:ext cx="843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9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Condensation of the planets</a:t>
            </a:r>
          </a:p>
          <a:p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0286" y="696708"/>
            <a:ext cx="842386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 Gas does not condense (because it remains gas), but </a:t>
            </a:r>
            <a:r>
              <a:rPr lang="en-US" sz="2800" b="1" dirty="0" smtClean="0"/>
              <a:t>dust</a:t>
            </a:r>
            <a:r>
              <a:rPr lang="en-US" sz="2800" dirty="0" smtClean="0"/>
              <a:t> can gather – tiny chunks of rocky and icy matter, with sizes of about 10</a:t>
            </a:r>
            <a:r>
              <a:rPr lang="en-US" sz="2800" baseline="30000" dirty="0" smtClean="0"/>
              <a:t>-5</a:t>
            </a:r>
            <a:r>
              <a:rPr lang="en-US" sz="2800" dirty="0" smtClean="0"/>
              <a:t> </a:t>
            </a:r>
            <a:r>
              <a:rPr lang="en-US" sz="2800" dirty="0" err="1" smtClean="0"/>
              <a:t>m</a:t>
            </a:r>
            <a:endParaRPr lang="en-US" sz="2800" dirty="0" smtClean="0"/>
          </a:p>
          <a:p>
            <a:pPr>
              <a:buFont typeface="Arial"/>
              <a:buChar char="•"/>
            </a:pPr>
            <a:r>
              <a:rPr lang="en-US" sz="2800" dirty="0" smtClean="0"/>
              <a:t>  Dust grains form in cool atmospheres of old stars, are ejected, grow by accumulating molecules from interstellar gas 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 Dust collects into larger bodies: dust bunnies!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93" y="3990332"/>
            <a:ext cx="3274022" cy="2452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81" y="3990332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Forming dust bunnies</a:t>
            </a:r>
          </a:p>
          <a:p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90286" y="825855"/>
            <a:ext cx="8423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Dust bunnies or dust coagulations are stuck together by molecular forces.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0286" y="4615011"/>
            <a:ext cx="8423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Small grains stick together to make larger grains which stick together to make even larger grains.</a:t>
            </a:r>
            <a:endParaRPr lang="en-US" sz="3200" dirty="0"/>
          </a:p>
        </p:txBody>
      </p:sp>
      <p:pic>
        <p:nvPicPr>
          <p:cNvPr id="3" name="Picture 2" descr="Smooth_chondriteID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85" y="1925750"/>
            <a:ext cx="3938431" cy="26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8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55"/>
            <a:ext cx="8229600" cy="68195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Condensation of the planets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6595"/>
            <a:ext cx="8229600" cy="56900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Clumps of dust grow larger, become able to sweep up more and more material: this process is called </a:t>
            </a:r>
            <a:r>
              <a:rPr lang="en-US" b="1" dirty="0" smtClean="0">
                <a:solidFill>
                  <a:srgbClr val="FF0000"/>
                </a:solidFill>
              </a:rPr>
              <a:t>accretion</a:t>
            </a:r>
          </a:p>
          <a:p>
            <a:r>
              <a:rPr lang="en-US" dirty="0" smtClean="0"/>
              <a:t>Eventually we get objects a few hundred km in size, which have gravity strong enough to affect their neighbors and sweep up even more material: </a:t>
            </a:r>
            <a:r>
              <a:rPr lang="en-US" b="1" dirty="0" err="1" smtClean="0">
                <a:solidFill>
                  <a:srgbClr val="FF0000"/>
                </a:solidFill>
              </a:rPr>
              <a:t>planetesimals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Eventually nearly all material swept up into </a:t>
            </a:r>
            <a:r>
              <a:rPr lang="en-US" b="1" dirty="0" err="1" smtClean="0">
                <a:solidFill>
                  <a:srgbClr val="FF0000"/>
                </a:solidFill>
              </a:rPr>
              <a:t>protoplanets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Stuff that escapes capture becomes asteroids and comets</a:t>
            </a:r>
          </a:p>
          <a:p>
            <a:r>
              <a:rPr lang="en-US" dirty="0" smtClean="0"/>
              <a:t>Also: </a:t>
            </a:r>
            <a:r>
              <a:rPr lang="en-US" b="1" dirty="0" smtClean="0"/>
              <a:t>high-speed collisions </a:t>
            </a:r>
            <a:r>
              <a:rPr lang="en-US" dirty="0" smtClean="0"/>
              <a:t>between </a:t>
            </a:r>
            <a:r>
              <a:rPr lang="en-US" dirty="0" err="1" smtClean="0"/>
              <a:t>protoplanets</a:t>
            </a:r>
            <a:r>
              <a:rPr lang="en-US" dirty="0" smtClean="0"/>
              <a:t> and </a:t>
            </a:r>
            <a:r>
              <a:rPr lang="en-US" dirty="0" err="1" smtClean="0"/>
              <a:t>planetesimals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6362" y="20838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18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Forming the Moon</a:t>
            </a:r>
          </a:p>
          <a:p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16932" y="695615"/>
            <a:ext cx="8423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One of these high-speed collisions is thought to be responsible for the formation of Earth’s Moon.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870085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Forming the Moon</a:t>
            </a:r>
          </a:p>
          <a:p>
            <a:endParaRPr lang="en-US" sz="16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486" y="898869"/>
            <a:ext cx="4572000" cy="530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48" y="959341"/>
            <a:ext cx="437227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During the formation of the Earth, the young Earth suffered a collision with a Mars-sized body that threw up </a:t>
            </a:r>
            <a:r>
              <a:rPr lang="en-US" sz="2800" dirty="0" smtClean="0"/>
              <a:t>material </a:t>
            </a:r>
            <a:r>
              <a:rPr lang="en-US" sz="2800" dirty="0" smtClean="0"/>
              <a:t>into orbit that condensed to form the Moon.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This is a rare event, and Earth is the only terrestrial planet with a large moon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406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Forming Jupiter and Company</a:t>
            </a:r>
          </a:p>
          <a:p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0286" y="667967"/>
            <a:ext cx="8423868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Up to this point, the story has produced rocky bodies, perfect for terrestrial planets, but the Jovian planets are different because they are gaseous.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To form the Jovian planets, we need one more stage of planet formation in which the gas accretes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onto these rocky cores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However, to accrete gas we need a big core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338" y="3776511"/>
            <a:ext cx="4679950" cy="293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599" y="4103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Forming </a:t>
            </a:r>
            <a:r>
              <a:rPr lang="en-US" sz="3200" b="1" dirty="0" err="1" smtClean="0"/>
              <a:t>Jovians</a:t>
            </a:r>
            <a:endParaRPr lang="en-US" sz="1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04253" y="4898300"/>
            <a:ext cx="84238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Bigger cores are possible if you can gather more material. In regions where the gas is so cold that ices form – beyond the </a:t>
            </a:r>
            <a:r>
              <a:rPr lang="en-US" sz="2800" b="1" dirty="0" smtClean="0"/>
              <a:t>snow line </a:t>
            </a:r>
            <a:r>
              <a:rPr lang="en-US" sz="2800" dirty="0" smtClean="0"/>
              <a:t>or </a:t>
            </a:r>
            <a:r>
              <a:rPr lang="en-US" sz="2800" b="1" dirty="0" smtClean="0"/>
              <a:t>frost line </a:t>
            </a:r>
            <a:r>
              <a:rPr lang="en-US" sz="2800" dirty="0" smtClean="0"/>
              <a:t>– we have the extra stuff to make this possible.</a:t>
            </a:r>
            <a:endParaRPr lang="en-US" sz="2800" dirty="0"/>
          </a:p>
        </p:txBody>
      </p:sp>
      <p:pic>
        <p:nvPicPr>
          <p:cNvPr id="3" name="Picture 2" descr="frost_li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7"/>
          <a:stretch/>
        </p:blipFill>
        <p:spPr>
          <a:xfrm>
            <a:off x="0" y="761711"/>
            <a:ext cx="9144000" cy="41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599" y="4103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Forming </a:t>
            </a:r>
            <a:r>
              <a:rPr lang="en-US" sz="3200" b="1" dirty="0" err="1" smtClean="0"/>
              <a:t>Jovians</a:t>
            </a:r>
            <a:endParaRPr lang="en-US" sz="1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0286" y="5612778"/>
            <a:ext cx="8423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the early solar system, the snow line was roughly at the position of Jupiter today!</a:t>
            </a:r>
            <a:endParaRPr lang="en-US" sz="2800" dirty="0"/>
          </a:p>
        </p:txBody>
      </p:sp>
      <p:pic>
        <p:nvPicPr>
          <p:cNvPr id="5" name="Picture 4" descr="04_28Figur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34" y="620617"/>
            <a:ext cx="5691880" cy="4846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286" y="734035"/>
            <a:ext cx="22979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plot shows the types of material that could condense at different radii as the solar system was forming.</a:t>
            </a:r>
          </a:p>
        </p:txBody>
      </p:sp>
    </p:spTree>
    <p:extLst>
      <p:ext uri="{BB962C8B-B14F-4D97-AF65-F5344CB8AC3E}">
        <p14:creationId xmlns:p14="http://schemas.microsoft.com/office/powerpoint/2010/main" val="55027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End of planet formation</a:t>
            </a:r>
          </a:p>
          <a:p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96038" y="786279"/>
            <a:ext cx="29136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We see this process in action in observations of young </a:t>
            </a:r>
            <a:r>
              <a:rPr lang="en-US" sz="2600" dirty="0" err="1" smtClean="0"/>
              <a:t>protostars</a:t>
            </a:r>
            <a:r>
              <a:rPr lang="en-US" sz="2600" dirty="0" smtClean="0"/>
              <a:t> </a:t>
            </a:r>
            <a:r>
              <a:rPr lang="en-US" sz="2600" dirty="0" smtClean="0"/>
              <a:t>with disks</a:t>
            </a:r>
            <a:r>
              <a:rPr lang="en-US" sz="2600" dirty="0" smtClean="0"/>
              <a:t>.</a:t>
            </a:r>
          </a:p>
          <a:p>
            <a:endParaRPr lang="en-US" sz="2600" dirty="0"/>
          </a:p>
          <a:p>
            <a:r>
              <a:rPr lang="en-US" sz="2600" dirty="0" smtClean="0"/>
              <a:t>This plot shows that as </a:t>
            </a:r>
            <a:r>
              <a:rPr lang="en-US" sz="2600" dirty="0" err="1" smtClean="0"/>
              <a:t>protostars</a:t>
            </a:r>
            <a:r>
              <a:rPr lang="en-US" sz="2600" dirty="0" smtClean="0"/>
              <a:t> get older, they are less likely to have a disk – probably because it has condensed into planets.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767" y="818045"/>
            <a:ext cx="62230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4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88900"/>
            <a:ext cx="8928100" cy="66675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Disks around other stars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439738" y="989013"/>
            <a:ext cx="853916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/>
              <a:t>The star Beta Pictoris is surrounded by a disk of warm matter, which may indicate planetary formation.</a:t>
            </a:r>
          </a:p>
        </p:txBody>
      </p:sp>
      <p:pic>
        <p:nvPicPr>
          <p:cNvPr id="214021" name="Picture 5" descr="04_23Figure"/>
          <p:cNvPicPr>
            <a:picLocks noChangeAspect="1" noChangeArrowheads="1"/>
          </p:cNvPicPr>
          <p:nvPr/>
        </p:nvPicPr>
        <p:blipFill>
          <a:blip r:embed="rId3"/>
          <a:srcRect b="4613"/>
          <a:stretch>
            <a:fillRect/>
          </a:stretch>
        </p:blipFill>
        <p:spPr bwMode="auto">
          <a:xfrm>
            <a:off x="233363" y="2746375"/>
            <a:ext cx="8674100" cy="3197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101"/>
            <a:ext cx="8229600" cy="73072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 asteroid with rings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3781443"/>
            <a:ext cx="8304106" cy="303876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Chariklo</a:t>
            </a:r>
            <a:r>
              <a:rPr lang="en-US" dirty="0" smtClean="0"/>
              <a:t>, orbits between Saturn and Uranus</a:t>
            </a:r>
          </a:p>
          <a:p>
            <a:r>
              <a:rPr lang="en-US" dirty="0" smtClean="0"/>
              <a:t>155 miles across, biggest in the neighborhood</a:t>
            </a:r>
          </a:p>
          <a:p>
            <a:r>
              <a:rPr lang="en-US" dirty="0" smtClean="0"/>
              <a:t>Rings discovered when asteroid eclipsed a star</a:t>
            </a:r>
          </a:p>
          <a:p>
            <a:r>
              <a:rPr lang="en-US" dirty="0" smtClean="0"/>
              <a:t>Two rings: inner about 4 miles wide, outer about 2 miles, made partially of water ice</a:t>
            </a:r>
          </a:p>
          <a:p>
            <a:r>
              <a:rPr lang="en-US" dirty="0" smtClean="0"/>
              <a:t>First rings known around a non-planet</a:t>
            </a:r>
          </a:p>
          <a:p>
            <a:r>
              <a:rPr lang="en-US" dirty="0" smtClean="0"/>
              <a:t>How did they get there? Debris from a collision?</a:t>
            </a:r>
            <a:endParaRPr lang="en-US" dirty="0"/>
          </a:p>
        </p:txBody>
      </p:sp>
      <p:pic>
        <p:nvPicPr>
          <p:cNvPr id="4" name="Picture 3" descr="nature13155_BragaRibas_CharikloRing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64" y="808824"/>
            <a:ext cx="3495444" cy="2840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5660" y="3280252"/>
            <a:ext cx="194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Artist’s conception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34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38100"/>
            <a:ext cx="8915400" cy="762000"/>
          </a:xfrm>
        </p:spPr>
        <p:txBody>
          <a:bodyPr/>
          <a:lstStyle/>
          <a:p>
            <a:r>
              <a:rPr lang="en-US" sz="3600" b="1" dirty="0" smtClean="0"/>
              <a:t>Disks around other stars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439738" y="800100"/>
            <a:ext cx="84804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/>
              <a:t>These images show possible planetary systems in the process of </a:t>
            </a:r>
            <a:r>
              <a:rPr lang="en-US" sz="2800" b="1" dirty="0" smtClean="0"/>
              <a:t>formation – disks around the stars </a:t>
            </a:r>
            <a:r>
              <a:rPr lang="en-US" sz="2800" b="1" dirty="0" err="1" smtClean="0"/>
              <a:t>Fomalhaut</a:t>
            </a:r>
            <a:r>
              <a:rPr lang="en-US" sz="2800" b="1" dirty="0" smtClean="0"/>
              <a:t> and HR4796A.</a:t>
            </a:r>
            <a:endParaRPr lang="en-US" sz="2800" b="1" dirty="0"/>
          </a:p>
        </p:txBody>
      </p:sp>
      <p:pic>
        <p:nvPicPr>
          <p:cNvPr id="218117" name="Picture 5" descr="04_26Figure"/>
          <p:cNvPicPr>
            <a:picLocks noChangeAspect="1" noChangeArrowheads="1"/>
          </p:cNvPicPr>
          <p:nvPr/>
        </p:nvPicPr>
        <p:blipFill>
          <a:blip r:embed="rId3"/>
          <a:srcRect b="3749"/>
          <a:stretch>
            <a:fillRect/>
          </a:stretch>
        </p:blipFill>
        <p:spPr bwMode="auto">
          <a:xfrm>
            <a:off x="485775" y="2190750"/>
            <a:ext cx="8169275" cy="4362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Scattering and Ejection</a:t>
            </a:r>
          </a:p>
          <a:p>
            <a:endParaRPr lang="en-US" sz="16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205"/>
            <a:ext cx="9144000" cy="4537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306743"/>
            <a:ext cx="871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early solar system was filled with debris that was ejected by the planets (mainly Jupiter).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911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200" b="1" dirty="0" smtClean="0"/>
              <a:t>Scattering and Ejection</a:t>
            </a:r>
          </a:p>
          <a:p>
            <a:endParaRPr lang="en-US" sz="1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" y="769205"/>
            <a:ext cx="87122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larger pieces of this debris in the early solar system are called </a:t>
            </a:r>
            <a:r>
              <a:rPr lang="en-US" sz="2800" dirty="0" err="1" smtClean="0"/>
              <a:t>planetesimals</a:t>
            </a:r>
            <a:r>
              <a:rPr lang="en-US" sz="2800" dirty="0" smtClean="0"/>
              <a:t>. The ejection and scattering of </a:t>
            </a:r>
            <a:r>
              <a:rPr lang="en-US" sz="2800" dirty="0" err="1" smtClean="0"/>
              <a:t>planetesimals</a:t>
            </a:r>
            <a:r>
              <a:rPr lang="en-US" sz="2800" dirty="0" smtClean="0"/>
              <a:t> allowed the planets to change their orbits.  </a:t>
            </a:r>
          </a:p>
          <a:p>
            <a:endParaRPr lang="en-US" sz="2800" dirty="0"/>
          </a:p>
          <a:p>
            <a:r>
              <a:rPr lang="en-US" sz="2800" dirty="0" smtClean="0"/>
              <a:t>Generally Neptune, Uranus and Saturn move outward at the expense of Jupiter, which moves inward.</a:t>
            </a:r>
          </a:p>
          <a:p>
            <a:endParaRPr lang="en-US" sz="2800" dirty="0"/>
          </a:p>
          <a:p>
            <a:r>
              <a:rPr lang="en-US" sz="2800" dirty="0" smtClean="0"/>
              <a:t>Jupiter being the biggest planet tends to fling stuff out of the solar system, causing it to move inward, while the other three planets tend to move </a:t>
            </a:r>
            <a:r>
              <a:rPr lang="en-US" sz="2800" dirty="0" err="1" smtClean="0"/>
              <a:t>planetesimals</a:t>
            </a:r>
            <a:r>
              <a:rPr lang="en-US" sz="2800" dirty="0" smtClean="0"/>
              <a:t> inward – so they move outward.</a:t>
            </a:r>
          </a:p>
        </p:txBody>
      </p:sp>
    </p:spTree>
    <p:extLst>
      <p:ext uri="{BB962C8B-B14F-4D97-AF65-F5344CB8AC3E}">
        <p14:creationId xmlns:p14="http://schemas.microsoft.com/office/powerpoint/2010/main" val="341985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76200"/>
            <a:ext cx="89408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The Nebular Hypothesis and the Solar </a:t>
            </a:r>
            <a:r>
              <a:rPr lang="en-US" sz="3200" b="1" dirty="0"/>
              <a:t>S</a:t>
            </a:r>
            <a:r>
              <a:rPr lang="en-US" sz="3200" b="1" dirty="0" smtClean="0"/>
              <a:t>ystem</a:t>
            </a:r>
          </a:p>
          <a:p>
            <a:endParaRPr lang="en-US" sz="32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38965"/>
            <a:ext cx="8712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Planets form in a </a:t>
            </a:r>
            <a:r>
              <a:rPr lang="en-US" sz="2800" dirty="0" smtClean="0">
                <a:solidFill>
                  <a:srgbClr val="FF0000"/>
                </a:solidFill>
              </a:rPr>
              <a:t>rotating disk</a:t>
            </a:r>
            <a:endParaRPr lang="en-US" sz="2800" dirty="0">
              <a:solidFill>
                <a:srgbClr val="FF0000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Planets are all (nearly) in a plane to about 1%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All orbit in a counterclockwise direction and nearly all rotate in the same direction as well.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Orbits are nearly circular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Planets are relatively isolated – far away from their neighbors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Planets accrete all the material in their neighboring orbits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The composition of the planets differ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The presence of the snow line allows different materials to condense onto forming </a:t>
            </a:r>
            <a:r>
              <a:rPr lang="en-US" sz="2800" dirty="0" err="1" smtClean="0"/>
              <a:t>protoplanets</a:t>
            </a:r>
            <a:r>
              <a:rPr lang="en-US" sz="2800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Space between planets is relatively empty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Planets scatter small bodies</a:t>
            </a:r>
          </a:p>
        </p:txBody>
      </p:sp>
    </p:spTree>
    <p:extLst>
      <p:ext uri="{BB962C8B-B14F-4D97-AF65-F5344CB8AC3E}">
        <p14:creationId xmlns:p14="http://schemas.microsoft.com/office/powerpoint/2010/main" val="269727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88"/>
            <a:ext cx="8229600" cy="806314"/>
          </a:xfrm>
        </p:spPr>
        <p:txBody>
          <a:bodyPr/>
          <a:lstStyle/>
          <a:p>
            <a:r>
              <a:rPr lang="en-US" b="1" dirty="0" smtClean="0"/>
              <a:t>A new dwarf planet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67264"/>
            <a:ext cx="8229600" cy="359813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2012 VP113 (“Biden”): found in Kuiper Belt, far beyond Neptune</a:t>
            </a:r>
          </a:p>
          <a:p>
            <a:r>
              <a:rPr lang="en-US" dirty="0" smtClean="0"/>
              <a:t>About 250 miles across</a:t>
            </a:r>
          </a:p>
          <a:p>
            <a:r>
              <a:rPr lang="en-US" dirty="0" smtClean="0"/>
              <a:t>Called a “</a:t>
            </a:r>
            <a:r>
              <a:rPr lang="en-US" dirty="0" err="1" smtClean="0"/>
              <a:t>Sednoid</a:t>
            </a:r>
            <a:r>
              <a:rPr lang="en-US" dirty="0" smtClean="0"/>
              <a:t>,” after another similar object called </a:t>
            </a:r>
            <a:r>
              <a:rPr lang="en-US" dirty="0" err="1" smtClean="0"/>
              <a:t>Sedna</a:t>
            </a:r>
            <a:endParaRPr lang="en-US" dirty="0" smtClean="0"/>
          </a:p>
          <a:p>
            <a:r>
              <a:rPr lang="en-US" dirty="0" smtClean="0"/>
              <a:t>How did it get out there?</a:t>
            </a:r>
          </a:p>
          <a:p>
            <a:r>
              <a:rPr lang="en-US" dirty="0" smtClean="0"/>
              <a:t>Does orbit indicate an unseen planet in outer solar system??</a:t>
            </a:r>
            <a:endParaRPr lang="en-US" dirty="0"/>
          </a:p>
        </p:txBody>
      </p:sp>
      <p:pic>
        <p:nvPicPr>
          <p:cNvPr id="4" name="Picture 3" descr="27solar-tryptch-master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90" y="831502"/>
            <a:ext cx="7685042" cy="21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1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88"/>
            <a:ext cx="8229600" cy="806314"/>
          </a:xfrm>
        </p:spPr>
        <p:txBody>
          <a:bodyPr/>
          <a:lstStyle/>
          <a:p>
            <a:r>
              <a:rPr lang="en-US" b="1" dirty="0" smtClean="0"/>
              <a:t>A new dwarf planet</a:t>
            </a:r>
            <a:endParaRPr lang="en-US" b="1" dirty="0"/>
          </a:p>
        </p:txBody>
      </p:sp>
      <p:pic>
        <p:nvPicPr>
          <p:cNvPr id="6" name="Picture 5" descr="0327-WEB-SOLAR-1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61" y="997802"/>
            <a:ext cx="3282719" cy="5270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7545" y="1859541"/>
            <a:ext cx="75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Sedna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90629" y="5322830"/>
            <a:ext cx="130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2012 VP113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4745" y="387934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Kuiper Belt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4745" y="3487184"/>
            <a:ext cx="100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Neptune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4745" y="3201156"/>
            <a:ext cx="53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171" y="643401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Graphic from the New York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6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EB5"/>
                </a:solidFill>
              </a:rPr>
              <a:t>Small Things in the Solar </a:t>
            </a:r>
            <a:r>
              <a:rPr lang="en-US" b="1" dirty="0" smtClean="0">
                <a:solidFill>
                  <a:srgbClr val="FFFEB5"/>
                </a:solidFill>
              </a:rPr>
              <a:t>System: Recap</a:t>
            </a:r>
            <a:endParaRPr lang="en-US" b="1" dirty="0">
              <a:solidFill>
                <a:srgbClr val="FFFEB5"/>
              </a:solidFill>
            </a:endParaRPr>
          </a:p>
        </p:txBody>
      </p:sp>
      <p:pic>
        <p:nvPicPr>
          <p:cNvPr id="3" name="Picture 2" descr="spitzer-20061010-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25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28600" y="76200"/>
            <a:ext cx="8712200" cy="693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 smtClean="0"/>
              <a:t>Asteroids</a:t>
            </a:r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28600" y="1190625"/>
            <a:ext cx="36805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Small, low density, loosely packed rocky bodies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Mostly found in belt between Mars and Jupiter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Some cross Earth’s orbit</a:t>
            </a:r>
          </a:p>
        </p:txBody>
      </p:sp>
      <p:pic>
        <p:nvPicPr>
          <p:cNvPr id="4" name="Picture 5" descr="04_04Figure"/>
          <p:cNvPicPr>
            <a:picLocks noChangeAspect="1" noChangeArrowheads="1"/>
          </p:cNvPicPr>
          <p:nvPr/>
        </p:nvPicPr>
        <p:blipFill>
          <a:blip r:embed="rId3"/>
          <a:srcRect b="3079"/>
          <a:stretch>
            <a:fillRect/>
          </a:stretch>
        </p:blipFill>
        <p:spPr bwMode="auto">
          <a:xfrm>
            <a:off x="3909137" y="1066927"/>
            <a:ext cx="4873625" cy="4841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57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6046</TotalTime>
  <Words>2247</Words>
  <Application>Microsoft Macintosh PowerPoint</Application>
  <PresentationFormat>On-screen Show (4:3)</PresentationFormat>
  <Paragraphs>238</Paragraphs>
  <Slides>53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Announcements</vt:lpstr>
      <vt:lpstr>New things in the solar system</vt:lpstr>
      <vt:lpstr>New things in the solar system</vt:lpstr>
      <vt:lpstr>PowerPoint Presentation</vt:lpstr>
      <vt:lpstr>An asteroid with rings</vt:lpstr>
      <vt:lpstr>A new dwarf planet</vt:lpstr>
      <vt:lpstr>A new dwarf planet</vt:lpstr>
      <vt:lpstr>Small Things in the Solar System: Recap</vt:lpstr>
      <vt:lpstr>PowerPoint Presentation</vt:lpstr>
      <vt:lpstr>Asteroids and Meteoroids</vt:lpstr>
      <vt:lpstr>Comets</vt:lpstr>
      <vt:lpstr>Comets</vt:lpstr>
      <vt:lpstr>PowerPoint Presentation</vt:lpstr>
      <vt:lpstr>The asteroid belt is evidence of</vt:lpstr>
      <vt:lpstr>The asteroid belt is evidence of</vt:lpstr>
      <vt:lpstr>Meteorites: Meteors that do not burn up in the atmosphere and hit the Earth</vt:lpstr>
      <vt:lpstr>PowerPoint Presentation</vt:lpstr>
      <vt:lpstr>PowerPoint Presentation</vt:lpstr>
      <vt:lpstr>PowerPoint Presentation</vt:lpstr>
      <vt:lpstr>PowerPoint Presentation</vt:lpstr>
      <vt:lpstr>Russian meteor of February 15, 2013</vt:lpstr>
      <vt:lpstr>Russian meteor of February 15,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Astronomy 103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of Angular Momentum</vt:lpstr>
      <vt:lpstr>PowerPoint Presentation</vt:lpstr>
      <vt:lpstr>PowerPoint Presentation</vt:lpstr>
      <vt:lpstr>PowerPoint Presentation</vt:lpstr>
      <vt:lpstr>Condensation of the planets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Disks around other stars</vt:lpstr>
      <vt:lpstr>Disks around other stars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Chang</dc:creator>
  <cp:lastModifiedBy>Dawn Erb</cp:lastModifiedBy>
  <cp:revision>105</cp:revision>
  <dcterms:created xsi:type="dcterms:W3CDTF">2013-04-01T13:31:51Z</dcterms:created>
  <dcterms:modified xsi:type="dcterms:W3CDTF">2014-03-31T15:43:14Z</dcterms:modified>
</cp:coreProperties>
</file>